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4"/>
  </p:notesMasterIdLst>
  <p:sldIdLst>
    <p:sldId id="256" r:id="rId3"/>
    <p:sldId id="706" r:id="rId4"/>
    <p:sldId id="703" r:id="rId5"/>
    <p:sldId id="258" r:id="rId6"/>
    <p:sldId id="704" r:id="rId7"/>
    <p:sldId id="70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302" r:id="rId38"/>
    <p:sldId id="303" r:id="rId39"/>
    <p:sldId id="304" r:id="rId40"/>
    <p:sldId id="305" r:id="rId41"/>
    <p:sldId id="306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29" r:id="rId51"/>
    <p:sldId id="330" r:id="rId52"/>
    <p:sldId id="331" r:id="rId53"/>
    <p:sldId id="332" r:id="rId54"/>
    <p:sldId id="333" r:id="rId55"/>
    <p:sldId id="335" r:id="rId56"/>
    <p:sldId id="336" r:id="rId57"/>
    <p:sldId id="344" r:id="rId58"/>
    <p:sldId id="345" r:id="rId59"/>
    <p:sldId id="348" r:id="rId60"/>
    <p:sldId id="349" r:id="rId61"/>
    <p:sldId id="350" r:id="rId62"/>
    <p:sldId id="351" r:id="rId63"/>
    <p:sldId id="352" r:id="rId64"/>
    <p:sldId id="353" r:id="rId65"/>
    <p:sldId id="354" r:id="rId66"/>
    <p:sldId id="355" r:id="rId67"/>
    <p:sldId id="356" r:id="rId68"/>
    <p:sldId id="357" r:id="rId69"/>
    <p:sldId id="358" r:id="rId70"/>
    <p:sldId id="359" r:id="rId71"/>
    <p:sldId id="360" r:id="rId72"/>
    <p:sldId id="361" r:id="rId73"/>
    <p:sldId id="362" r:id="rId74"/>
    <p:sldId id="363" r:id="rId75"/>
    <p:sldId id="364" r:id="rId76"/>
    <p:sldId id="365" r:id="rId77"/>
    <p:sldId id="366" r:id="rId78"/>
    <p:sldId id="367" r:id="rId79"/>
    <p:sldId id="368" r:id="rId80"/>
    <p:sldId id="369" r:id="rId81"/>
    <p:sldId id="370" r:id="rId82"/>
    <p:sldId id="371" r:id="rId83"/>
    <p:sldId id="372" r:id="rId84"/>
    <p:sldId id="373" r:id="rId85"/>
    <p:sldId id="374" r:id="rId86"/>
    <p:sldId id="375" r:id="rId87"/>
    <p:sldId id="377" r:id="rId88"/>
    <p:sldId id="380" r:id="rId89"/>
    <p:sldId id="381" r:id="rId90"/>
    <p:sldId id="382" r:id="rId91"/>
    <p:sldId id="383" r:id="rId92"/>
    <p:sldId id="384" r:id="rId93"/>
    <p:sldId id="385" r:id="rId94"/>
    <p:sldId id="386" r:id="rId95"/>
    <p:sldId id="387" r:id="rId96"/>
    <p:sldId id="388" r:id="rId97"/>
    <p:sldId id="389" r:id="rId98"/>
    <p:sldId id="390" r:id="rId99"/>
    <p:sldId id="391" r:id="rId100"/>
    <p:sldId id="392" r:id="rId101"/>
    <p:sldId id="393" r:id="rId102"/>
    <p:sldId id="394" r:id="rId103"/>
    <p:sldId id="395" r:id="rId104"/>
    <p:sldId id="396" r:id="rId105"/>
    <p:sldId id="397" r:id="rId106"/>
    <p:sldId id="398" r:id="rId107"/>
    <p:sldId id="399" r:id="rId108"/>
    <p:sldId id="400" r:id="rId109"/>
    <p:sldId id="401" r:id="rId110"/>
    <p:sldId id="402" r:id="rId111"/>
    <p:sldId id="403" r:id="rId112"/>
    <p:sldId id="404" r:id="rId113"/>
    <p:sldId id="405" r:id="rId114"/>
    <p:sldId id="406" r:id="rId115"/>
    <p:sldId id="407" r:id="rId116"/>
    <p:sldId id="408" r:id="rId117"/>
    <p:sldId id="410" r:id="rId118"/>
    <p:sldId id="414" r:id="rId119"/>
    <p:sldId id="415" r:id="rId120"/>
    <p:sldId id="416" r:id="rId121"/>
    <p:sldId id="417" r:id="rId122"/>
    <p:sldId id="418" r:id="rId123"/>
    <p:sldId id="419" r:id="rId124"/>
    <p:sldId id="420" r:id="rId125"/>
    <p:sldId id="421" r:id="rId126"/>
    <p:sldId id="422" r:id="rId127"/>
    <p:sldId id="423" r:id="rId128"/>
    <p:sldId id="424" r:id="rId129"/>
    <p:sldId id="425" r:id="rId130"/>
    <p:sldId id="426" r:id="rId131"/>
    <p:sldId id="427" r:id="rId132"/>
    <p:sldId id="428" r:id="rId133"/>
    <p:sldId id="429" r:id="rId134"/>
    <p:sldId id="430" r:id="rId135"/>
    <p:sldId id="431" r:id="rId136"/>
    <p:sldId id="432" r:id="rId137"/>
    <p:sldId id="433" r:id="rId138"/>
    <p:sldId id="434" r:id="rId139"/>
    <p:sldId id="435" r:id="rId140"/>
    <p:sldId id="436" r:id="rId141"/>
    <p:sldId id="437" r:id="rId142"/>
    <p:sldId id="438" r:id="rId143"/>
    <p:sldId id="439" r:id="rId144"/>
    <p:sldId id="440" r:id="rId145"/>
    <p:sldId id="441" r:id="rId146"/>
    <p:sldId id="442" r:id="rId147"/>
    <p:sldId id="443" r:id="rId148"/>
    <p:sldId id="444" r:id="rId149"/>
    <p:sldId id="445" r:id="rId150"/>
    <p:sldId id="446" r:id="rId151"/>
    <p:sldId id="447" r:id="rId152"/>
    <p:sldId id="448" r:id="rId153"/>
    <p:sldId id="449" r:id="rId154"/>
    <p:sldId id="450" r:id="rId155"/>
    <p:sldId id="452" r:id="rId156"/>
    <p:sldId id="453" r:id="rId157"/>
    <p:sldId id="454" r:id="rId158"/>
    <p:sldId id="455" r:id="rId159"/>
    <p:sldId id="456" r:id="rId160"/>
    <p:sldId id="457" r:id="rId161"/>
    <p:sldId id="458" r:id="rId162"/>
    <p:sldId id="459" r:id="rId163"/>
    <p:sldId id="460" r:id="rId164"/>
    <p:sldId id="461" r:id="rId165"/>
    <p:sldId id="462" r:id="rId166"/>
    <p:sldId id="463" r:id="rId167"/>
    <p:sldId id="467" r:id="rId168"/>
    <p:sldId id="470" r:id="rId169"/>
    <p:sldId id="471" r:id="rId170"/>
    <p:sldId id="472" r:id="rId171"/>
    <p:sldId id="473" r:id="rId172"/>
    <p:sldId id="474" r:id="rId173"/>
    <p:sldId id="475" r:id="rId174"/>
    <p:sldId id="476" r:id="rId175"/>
    <p:sldId id="477" r:id="rId176"/>
    <p:sldId id="478" r:id="rId177"/>
    <p:sldId id="479" r:id="rId178"/>
    <p:sldId id="480" r:id="rId179"/>
    <p:sldId id="481" r:id="rId180"/>
    <p:sldId id="482" r:id="rId181"/>
    <p:sldId id="483" r:id="rId182"/>
    <p:sldId id="485" r:id="rId183"/>
    <p:sldId id="486" r:id="rId184"/>
    <p:sldId id="487" r:id="rId185"/>
    <p:sldId id="488" r:id="rId186"/>
    <p:sldId id="489" r:id="rId187"/>
    <p:sldId id="490" r:id="rId188"/>
    <p:sldId id="491" r:id="rId189"/>
    <p:sldId id="492" r:id="rId190"/>
    <p:sldId id="493" r:id="rId191"/>
    <p:sldId id="494" r:id="rId192"/>
    <p:sldId id="1104" r:id="rId193"/>
    <p:sldId id="501" r:id="rId194"/>
    <p:sldId id="502" r:id="rId195"/>
    <p:sldId id="504" r:id="rId196"/>
    <p:sldId id="505" r:id="rId197"/>
    <p:sldId id="506" r:id="rId198"/>
    <p:sldId id="507" r:id="rId199"/>
    <p:sldId id="508" r:id="rId200"/>
    <p:sldId id="509" r:id="rId201"/>
    <p:sldId id="511" r:id="rId202"/>
    <p:sldId id="512" r:id="rId203"/>
    <p:sldId id="513" r:id="rId204"/>
    <p:sldId id="514" r:id="rId205"/>
    <p:sldId id="515" r:id="rId206"/>
    <p:sldId id="518" r:id="rId207"/>
    <p:sldId id="519" r:id="rId208"/>
    <p:sldId id="522" r:id="rId209"/>
    <p:sldId id="524" r:id="rId210"/>
    <p:sldId id="525" r:id="rId211"/>
    <p:sldId id="526" r:id="rId212"/>
    <p:sldId id="527" r:id="rId213"/>
    <p:sldId id="528" r:id="rId214"/>
    <p:sldId id="529" r:id="rId215"/>
    <p:sldId id="530" r:id="rId216"/>
    <p:sldId id="531" r:id="rId217"/>
    <p:sldId id="532" r:id="rId218"/>
    <p:sldId id="533" r:id="rId219"/>
    <p:sldId id="534" r:id="rId220"/>
    <p:sldId id="536" r:id="rId221"/>
    <p:sldId id="1305" r:id="rId222"/>
    <p:sldId id="537" r:id="rId223"/>
    <p:sldId id="538" r:id="rId224"/>
    <p:sldId id="539" r:id="rId225"/>
    <p:sldId id="540" r:id="rId226"/>
    <p:sldId id="541" r:id="rId227"/>
    <p:sldId id="542" r:id="rId228"/>
    <p:sldId id="543" r:id="rId229"/>
    <p:sldId id="544" r:id="rId230"/>
    <p:sldId id="545" r:id="rId231"/>
    <p:sldId id="546" r:id="rId232"/>
    <p:sldId id="547" r:id="rId233"/>
    <p:sldId id="548" r:id="rId234"/>
    <p:sldId id="549" r:id="rId235"/>
    <p:sldId id="550" r:id="rId236"/>
    <p:sldId id="551" r:id="rId237"/>
    <p:sldId id="552" r:id="rId238"/>
    <p:sldId id="553" r:id="rId239"/>
    <p:sldId id="556" r:id="rId240"/>
    <p:sldId id="557" r:id="rId241"/>
    <p:sldId id="558" r:id="rId242"/>
    <p:sldId id="559" r:id="rId243"/>
    <p:sldId id="560" r:id="rId244"/>
    <p:sldId id="561" r:id="rId245"/>
    <p:sldId id="562" r:id="rId246"/>
    <p:sldId id="568" r:id="rId247"/>
    <p:sldId id="569" r:id="rId248"/>
    <p:sldId id="570" r:id="rId249"/>
    <p:sldId id="571" r:id="rId250"/>
    <p:sldId id="572" r:id="rId251"/>
    <p:sldId id="573" r:id="rId252"/>
    <p:sldId id="574" r:id="rId253"/>
    <p:sldId id="575" r:id="rId254"/>
    <p:sldId id="576" r:id="rId255"/>
    <p:sldId id="577" r:id="rId256"/>
    <p:sldId id="578" r:id="rId257"/>
    <p:sldId id="579" r:id="rId258"/>
    <p:sldId id="580" r:id="rId259"/>
    <p:sldId id="581" r:id="rId260"/>
    <p:sldId id="582" r:id="rId261"/>
    <p:sldId id="583" r:id="rId262"/>
    <p:sldId id="584" r:id="rId263"/>
    <p:sldId id="585" r:id="rId264"/>
    <p:sldId id="586" r:id="rId265"/>
    <p:sldId id="587" r:id="rId266"/>
    <p:sldId id="588" r:id="rId267"/>
    <p:sldId id="590" r:id="rId268"/>
    <p:sldId id="591" r:id="rId269"/>
    <p:sldId id="592" r:id="rId270"/>
    <p:sldId id="593" r:id="rId271"/>
    <p:sldId id="594" r:id="rId272"/>
    <p:sldId id="595" r:id="rId273"/>
    <p:sldId id="596" r:id="rId274"/>
    <p:sldId id="597" r:id="rId275"/>
    <p:sldId id="598" r:id="rId276"/>
    <p:sldId id="599" r:id="rId277"/>
    <p:sldId id="600" r:id="rId278"/>
    <p:sldId id="601" r:id="rId279"/>
    <p:sldId id="602" r:id="rId280"/>
    <p:sldId id="603" r:id="rId281"/>
    <p:sldId id="604" r:id="rId282"/>
    <p:sldId id="605" r:id="rId283"/>
    <p:sldId id="606" r:id="rId284"/>
    <p:sldId id="607" r:id="rId285"/>
    <p:sldId id="608" r:id="rId286"/>
    <p:sldId id="609" r:id="rId287"/>
    <p:sldId id="610" r:id="rId288"/>
    <p:sldId id="611" r:id="rId289"/>
    <p:sldId id="612" r:id="rId290"/>
    <p:sldId id="613" r:id="rId291"/>
    <p:sldId id="614" r:id="rId292"/>
    <p:sldId id="615" r:id="rId293"/>
    <p:sldId id="616" r:id="rId294"/>
    <p:sldId id="617" r:id="rId295"/>
    <p:sldId id="618" r:id="rId296"/>
    <p:sldId id="619" r:id="rId297"/>
    <p:sldId id="620" r:id="rId298"/>
    <p:sldId id="638" r:id="rId299"/>
    <p:sldId id="639" r:id="rId300"/>
    <p:sldId id="640" r:id="rId301"/>
    <p:sldId id="641" r:id="rId302"/>
    <p:sldId id="642" r:id="rId303"/>
    <p:sldId id="643" r:id="rId304"/>
    <p:sldId id="644" r:id="rId305"/>
    <p:sldId id="645" r:id="rId306"/>
    <p:sldId id="646" r:id="rId307"/>
    <p:sldId id="647" r:id="rId308"/>
    <p:sldId id="648" r:id="rId309"/>
    <p:sldId id="649" r:id="rId310"/>
    <p:sldId id="650" r:id="rId311"/>
    <p:sldId id="651" r:id="rId312"/>
    <p:sldId id="652" r:id="rId313"/>
    <p:sldId id="653" r:id="rId314"/>
    <p:sldId id="654" r:id="rId315"/>
    <p:sldId id="655" r:id="rId316"/>
    <p:sldId id="656" r:id="rId317"/>
    <p:sldId id="657" r:id="rId318"/>
    <p:sldId id="658" r:id="rId319"/>
    <p:sldId id="659" r:id="rId320"/>
    <p:sldId id="660" r:id="rId321"/>
    <p:sldId id="661" r:id="rId322"/>
    <p:sldId id="662" r:id="rId323"/>
    <p:sldId id="663" r:id="rId324"/>
    <p:sldId id="664" r:id="rId325"/>
    <p:sldId id="665" r:id="rId326"/>
    <p:sldId id="667" r:id="rId327"/>
    <p:sldId id="668" r:id="rId328"/>
    <p:sldId id="669" r:id="rId329"/>
    <p:sldId id="670" r:id="rId330"/>
    <p:sldId id="671" r:id="rId331"/>
    <p:sldId id="672" r:id="rId332"/>
    <p:sldId id="673" r:id="rId333"/>
    <p:sldId id="674" r:id="rId334"/>
    <p:sldId id="675" r:id="rId335"/>
    <p:sldId id="676" r:id="rId336"/>
    <p:sldId id="677" r:id="rId337"/>
    <p:sldId id="678" r:id="rId338"/>
    <p:sldId id="679" r:id="rId339"/>
    <p:sldId id="680" r:id="rId340"/>
    <p:sldId id="681" r:id="rId341"/>
    <p:sldId id="682" r:id="rId342"/>
    <p:sldId id="683" r:id="rId343"/>
    <p:sldId id="686" r:id="rId344"/>
    <p:sldId id="689" r:id="rId345"/>
    <p:sldId id="690" r:id="rId346"/>
    <p:sldId id="691" r:id="rId347"/>
    <p:sldId id="692" r:id="rId348"/>
    <p:sldId id="693" r:id="rId349"/>
    <p:sldId id="694" r:id="rId350"/>
    <p:sldId id="695" r:id="rId351"/>
    <p:sldId id="696" r:id="rId352"/>
    <p:sldId id="697" r:id="rId353"/>
    <p:sldId id="698" r:id="rId354"/>
    <p:sldId id="699" r:id="rId355"/>
    <p:sldId id="701" r:id="rId356"/>
    <p:sldId id="702" r:id="rId357"/>
    <p:sldId id="1464" r:id="rId358"/>
    <p:sldId id="1465" r:id="rId359"/>
    <p:sldId id="1466" r:id="rId360"/>
    <p:sldId id="1467" r:id="rId361"/>
    <p:sldId id="1468" r:id="rId362"/>
    <p:sldId id="1469" r:id="rId363"/>
  </p:sldIdLst>
  <p:sldSz cx="20104100" cy="11309350"/>
  <p:notesSz cx="20104100" cy="11309350"/>
  <p:custDataLst>
    <p:tags r:id="rId368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62" userDrawn="1">
          <p15:clr>
            <a:srgbClr val="A4A3A4"/>
          </p15:clr>
        </p15:guide>
        <p15:guide id="2" pos="22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8" d="100"/>
          <a:sy n="78" d="100"/>
        </p:scale>
        <p:origin x="-1536" y="-84"/>
      </p:cViewPr>
      <p:guideLst>
        <p:guide orient="horz" pos="2862"/>
        <p:guide pos="220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8" Type="http://schemas.openxmlformats.org/officeDocument/2006/relationships/tags" Target="tags/tag1.xml"/><Relationship Id="rId367" Type="http://schemas.openxmlformats.org/officeDocument/2006/relationships/tableStyles" Target="tableStyles.xml"/><Relationship Id="rId366" Type="http://schemas.openxmlformats.org/officeDocument/2006/relationships/viewProps" Target="viewProps.xml"/><Relationship Id="rId365" Type="http://schemas.openxmlformats.org/officeDocument/2006/relationships/presProps" Target="presProps.xml"/><Relationship Id="rId364" Type="http://schemas.openxmlformats.org/officeDocument/2006/relationships/notesMaster" Target="notesMasters/notesMaster1.xml"/><Relationship Id="rId363" Type="http://schemas.openxmlformats.org/officeDocument/2006/relationships/slide" Target="slides/slide361.xml"/><Relationship Id="rId362" Type="http://schemas.openxmlformats.org/officeDocument/2006/relationships/slide" Target="slides/slide360.xml"/><Relationship Id="rId361" Type="http://schemas.openxmlformats.org/officeDocument/2006/relationships/slide" Target="slides/slide359.xml"/><Relationship Id="rId360" Type="http://schemas.openxmlformats.org/officeDocument/2006/relationships/slide" Target="slides/slide358.xml"/><Relationship Id="rId36" Type="http://schemas.openxmlformats.org/officeDocument/2006/relationships/slide" Target="slides/slide34.xml"/><Relationship Id="rId359" Type="http://schemas.openxmlformats.org/officeDocument/2006/relationships/slide" Target="slides/slide357.xml"/><Relationship Id="rId358" Type="http://schemas.openxmlformats.org/officeDocument/2006/relationships/slide" Target="slides/slide356.xml"/><Relationship Id="rId357" Type="http://schemas.openxmlformats.org/officeDocument/2006/relationships/slide" Target="slides/slide355.xml"/><Relationship Id="rId356" Type="http://schemas.openxmlformats.org/officeDocument/2006/relationships/slide" Target="slides/slide354.xml"/><Relationship Id="rId355" Type="http://schemas.openxmlformats.org/officeDocument/2006/relationships/slide" Target="slides/slide353.xml"/><Relationship Id="rId354" Type="http://schemas.openxmlformats.org/officeDocument/2006/relationships/slide" Target="slides/slide352.xml"/><Relationship Id="rId353" Type="http://schemas.openxmlformats.org/officeDocument/2006/relationships/slide" Target="slides/slide351.xml"/><Relationship Id="rId352" Type="http://schemas.openxmlformats.org/officeDocument/2006/relationships/slide" Target="slides/slide350.xml"/><Relationship Id="rId351" Type="http://schemas.openxmlformats.org/officeDocument/2006/relationships/slide" Target="slides/slide349.xml"/><Relationship Id="rId350" Type="http://schemas.openxmlformats.org/officeDocument/2006/relationships/slide" Target="slides/slide348.xml"/><Relationship Id="rId35" Type="http://schemas.openxmlformats.org/officeDocument/2006/relationships/slide" Target="slides/slide33.xml"/><Relationship Id="rId349" Type="http://schemas.openxmlformats.org/officeDocument/2006/relationships/slide" Target="slides/slide347.xml"/><Relationship Id="rId348" Type="http://schemas.openxmlformats.org/officeDocument/2006/relationships/slide" Target="slides/slide346.xml"/><Relationship Id="rId347" Type="http://schemas.openxmlformats.org/officeDocument/2006/relationships/slide" Target="slides/slide345.xml"/><Relationship Id="rId346" Type="http://schemas.openxmlformats.org/officeDocument/2006/relationships/slide" Target="slides/slide344.xml"/><Relationship Id="rId345" Type="http://schemas.openxmlformats.org/officeDocument/2006/relationships/slide" Target="slides/slide343.xml"/><Relationship Id="rId344" Type="http://schemas.openxmlformats.org/officeDocument/2006/relationships/slide" Target="slides/slide342.xml"/><Relationship Id="rId343" Type="http://schemas.openxmlformats.org/officeDocument/2006/relationships/slide" Target="slides/slide341.xml"/><Relationship Id="rId342" Type="http://schemas.openxmlformats.org/officeDocument/2006/relationships/slide" Target="slides/slide340.xml"/><Relationship Id="rId341" Type="http://schemas.openxmlformats.org/officeDocument/2006/relationships/slide" Target="slides/slide339.xml"/><Relationship Id="rId340" Type="http://schemas.openxmlformats.org/officeDocument/2006/relationships/slide" Target="slides/slide338.xml"/><Relationship Id="rId34" Type="http://schemas.openxmlformats.org/officeDocument/2006/relationships/slide" Target="slides/slide32.xml"/><Relationship Id="rId339" Type="http://schemas.openxmlformats.org/officeDocument/2006/relationships/slide" Target="slides/slide337.xml"/><Relationship Id="rId338" Type="http://schemas.openxmlformats.org/officeDocument/2006/relationships/slide" Target="slides/slide336.xml"/><Relationship Id="rId337" Type="http://schemas.openxmlformats.org/officeDocument/2006/relationships/slide" Target="slides/slide335.xml"/><Relationship Id="rId336" Type="http://schemas.openxmlformats.org/officeDocument/2006/relationships/slide" Target="slides/slide334.xml"/><Relationship Id="rId335" Type="http://schemas.openxmlformats.org/officeDocument/2006/relationships/slide" Target="slides/slide333.xml"/><Relationship Id="rId334" Type="http://schemas.openxmlformats.org/officeDocument/2006/relationships/slide" Target="slides/slide332.xml"/><Relationship Id="rId333" Type="http://schemas.openxmlformats.org/officeDocument/2006/relationships/slide" Target="slides/slide331.xml"/><Relationship Id="rId332" Type="http://schemas.openxmlformats.org/officeDocument/2006/relationships/slide" Target="slides/slide330.xml"/><Relationship Id="rId331" Type="http://schemas.openxmlformats.org/officeDocument/2006/relationships/slide" Target="slides/slide329.xml"/><Relationship Id="rId330" Type="http://schemas.openxmlformats.org/officeDocument/2006/relationships/slide" Target="slides/slide328.xml"/><Relationship Id="rId33" Type="http://schemas.openxmlformats.org/officeDocument/2006/relationships/slide" Target="slides/slide31.xml"/><Relationship Id="rId329" Type="http://schemas.openxmlformats.org/officeDocument/2006/relationships/slide" Target="slides/slide327.xml"/><Relationship Id="rId328" Type="http://schemas.openxmlformats.org/officeDocument/2006/relationships/slide" Target="slides/slide326.xml"/><Relationship Id="rId327" Type="http://schemas.openxmlformats.org/officeDocument/2006/relationships/slide" Target="slides/slide325.xml"/><Relationship Id="rId326" Type="http://schemas.openxmlformats.org/officeDocument/2006/relationships/slide" Target="slides/slide324.xml"/><Relationship Id="rId325" Type="http://schemas.openxmlformats.org/officeDocument/2006/relationships/slide" Target="slides/slide323.xml"/><Relationship Id="rId324" Type="http://schemas.openxmlformats.org/officeDocument/2006/relationships/slide" Target="slides/slide322.xml"/><Relationship Id="rId323" Type="http://schemas.openxmlformats.org/officeDocument/2006/relationships/slide" Target="slides/slide321.xml"/><Relationship Id="rId322" Type="http://schemas.openxmlformats.org/officeDocument/2006/relationships/slide" Target="slides/slide320.xml"/><Relationship Id="rId321" Type="http://schemas.openxmlformats.org/officeDocument/2006/relationships/slide" Target="slides/slide319.xml"/><Relationship Id="rId320" Type="http://schemas.openxmlformats.org/officeDocument/2006/relationships/slide" Target="slides/slide318.xml"/><Relationship Id="rId32" Type="http://schemas.openxmlformats.org/officeDocument/2006/relationships/slide" Target="slides/slide30.xml"/><Relationship Id="rId319" Type="http://schemas.openxmlformats.org/officeDocument/2006/relationships/slide" Target="slides/slide317.xml"/><Relationship Id="rId318" Type="http://schemas.openxmlformats.org/officeDocument/2006/relationships/slide" Target="slides/slide316.xml"/><Relationship Id="rId317" Type="http://schemas.openxmlformats.org/officeDocument/2006/relationships/slide" Target="slides/slide315.xml"/><Relationship Id="rId316" Type="http://schemas.openxmlformats.org/officeDocument/2006/relationships/slide" Target="slides/slide314.xml"/><Relationship Id="rId315" Type="http://schemas.openxmlformats.org/officeDocument/2006/relationships/slide" Target="slides/slide313.xml"/><Relationship Id="rId314" Type="http://schemas.openxmlformats.org/officeDocument/2006/relationships/slide" Target="slides/slide312.xml"/><Relationship Id="rId313" Type="http://schemas.openxmlformats.org/officeDocument/2006/relationships/slide" Target="slides/slide311.xml"/><Relationship Id="rId312" Type="http://schemas.openxmlformats.org/officeDocument/2006/relationships/slide" Target="slides/slide310.xml"/><Relationship Id="rId311" Type="http://schemas.openxmlformats.org/officeDocument/2006/relationships/slide" Target="slides/slide309.xml"/><Relationship Id="rId310" Type="http://schemas.openxmlformats.org/officeDocument/2006/relationships/slide" Target="slides/slide308.xml"/><Relationship Id="rId31" Type="http://schemas.openxmlformats.org/officeDocument/2006/relationships/slide" Target="slides/slide29.xml"/><Relationship Id="rId309" Type="http://schemas.openxmlformats.org/officeDocument/2006/relationships/slide" Target="slides/slide307.xml"/><Relationship Id="rId308" Type="http://schemas.openxmlformats.org/officeDocument/2006/relationships/slide" Target="slides/slide306.xml"/><Relationship Id="rId307" Type="http://schemas.openxmlformats.org/officeDocument/2006/relationships/slide" Target="slides/slide305.xml"/><Relationship Id="rId306" Type="http://schemas.openxmlformats.org/officeDocument/2006/relationships/slide" Target="slides/slide304.xml"/><Relationship Id="rId305" Type="http://schemas.openxmlformats.org/officeDocument/2006/relationships/slide" Target="slides/slide303.xml"/><Relationship Id="rId304" Type="http://schemas.openxmlformats.org/officeDocument/2006/relationships/slide" Target="slides/slide302.xml"/><Relationship Id="rId303" Type="http://schemas.openxmlformats.org/officeDocument/2006/relationships/slide" Target="slides/slide301.xml"/><Relationship Id="rId302" Type="http://schemas.openxmlformats.org/officeDocument/2006/relationships/slide" Target="slides/slide300.xml"/><Relationship Id="rId301" Type="http://schemas.openxmlformats.org/officeDocument/2006/relationships/slide" Target="slides/slide299.xml"/><Relationship Id="rId300" Type="http://schemas.openxmlformats.org/officeDocument/2006/relationships/slide" Target="slides/slide298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9" Type="http://schemas.openxmlformats.org/officeDocument/2006/relationships/slide" Target="slides/slide297.xml"/><Relationship Id="rId298" Type="http://schemas.openxmlformats.org/officeDocument/2006/relationships/slide" Target="slides/slide296.xml"/><Relationship Id="rId297" Type="http://schemas.openxmlformats.org/officeDocument/2006/relationships/slide" Target="slides/slide295.xml"/><Relationship Id="rId296" Type="http://schemas.openxmlformats.org/officeDocument/2006/relationships/slide" Target="slides/slide294.xml"/><Relationship Id="rId295" Type="http://schemas.openxmlformats.org/officeDocument/2006/relationships/slide" Target="slides/slide293.xml"/><Relationship Id="rId294" Type="http://schemas.openxmlformats.org/officeDocument/2006/relationships/slide" Target="slides/slide292.xml"/><Relationship Id="rId293" Type="http://schemas.openxmlformats.org/officeDocument/2006/relationships/slide" Target="slides/slide291.xml"/><Relationship Id="rId292" Type="http://schemas.openxmlformats.org/officeDocument/2006/relationships/slide" Target="slides/slide290.xml"/><Relationship Id="rId291" Type="http://schemas.openxmlformats.org/officeDocument/2006/relationships/slide" Target="slides/slide289.xml"/><Relationship Id="rId290" Type="http://schemas.openxmlformats.org/officeDocument/2006/relationships/slide" Target="slides/slide288.xml"/><Relationship Id="rId29" Type="http://schemas.openxmlformats.org/officeDocument/2006/relationships/slide" Target="slides/slide27.xml"/><Relationship Id="rId289" Type="http://schemas.openxmlformats.org/officeDocument/2006/relationships/slide" Target="slides/slide287.xml"/><Relationship Id="rId288" Type="http://schemas.openxmlformats.org/officeDocument/2006/relationships/slide" Target="slides/slide286.xml"/><Relationship Id="rId287" Type="http://schemas.openxmlformats.org/officeDocument/2006/relationships/slide" Target="slides/slide285.xml"/><Relationship Id="rId286" Type="http://schemas.openxmlformats.org/officeDocument/2006/relationships/slide" Target="slides/slide284.xml"/><Relationship Id="rId285" Type="http://schemas.openxmlformats.org/officeDocument/2006/relationships/slide" Target="slides/slide283.xml"/><Relationship Id="rId284" Type="http://schemas.openxmlformats.org/officeDocument/2006/relationships/slide" Target="slides/slide282.xml"/><Relationship Id="rId283" Type="http://schemas.openxmlformats.org/officeDocument/2006/relationships/slide" Target="slides/slide281.xml"/><Relationship Id="rId282" Type="http://schemas.openxmlformats.org/officeDocument/2006/relationships/slide" Target="slides/slide280.xml"/><Relationship Id="rId281" Type="http://schemas.openxmlformats.org/officeDocument/2006/relationships/slide" Target="slides/slide279.xml"/><Relationship Id="rId280" Type="http://schemas.openxmlformats.org/officeDocument/2006/relationships/slide" Target="slides/slide278.xml"/><Relationship Id="rId28" Type="http://schemas.openxmlformats.org/officeDocument/2006/relationships/slide" Target="slides/slide26.xml"/><Relationship Id="rId279" Type="http://schemas.openxmlformats.org/officeDocument/2006/relationships/slide" Target="slides/slide277.xml"/><Relationship Id="rId278" Type="http://schemas.openxmlformats.org/officeDocument/2006/relationships/slide" Target="slides/slide276.xml"/><Relationship Id="rId277" Type="http://schemas.openxmlformats.org/officeDocument/2006/relationships/slide" Target="slides/slide275.xml"/><Relationship Id="rId276" Type="http://schemas.openxmlformats.org/officeDocument/2006/relationships/slide" Target="slides/slide274.xml"/><Relationship Id="rId275" Type="http://schemas.openxmlformats.org/officeDocument/2006/relationships/slide" Target="slides/slide273.xml"/><Relationship Id="rId274" Type="http://schemas.openxmlformats.org/officeDocument/2006/relationships/slide" Target="slides/slide272.xml"/><Relationship Id="rId273" Type="http://schemas.openxmlformats.org/officeDocument/2006/relationships/slide" Target="slides/slide271.xml"/><Relationship Id="rId272" Type="http://schemas.openxmlformats.org/officeDocument/2006/relationships/slide" Target="slides/slide270.xml"/><Relationship Id="rId271" Type="http://schemas.openxmlformats.org/officeDocument/2006/relationships/slide" Target="slides/slide269.xml"/><Relationship Id="rId270" Type="http://schemas.openxmlformats.org/officeDocument/2006/relationships/slide" Target="slides/slide268.xml"/><Relationship Id="rId27" Type="http://schemas.openxmlformats.org/officeDocument/2006/relationships/slide" Target="slides/slide25.xml"/><Relationship Id="rId269" Type="http://schemas.openxmlformats.org/officeDocument/2006/relationships/slide" Target="slides/slide267.xml"/><Relationship Id="rId268" Type="http://schemas.openxmlformats.org/officeDocument/2006/relationships/slide" Target="slides/slide266.xml"/><Relationship Id="rId267" Type="http://schemas.openxmlformats.org/officeDocument/2006/relationships/slide" Target="slides/slide265.xml"/><Relationship Id="rId266" Type="http://schemas.openxmlformats.org/officeDocument/2006/relationships/slide" Target="slides/slide264.xml"/><Relationship Id="rId265" Type="http://schemas.openxmlformats.org/officeDocument/2006/relationships/slide" Target="slides/slide263.xml"/><Relationship Id="rId264" Type="http://schemas.openxmlformats.org/officeDocument/2006/relationships/slide" Target="slides/slide262.xml"/><Relationship Id="rId263" Type="http://schemas.openxmlformats.org/officeDocument/2006/relationships/slide" Target="slides/slide261.xml"/><Relationship Id="rId262" Type="http://schemas.openxmlformats.org/officeDocument/2006/relationships/slide" Target="slides/slide260.xml"/><Relationship Id="rId261" Type="http://schemas.openxmlformats.org/officeDocument/2006/relationships/slide" Target="slides/slide259.xml"/><Relationship Id="rId260" Type="http://schemas.openxmlformats.org/officeDocument/2006/relationships/slide" Target="slides/slide258.xml"/><Relationship Id="rId26" Type="http://schemas.openxmlformats.org/officeDocument/2006/relationships/slide" Target="slides/slide24.xml"/><Relationship Id="rId259" Type="http://schemas.openxmlformats.org/officeDocument/2006/relationships/slide" Target="slides/slide257.xml"/><Relationship Id="rId258" Type="http://schemas.openxmlformats.org/officeDocument/2006/relationships/slide" Target="slides/slide256.xml"/><Relationship Id="rId257" Type="http://schemas.openxmlformats.org/officeDocument/2006/relationships/slide" Target="slides/slide255.xml"/><Relationship Id="rId256" Type="http://schemas.openxmlformats.org/officeDocument/2006/relationships/slide" Target="slides/slide254.xml"/><Relationship Id="rId255" Type="http://schemas.openxmlformats.org/officeDocument/2006/relationships/slide" Target="slides/slide253.xml"/><Relationship Id="rId254" Type="http://schemas.openxmlformats.org/officeDocument/2006/relationships/slide" Target="slides/slide252.xml"/><Relationship Id="rId253" Type="http://schemas.openxmlformats.org/officeDocument/2006/relationships/slide" Target="slides/slide251.xml"/><Relationship Id="rId252" Type="http://schemas.openxmlformats.org/officeDocument/2006/relationships/slide" Target="slides/slide250.xml"/><Relationship Id="rId251" Type="http://schemas.openxmlformats.org/officeDocument/2006/relationships/slide" Target="slides/slide249.xml"/><Relationship Id="rId250" Type="http://schemas.openxmlformats.org/officeDocument/2006/relationships/slide" Target="slides/slide248.xml"/><Relationship Id="rId25" Type="http://schemas.openxmlformats.org/officeDocument/2006/relationships/slide" Target="slides/slide23.xml"/><Relationship Id="rId249" Type="http://schemas.openxmlformats.org/officeDocument/2006/relationships/slide" Target="slides/slide247.xml"/><Relationship Id="rId248" Type="http://schemas.openxmlformats.org/officeDocument/2006/relationships/slide" Target="slides/slide246.xml"/><Relationship Id="rId247" Type="http://schemas.openxmlformats.org/officeDocument/2006/relationships/slide" Target="slides/slide245.xml"/><Relationship Id="rId246" Type="http://schemas.openxmlformats.org/officeDocument/2006/relationships/slide" Target="slides/slide244.xml"/><Relationship Id="rId245" Type="http://schemas.openxmlformats.org/officeDocument/2006/relationships/slide" Target="slides/slide243.xml"/><Relationship Id="rId244" Type="http://schemas.openxmlformats.org/officeDocument/2006/relationships/slide" Target="slides/slide242.xml"/><Relationship Id="rId243" Type="http://schemas.openxmlformats.org/officeDocument/2006/relationships/slide" Target="slides/slide241.xml"/><Relationship Id="rId242" Type="http://schemas.openxmlformats.org/officeDocument/2006/relationships/slide" Target="slides/slide240.xml"/><Relationship Id="rId241" Type="http://schemas.openxmlformats.org/officeDocument/2006/relationships/slide" Target="slides/slide239.xml"/><Relationship Id="rId240" Type="http://schemas.openxmlformats.org/officeDocument/2006/relationships/slide" Target="slides/slide238.xml"/><Relationship Id="rId24" Type="http://schemas.openxmlformats.org/officeDocument/2006/relationships/slide" Target="slides/slide22.xml"/><Relationship Id="rId239" Type="http://schemas.openxmlformats.org/officeDocument/2006/relationships/slide" Target="slides/slide237.xml"/><Relationship Id="rId238" Type="http://schemas.openxmlformats.org/officeDocument/2006/relationships/slide" Target="slides/slide236.xml"/><Relationship Id="rId237" Type="http://schemas.openxmlformats.org/officeDocument/2006/relationships/slide" Target="slides/slide235.xml"/><Relationship Id="rId236" Type="http://schemas.openxmlformats.org/officeDocument/2006/relationships/slide" Target="slides/slide234.xml"/><Relationship Id="rId235" Type="http://schemas.openxmlformats.org/officeDocument/2006/relationships/slide" Target="slides/slide233.xml"/><Relationship Id="rId234" Type="http://schemas.openxmlformats.org/officeDocument/2006/relationships/slide" Target="slides/slide232.xml"/><Relationship Id="rId233" Type="http://schemas.openxmlformats.org/officeDocument/2006/relationships/slide" Target="slides/slide231.xml"/><Relationship Id="rId232" Type="http://schemas.openxmlformats.org/officeDocument/2006/relationships/slide" Target="slides/slide230.xml"/><Relationship Id="rId231" Type="http://schemas.openxmlformats.org/officeDocument/2006/relationships/slide" Target="slides/slide229.xml"/><Relationship Id="rId230" Type="http://schemas.openxmlformats.org/officeDocument/2006/relationships/slide" Target="slides/slide228.xml"/><Relationship Id="rId23" Type="http://schemas.openxmlformats.org/officeDocument/2006/relationships/slide" Target="slides/slide21.xml"/><Relationship Id="rId229" Type="http://schemas.openxmlformats.org/officeDocument/2006/relationships/slide" Target="slides/slide227.xml"/><Relationship Id="rId228" Type="http://schemas.openxmlformats.org/officeDocument/2006/relationships/slide" Target="slides/slide226.xml"/><Relationship Id="rId227" Type="http://schemas.openxmlformats.org/officeDocument/2006/relationships/slide" Target="slides/slide225.xml"/><Relationship Id="rId226" Type="http://schemas.openxmlformats.org/officeDocument/2006/relationships/slide" Target="slides/slide224.xml"/><Relationship Id="rId225" Type="http://schemas.openxmlformats.org/officeDocument/2006/relationships/slide" Target="slides/slide223.xml"/><Relationship Id="rId224" Type="http://schemas.openxmlformats.org/officeDocument/2006/relationships/slide" Target="slides/slide222.xml"/><Relationship Id="rId223" Type="http://schemas.openxmlformats.org/officeDocument/2006/relationships/slide" Target="slides/slide221.xml"/><Relationship Id="rId222" Type="http://schemas.openxmlformats.org/officeDocument/2006/relationships/slide" Target="slides/slide220.xml"/><Relationship Id="rId221" Type="http://schemas.openxmlformats.org/officeDocument/2006/relationships/slide" Target="slides/slide219.xml"/><Relationship Id="rId220" Type="http://schemas.openxmlformats.org/officeDocument/2006/relationships/slide" Target="slides/slide218.xml"/><Relationship Id="rId22" Type="http://schemas.openxmlformats.org/officeDocument/2006/relationships/slide" Target="slides/slide20.xml"/><Relationship Id="rId219" Type="http://schemas.openxmlformats.org/officeDocument/2006/relationships/slide" Target="slides/slide217.xml"/><Relationship Id="rId218" Type="http://schemas.openxmlformats.org/officeDocument/2006/relationships/slide" Target="slides/slide216.xml"/><Relationship Id="rId217" Type="http://schemas.openxmlformats.org/officeDocument/2006/relationships/slide" Target="slides/slide215.xml"/><Relationship Id="rId216" Type="http://schemas.openxmlformats.org/officeDocument/2006/relationships/slide" Target="slides/slide214.xml"/><Relationship Id="rId215" Type="http://schemas.openxmlformats.org/officeDocument/2006/relationships/slide" Target="slides/slide213.xml"/><Relationship Id="rId214" Type="http://schemas.openxmlformats.org/officeDocument/2006/relationships/slide" Target="slides/slide212.xml"/><Relationship Id="rId213" Type="http://schemas.openxmlformats.org/officeDocument/2006/relationships/slide" Target="slides/slide211.xml"/><Relationship Id="rId212" Type="http://schemas.openxmlformats.org/officeDocument/2006/relationships/slide" Target="slides/slide210.xml"/><Relationship Id="rId211" Type="http://schemas.openxmlformats.org/officeDocument/2006/relationships/slide" Target="slides/slide209.xml"/><Relationship Id="rId210" Type="http://schemas.openxmlformats.org/officeDocument/2006/relationships/slide" Target="slides/slide208.xml"/><Relationship Id="rId21" Type="http://schemas.openxmlformats.org/officeDocument/2006/relationships/slide" Target="slides/slide19.xml"/><Relationship Id="rId209" Type="http://schemas.openxmlformats.org/officeDocument/2006/relationships/slide" Target="slides/slide207.xml"/><Relationship Id="rId208" Type="http://schemas.openxmlformats.org/officeDocument/2006/relationships/slide" Target="slides/slide206.xml"/><Relationship Id="rId207" Type="http://schemas.openxmlformats.org/officeDocument/2006/relationships/slide" Target="slides/slide205.xml"/><Relationship Id="rId206" Type="http://schemas.openxmlformats.org/officeDocument/2006/relationships/slide" Target="slides/slide204.xml"/><Relationship Id="rId205" Type="http://schemas.openxmlformats.org/officeDocument/2006/relationships/slide" Target="slides/slide203.xml"/><Relationship Id="rId204" Type="http://schemas.openxmlformats.org/officeDocument/2006/relationships/slide" Target="slides/slide202.xml"/><Relationship Id="rId203" Type="http://schemas.openxmlformats.org/officeDocument/2006/relationships/slide" Target="slides/slide201.xml"/><Relationship Id="rId202" Type="http://schemas.openxmlformats.org/officeDocument/2006/relationships/slide" Target="slides/slide200.xml"/><Relationship Id="rId201" Type="http://schemas.openxmlformats.org/officeDocument/2006/relationships/slide" Target="slides/slide199.xml"/><Relationship Id="rId200" Type="http://schemas.openxmlformats.org/officeDocument/2006/relationships/slide" Target="slides/slide198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9" Type="http://schemas.openxmlformats.org/officeDocument/2006/relationships/slide" Target="slides/slide197.xml"/><Relationship Id="rId198" Type="http://schemas.openxmlformats.org/officeDocument/2006/relationships/slide" Target="slides/slide196.xml"/><Relationship Id="rId197" Type="http://schemas.openxmlformats.org/officeDocument/2006/relationships/slide" Target="slides/slide195.xml"/><Relationship Id="rId196" Type="http://schemas.openxmlformats.org/officeDocument/2006/relationships/slide" Target="slides/slide194.xml"/><Relationship Id="rId195" Type="http://schemas.openxmlformats.org/officeDocument/2006/relationships/slide" Target="slides/slide193.xml"/><Relationship Id="rId194" Type="http://schemas.openxmlformats.org/officeDocument/2006/relationships/slide" Target="slides/slide192.xml"/><Relationship Id="rId193" Type="http://schemas.openxmlformats.org/officeDocument/2006/relationships/slide" Target="slides/slide191.xml"/><Relationship Id="rId192" Type="http://schemas.openxmlformats.org/officeDocument/2006/relationships/slide" Target="slides/slide190.xml"/><Relationship Id="rId191" Type="http://schemas.openxmlformats.org/officeDocument/2006/relationships/slide" Target="slides/slide189.xml"/><Relationship Id="rId190" Type="http://schemas.openxmlformats.org/officeDocument/2006/relationships/slide" Target="slides/slide188.xml"/><Relationship Id="rId19" Type="http://schemas.openxmlformats.org/officeDocument/2006/relationships/slide" Target="slides/slide17.xml"/><Relationship Id="rId189" Type="http://schemas.openxmlformats.org/officeDocument/2006/relationships/slide" Target="slides/slide187.xml"/><Relationship Id="rId188" Type="http://schemas.openxmlformats.org/officeDocument/2006/relationships/slide" Target="slides/slide186.xml"/><Relationship Id="rId187" Type="http://schemas.openxmlformats.org/officeDocument/2006/relationships/slide" Target="slides/slide185.xml"/><Relationship Id="rId186" Type="http://schemas.openxmlformats.org/officeDocument/2006/relationships/slide" Target="slides/slide184.xml"/><Relationship Id="rId185" Type="http://schemas.openxmlformats.org/officeDocument/2006/relationships/slide" Target="slides/slide183.xml"/><Relationship Id="rId184" Type="http://schemas.openxmlformats.org/officeDocument/2006/relationships/slide" Target="slides/slide182.xml"/><Relationship Id="rId183" Type="http://schemas.openxmlformats.org/officeDocument/2006/relationships/slide" Target="slides/slide181.xml"/><Relationship Id="rId182" Type="http://schemas.openxmlformats.org/officeDocument/2006/relationships/slide" Target="slides/slide180.xml"/><Relationship Id="rId181" Type="http://schemas.openxmlformats.org/officeDocument/2006/relationships/slide" Target="slides/slide179.xml"/><Relationship Id="rId180" Type="http://schemas.openxmlformats.org/officeDocument/2006/relationships/slide" Target="slides/slide178.xml"/><Relationship Id="rId18" Type="http://schemas.openxmlformats.org/officeDocument/2006/relationships/slide" Target="slides/slide16.xml"/><Relationship Id="rId179" Type="http://schemas.openxmlformats.org/officeDocument/2006/relationships/slide" Target="slides/slide177.xml"/><Relationship Id="rId178" Type="http://schemas.openxmlformats.org/officeDocument/2006/relationships/slide" Target="slides/slide176.xml"/><Relationship Id="rId177" Type="http://schemas.openxmlformats.org/officeDocument/2006/relationships/slide" Target="slides/slide175.xml"/><Relationship Id="rId176" Type="http://schemas.openxmlformats.org/officeDocument/2006/relationships/slide" Target="slides/slide174.xml"/><Relationship Id="rId175" Type="http://schemas.openxmlformats.org/officeDocument/2006/relationships/slide" Target="slides/slide173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5538412" cy="70180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3382747" y="0"/>
            <a:ext cx="25538412" cy="70180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271158" y="1748433"/>
            <a:ext cx="8392480" cy="472077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5893480" y="6731468"/>
            <a:ext cx="47147837" cy="550756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3285666"/>
            <a:ext cx="25538412" cy="701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3382747" y="13285666"/>
            <a:ext cx="25538412" cy="701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92690" y="2301365"/>
            <a:ext cx="6318719" cy="2957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250" b="0" i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0" i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0" i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800" b="0" i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 userDrawn="1"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20104099" cy="1130855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54552" y="1638557"/>
            <a:ext cx="5994995" cy="1219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800" b="0" i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9863" y="4391023"/>
            <a:ext cx="19064373" cy="6339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  <p:sp>
        <p:nvSpPr>
          <p:cNvPr id="7" name="文本框 6"/>
          <p:cNvSpPr txBox="1"/>
          <p:nvPr userDrawn="1"/>
        </p:nvSpPr>
        <p:spPr>
          <a:xfrm rot="20400000">
            <a:off x="57785" y="453390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 rot="20400000">
            <a:off x="57785" y="3990975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 rot="20400000">
            <a:off x="9728835" y="393700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 rot="20400000">
            <a:off x="14605635" y="453390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 rot="20400000">
            <a:off x="4623435" y="7653655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2" name="文本框 11"/>
          <p:cNvSpPr txBox="1"/>
          <p:nvPr userDrawn="1"/>
        </p:nvSpPr>
        <p:spPr>
          <a:xfrm rot="20400000">
            <a:off x="9881235" y="3914775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 rot="20400000">
            <a:off x="4852035" y="453390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 rot="20400000">
            <a:off x="4559935" y="3914775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 rot="20400000">
            <a:off x="80645" y="7524115"/>
            <a:ext cx="2437130" cy="902335"/>
          </a:xfrm>
          <a:prstGeom prst="rect">
            <a:avLst/>
          </a:prstGeom>
          <a:noFill/>
        </p:spPr>
        <p:txBody>
          <a:bodyPr wrap="square" tIns="179705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 rot="20400000">
            <a:off x="15139035" y="4041775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 rot="20400000">
            <a:off x="9805035" y="7419975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0" name="文本框 19"/>
          <p:cNvSpPr txBox="1"/>
          <p:nvPr userDrawn="1"/>
        </p:nvSpPr>
        <p:spPr>
          <a:xfrm rot="20400000">
            <a:off x="15139035" y="7436485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 rot="20400000">
            <a:off x="-557530" y="11191240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 rot="20400000">
            <a:off x="4559935" y="11306175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 rot="20400000">
            <a:off x="10033635" y="11179175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  <p:sp>
        <p:nvSpPr>
          <p:cNvPr id="24" name="文本框 23"/>
          <p:cNvSpPr txBox="1"/>
          <p:nvPr userDrawn="1"/>
        </p:nvSpPr>
        <p:spPr>
          <a:xfrm rot="20400000">
            <a:off x="15443835" y="11077575"/>
            <a:ext cx="24371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tx2">
                    <a:lumMod val="40000"/>
                    <a:lumOff val="60000"/>
                    <a:alpha val="30000"/>
                  </a:schemeClr>
                </a:solidFill>
                <a:latin typeface="华文楷体" panose="02010600040101010101" charset="-122"/>
                <a:ea typeface="华文楷体" panose="02010600040101010101" charset="-122"/>
              </a:rPr>
              <a:t>星河游民</a:t>
            </a:r>
            <a:endParaRPr lang="zh-CN" altLang="en-US" sz="4400">
              <a:solidFill>
                <a:schemeClr val="tx2">
                  <a:lumMod val="40000"/>
                  <a:lumOff val="60000"/>
                  <a:alpha val="30000"/>
                </a:schemeClr>
              </a:solidFill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6.jpe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7.jpe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jpe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jpe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jpe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1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1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6.png"/><Relationship Id="rId2" Type="http://schemas.openxmlformats.org/officeDocument/2006/relationships/image" Target="../media/image87.png"/><Relationship Id="rId1" Type="http://schemas.openxmlformats.org/officeDocument/2006/relationships/image" Target="../media/image91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jpe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6.jpe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4.jpeg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jpe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2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jpe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5.jpe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jpe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7.jpe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jpe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0.jpeg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jpeg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jpe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9.jpe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1.jpe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2.jpe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3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jpe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5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6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7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0.jpeg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0.jpe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1.jpe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33.jpeg"/><Relationship Id="rId1" Type="http://schemas.openxmlformats.org/officeDocument/2006/relationships/image" Target="../media/image132.jpe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4.jpe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5.jpe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8.jpeg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9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0.jpe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1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2.jpeg"/></Relationships>
</file>

<file path=ppt/slides/_rels/slide20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45.jpeg"/><Relationship Id="rId2" Type="http://schemas.openxmlformats.org/officeDocument/2006/relationships/image" Target="../media/image144.jpeg"/><Relationship Id="rId1" Type="http://schemas.openxmlformats.org/officeDocument/2006/relationships/image" Target="../media/image143.jpeg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6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jpeg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7.jpeg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8.jpeg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www.openzeppelin.com/defender" TargetMode="Externa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9.jpeg"/></Relationships>
</file>

<file path=ppt/slides/_rels/slide2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52.jpeg"/><Relationship Id="rId2" Type="http://schemas.openxmlformats.org/officeDocument/2006/relationships/image" Target="../media/image151.jpeg"/><Relationship Id="rId1" Type="http://schemas.openxmlformats.org/officeDocument/2006/relationships/image" Target="../media/image150.jpeg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3.jpe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4.jpe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5.jpeg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6.jpe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7.jpeg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8.png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9.jpe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0.png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1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2.jpeg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3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4.jpeg"/></Relationships>
</file>

<file path=ppt/slides/_rels/slide2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7.jpeg"/><Relationship Id="rId2" Type="http://schemas.openxmlformats.org/officeDocument/2006/relationships/image" Target="../media/image166.jpeg"/><Relationship Id="rId1" Type="http://schemas.openxmlformats.org/officeDocument/2006/relationships/image" Target="../media/image165.jpe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8.jpeg"/><Relationship Id="rId1" Type="http://schemas.openxmlformats.org/officeDocument/2006/relationships/image" Target="../media/image164.jpe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9.jpeg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8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9.jpeg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0.png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0.png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1.png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2.jpeg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1.jpeg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3.jpeg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2.png"/></Relationships>
</file>

<file path=ppt/slides/_rels/slide2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5.jpeg"/><Relationship Id="rId2" Type="http://schemas.openxmlformats.org/officeDocument/2006/relationships/image" Target="../media/image174.jpeg"/><Relationship Id="rId1" Type="http://schemas.openxmlformats.org/officeDocument/2006/relationships/image" Target="../media/image173.jpe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68.jpeg"/><Relationship Id="rId1" Type="http://schemas.openxmlformats.org/officeDocument/2006/relationships/image" Target="../media/image164.jpe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6.jpeg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8.jpeg"/><Relationship Id="rId1" Type="http://schemas.openxmlformats.org/officeDocument/2006/relationships/image" Target="../media/image177.png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9.jpeg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1.jpeg"/><Relationship Id="rId1" Type="http://schemas.openxmlformats.org/officeDocument/2006/relationships/image" Target="../media/image180.jpeg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2.jpeg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3.jpeg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4.png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2.jpeg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5.jpe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7.jpeg"/><Relationship Id="rId1" Type="http://schemas.openxmlformats.org/officeDocument/2006/relationships/image" Target="../media/image186.jpe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8.jpe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9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2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1.jpeg"/><Relationship Id="rId2" Type="http://schemas.openxmlformats.org/officeDocument/2006/relationships/image" Target="../media/image190.jpeg"/><Relationship Id="rId1" Type="http://schemas.openxmlformats.org/officeDocument/2006/relationships/image" Target="../media/image189.jpeg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2.pn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3.jpeg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4.jpeg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5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6.png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://www.desmos.com/calculator/oiv0r" TargetMode="External"/><Relationship Id="rId1" Type="http://schemas.openxmlformats.org/officeDocument/2006/relationships/hyperlink" Target="http://www.bilibili.com/video/BV1go4y1X7Kx" TargetMode="External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medium.com/%40cic.ethan/&#28154;&#35527;&#31337;&#23450;&#24163;&#20114;&#25563;&#27231;&#21046;-&#24478;-balancer-&#21040;-cur" TargetMode="External"/><Relationship Id="rId1" Type="http://schemas.openxmlformats.org/officeDocument/2006/relationships/image" Target="../media/image19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8.jpeg"/></Relationships>
</file>

<file path=ppt/slides/_rels/slide29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1.jpeg"/><Relationship Id="rId2" Type="http://schemas.openxmlformats.org/officeDocument/2006/relationships/image" Target="../media/image200.jpeg"/><Relationship Id="rId1" Type="http://schemas.openxmlformats.org/officeDocument/2006/relationships/image" Target="../media/image199.jpeg"/></Relationships>
</file>

<file path=ppt/slides/_rels/slide29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3.jpeg"/><Relationship Id="rId2" Type="http://schemas.openxmlformats.org/officeDocument/2006/relationships/image" Target="../media/image202.jpeg"/><Relationship Id="rId1" Type="http://schemas.openxmlformats.org/officeDocument/2006/relationships/image" Target="../media/image201.jpeg"/></Relationships>
</file>

<file path=ppt/slides/_rels/slide29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6.jpeg"/><Relationship Id="rId2" Type="http://schemas.openxmlformats.org/officeDocument/2006/relationships/image" Target="../media/image205.jpeg"/><Relationship Id="rId1" Type="http://schemas.openxmlformats.org/officeDocument/2006/relationships/image" Target="../media/image204.jpe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7.jpeg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8.jpeg"/></Relationships>
</file>

<file path=ppt/slides/_rels/slide2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9.jpeg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0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2.wmf"/><Relationship Id="rId1" Type="http://schemas.openxmlformats.org/officeDocument/2006/relationships/oleObject" Target="../embeddings/oleObject1.bin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2.jpeg"/><Relationship Id="rId1" Type="http://schemas.openxmlformats.org/officeDocument/2006/relationships/image" Target="../media/image211.jpeg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3.jpe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5.jpeg"/><Relationship Id="rId1" Type="http://schemas.openxmlformats.org/officeDocument/2006/relationships/image" Target="../media/image214.jpeg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6.jpeg"/></Relationships>
</file>

<file path=ppt/slides/_rels/slide3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9.jpeg"/><Relationship Id="rId2" Type="http://schemas.openxmlformats.org/officeDocument/2006/relationships/image" Target="../media/image218.jpeg"/><Relationship Id="rId1" Type="http://schemas.openxmlformats.org/officeDocument/2006/relationships/image" Target="../media/image217.jpeg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0.pn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1.png"/></Relationships>
</file>

<file path=ppt/slides/_rels/slide3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2.png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4.jpeg"/><Relationship Id="rId1" Type="http://schemas.openxmlformats.org/officeDocument/2006/relationships/image" Target="../media/image223.jpeg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5.png"/></Relationships>
</file>

<file path=ppt/slides/_rels/slide3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7.jpeg"/><Relationship Id="rId1" Type="http://schemas.openxmlformats.org/officeDocument/2006/relationships/image" Target="../media/image226.jpeg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8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9.jpeg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0.jpeg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1.jpeg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2.jpeg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9.jpeg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1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2.png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4.jpeg"/><Relationship Id="rId1" Type="http://schemas.openxmlformats.org/officeDocument/2006/relationships/image" Target="../media/image223.jpeg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5.png"/></Relationships>
</file>

<file path=ppt/slides/_rels/slide3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227.jpeg"/><Relationship Id="rId1" Type="http://schemas.openxmlformats.org/officeDocument/2006/relationships/image" Target="../media/image226.jpeg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8.jpeg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9.jpeg"/></Relationships>
</file>

<file path=ppt/slides/_rels/slide3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0.jpeg"/></Relationships>
</file>

<file path=ppt/slides/_rels/slide3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2.jpeg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3.jpeg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4.jpeg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5.jpeg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6.jpe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2.jpeg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8.png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9.png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0.jpeg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1.png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2.png"/></Relationships>
</file>

<file path=ppt/slides/_rels/slide3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1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8.jpeg"/><Relationship Id="rId1" Type="http://schemas.openxmlformats.org/officeDocument/2006/relationships/image" Target="../media/image57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jpe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xfrm>
            <a:off x="6892690" y="2301365"/>
            <a:ext cx="6318719" cy="2759075"/>
          </a:xfrm>
          <a:prstGeom prst="rect">
            <a:avLst/>
          </a:prstGeom>
        </p:spPr>
        <p:txBody>
          <a:bodyPr vert="horz" wrap="square" lIns="0" tIns="220979" rIns="0" bIns="0" rtlCol="0">
            <a:spAutoFit/>
          </a:bodyPr>
          <a:lstStyle/>
          <a:p>
            <a:pPr marL="10160" algn="ctr">
              <a:lnSpc>
                <a:spcPct val="100000"/>
              </a:lnSpc>
              <a:spcBef>
                <a:spcPts val="1740"/>
              </a:spcBef>
            </a:pPr>
            <a:r>
              <a:rPr spc="-10" dirty="0"/>
              <a:t>区块链</a:t>
            </a:r>
            <a:r>
              <a:rPr lang="zh-CN" spc="-10" dirty="0"/>
              <a:t>开发</a:t>
            </a:r>
            <a:br>
              <a:rPr lang="zh-CN" spc="-10" dirty="0"/>
            </a:br>
            <a:r>
              <a:rPr spc="-10" dirty="0"/>
              <a:t>集训营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8070850" y="6950075"/>
            <a:ext cx="6506845" cy="67056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US" altLang="zh-CN" sz="42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by </a:t>
            </a:r>
            <a:r>
              <a:rPr lang="zh-CN" sz="42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星河游民</a:t>
            </a:r>
            <a:r>
              <a:rPr sz="42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社区</a:t>
            </a:r>
            <a:endParaRPr sz="4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2514" y="1638557"/>
            <a:ext cx="49993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区块链意义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66205" y="5466086"/>
            <a:ext cx="11734800" cy="26416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324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32460" algn="l"/>
                <a:tab pos="6330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解耦写代码、运⾏代码</a:t>
            </a:r>
            <a:r>
              <a:rPr sz="525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250" spc="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-&gt;</a:t>
            </a:r>
            <a:r>
              <a:rPr sz="52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透明、信任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32460" indent="-60769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632460" algn="l"/>
                <a:tab pos="6330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⽆法篡改的历史、⽆法抵赖</a:t>
            </a:r>
            <a:r>
              <a:rPr sz="525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250" spc="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-&gt;</a:t>
            </a:r>
            <a:r>
              <a:rPr sz="52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可追溯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51159" y="1235359"/>
            <a:ext cx="96932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36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- 创建合约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380" y="3046730"/>
            <a:ext cx="10101580" cy="63620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92430" indent="-290830">
              <a:lnSpc>
                <a:spcPct val="100000"/>
              </a:lnSpc>
              <a:spcBef>
                <a:spcPts val="130"/>
              </a:spcBef>
              <a:buSzPct val="82000"/>
              <a:buFont typeface="Microsoft Sans Serif" panose="020B0604020202020204"/>
              <a:buChar char="•"/>
              <a:tabLst>
                <a:tab pos="392430" algn="l"/>
              </a:tabLst>
            </a:pPr>
            <a:r>
              <a:rPr sz="25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创建合约的⼏个⽅法：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00125" lvl="1" indent="-291465">
              <a:lnSpc>
                <a:spcPct val="100000"/>
              </a:lnSpc>
              <a:spcBef>
                <a:spcPts val="3830"/>
              </a:spcBef>
              <a:buSzPct val="82000"/>
              <a:buFont typeface="Microsoft Sans Serif" panose="020B0604020202020204"/>
              <a:buChar char="•"/>
              <a:tabLst>
                <a:tab pos="1000125" algn="l"/>
              </a:tabLst>
            </a:pPr>
            <a:r>
              <a:rPr sz="25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外部部署</a:t>
            </a:r>
            <a:r>
              <a:rPr sz="2500" spc="-114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5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Remix/Hardhat/Truffle</a:t>
            </a:r>
            <a:r>
              <a:rPr sz="2500" spc="-114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25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Web3.js</a:t>
            </a:r>
            <a:r>
              <a:rPr sz="25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/ </a:t>
            </a:r>
            <a:r>
              <a:rPr sz="250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Ethers.js</a:t>
            </a: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99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 marL="1000125" lvl="1" indent="-29146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000125" algn="l"/>
              </a:tabLst>
            </a:pPr>
            <a:r>
              <a:rPr sz="25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合约使⽤</a:t>
            </a:r>
            <a:r>
              <a:rPr sz="25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New</a:t>
            </a:r>
            <a:r>
              <a:rPr sz="2500" spc="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关键字</a:t>
            </a:r>
            <a:r>
              <a:rPr sz="250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()</a:t>
            </a: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99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 marL="1000125" lvl="1" indent="-29146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000125" algn="l"/>
              </a:tabLst>
            </a:pPr>
            <a:r>
              <a:rPr sz="25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最⼩代理合约（复⽤代码</a:t>
            </a:r>
            <a:r>
              <a:rPr sz="25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）：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607185" lvl="2" indent="-291465">
              <a:lnSpc>
                <a:spcPct val="100000"/>
              </a:lnSpc>
              <a:spcBef>
                <a:spcPts val="3425"/>
              </a:spcBef>
              <a:buSzPct val="82000"/>
              <a:buChar char="•"/>
              <a:tabLst>
                <a:tab pos="1607185" algn="l"/>
              </a:tabLst>
            </a:pPr>
            <a:r>
              <a:rPr sz="2500" u="sng" spc="-15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https://eips.ethereum.org/EIPS/eip-</a:t>
            </a:r>
            <a:r>
              <a:rPr sz="2500" u="sng" spc="-2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1167</a:t>
            </a: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 lvl="2">
              <a:lnSpc>
                <a:spcPct val="100000"/>
              </a:lnSpc>
              <a:spcBef>
                <a:spcPts val="20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 marL="1607185" lvl="2" indent="-291465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1607185" algn="l"/>
              </a:tabLst>
            </a:pPr>
            <a:r>
              <a:rPr sz="2500" u="sng" spc="-114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https://github.com/optionality/clone-</a:t>
            </a:r>
            <a:r>
              <a:rPr sz="2500" u="sng" spc="-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factory</a:t>
            </a: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 lvl="2">
              <a:lnSpc>
                <a:spcPct val="100000"/>
              </a:lnSpc>
              <a:spcBef>
                <a:spcPts val="60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00">
              <a:latin typeface="Microsoft Sans Serif" panose="020B0604020202020204"/>
              <a:cs typeface="Microsoft Sans Serif" panose="020B0604020202020204"/>
            </a:endParaRPr>
          </a:p>
          <a:p>
            <a:pPr marL="1000125" lvl="1" indent="-291465">
              <a:lnSpc>
                <a:spcPct val="100000"/>
              </a:lnSpc>
              <a:buSzPct val="82000"/>
              <a:buChar char="•"/>
              <a:tabLst>
                <a:tab pos="1000125" algn="l"/>
              </a:tabLst>
            </a:pPr>
            <a:r>
              <a:rPr sz="250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Create2</a:t>
            </a:r>
            <a:r>
              <a:rPr sz="250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5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New</a:t>
            </a:r>
            <a:r>
              <a:rPr sz="250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250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salt</a:t>
            </a:r>
            <a:r>
              <a:rPr sz="25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607185" lvl="2" indent="-291465">
              <a:lnSpc>
                <a:spcPct val="100000"/>
              </a:lnSpc>
              <a:spcBef>
                <a:spcPts val="3425"/>
              </a:spcBef>
              <a:buSzPct val="82000"/>
              <a:buChar char="•"/>
              <a:tabLst>
                <a:tab pos="1607185" algn="l"/>
              </a:tabLst>
            </a:pPr>
            <a:r>
              <a:rPr sz="25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5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50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2500" spc="-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-80" dirty="0">
                <a:solidFill>
                  <a:srgbClr val="AF00DB"/>
                </a:solidFill>
                <a:latin typeface="Microsoft Sans Serif" panose="020B0604020202020204"/>
                <a:cs typeface="Microsoft Sans Serif" panose="020B0604020202020204"/>
              </a:rPr>
              <a:t>new</a:t>
            </a:r>
            <a:r>
              <a:rPr sz="2500" spc="-40" dirty="0">
                <a:solidFill>
                  <a:srgbClr val="AF00DB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C{salt:</a:t>
            </a:r>
            <a:r>
              <a:rPr sz="25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_salt}();</a:t>
            </a:r>
            <a:endParaRPr sz="25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5439" y="1596674"/>
            <a:ext cx="96932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365" dirty="0">
                <a:latin typeface="Microsoft JhengHei UI" panose="020B0604030504040204" charset="-120"/>
                <a:cs typeface="Microsoft JhengHei UI" panose="020B0604030504040204" charset="-120"/>
              </a:rPr>
              <a:t> - 合约地址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3328" y="3378480"/>
            <a:ext cx="15337155" cy="26523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2905" indent="-370205">
              <a:lnSpc>
                <a:spcPct val="100000"/>
              </a:lnSpc>
              <a:spcBef>
                <a:spcPts val="115"/>
              </a:spcBef>
              <a:buSzPct val="81000"/>
              <a:buChar char="•"/>
              <a:tabLst>
                <a:tab pos="382905" algn="l"/>
              </a:tabLst>
            </a:pPr>
            <a:r>
              <a:rPr sz="32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create</a:t>
            </a:r>
            <a:r>
              <a:rPr sz="320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地址不易控制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965" lvl="1" indent="-370205">
              <a:lnSpc>
                <a:spcPct val="100000"/>
              </a:lnSpc>
              <a:spcBef>
                <a:spcPts val="4775"/>
              </a:spcBef>
              <a:buSzPct val="81000"/>
              <a:buFont typeface="Microsoft Sans Serif" panose="020B0604020202020204"/>
              <a:buChar char="•"/>
              <a:tabLst>
                <a:tab pos="989965" algn="l"/>
              </a:tabLst>
            </a:pPr>
            <a:r>
              <a:rPr sz="3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根据创建者</a:t>
            </a:r>
            <a:r>
              <a:rPr sz="3200" spc="-1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2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sender</a:t>
            </a:r>
            <a:r>
              <a:rPr sz="3200" spc="-1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3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的地址以及创建者发送过的交易数量</a:t>
            </a:r>
            <a:r>
              <a:rPr sz="3200" spc="-1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2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nonce</a:t>
            </a:r>
            <a:r>
              <a:rPr sz="3200" spc="-1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32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来计算确定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597660" lvl="2" indent="-370840">
              <a:lnSpc>
                <a:spcPct val="100000"/>
              </a:lnSpc>
              <a:spcBef>
                <a:spcPts val="4365"/>
              </a:spcBef>
              <a:buSzPct val="81000"/>
              <a:buChar char="•"/>
              <a:tabLst>
                <a:tab pos="1597660" algn="l"/>
              </a:tabLst>
            </a:pPr>
            <a:r>
              <a:rPr sz="32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keccak256(rlp.encode([normalize_address(sender),</a:t>
            </a:r>
            <a:r>
              <a:rPr sz="3200" spc="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b="1" spc="-1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nonce</a:t>
            </a:r>
            <a:r>
              <a:rPr sz="32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]))[12:]</a:t>
            </a:r>
            <a:endParaRPr sz="32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3328" y="7516156"/>
            <a:ext cx="12426950" cy="15589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2905" indent="-370205">
              <a:lnSpc>
                <a:spcPct val="100000"/>
              </a:lnSpc>
              <a:spcBef>
                <a:spcPts val="115"/>
              </a:spcBef>
              <a:buSzPct val="81000"/>
              <a:buChar char="•"/>
              <a:tabLst>
                <a:tab pos="382905" algn="l"/>
              </a:tabLst>
            </a:pPr>
            <a:r>
              <a:rPr sz="32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Create2</a:t>
            </a:r>
            <a:r>
              <a:rPr sz="32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确定性的创建合约， 提前确定地址有什么好处？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597660" lvl="1" indent="-370840">
              <a:lnSpc>
                <a:spcPct val="100000"/>
              </a:lnSpc>
              <a:spcBef>
                <a:spcPts val="4370"/>
              </a:spcBef>
              <a:buSzPct val="81000"/>
              <a:buChar char="•"/>
              <a:tabLst>
                <a:tab pos="1597660" algn="l"/>
              </a:tabLst>
            </a:pPr>
            <a:r>
              <a:rPr sz="32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keccak256(0xff</a:t>
            </a:r>
            <a:r>
              <a:rPr sz="32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++</a:t>
            </a:r>
            <a:r>
              <a:rPr sz="32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sender</a:t>
            </a:r>
            <a:r>
              <a:rPr sz="32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++</a:t>
            </a:r>
            <a:r>
              <a:rPr sz="32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b="1" spc="14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salt</a:t>
            </a:r>
            <a:r>
              <a:rPr sz="3200" b="1" spc="-6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200" spc="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++</a:t>
            </a:r>
            <a:r>
              <a:rPr sz="32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keccak256(init_code))[12:]</a:t>
            </a:r>
            <a:endParaRPr sz="32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00173" y="1596674"/>
            <a:ext cx="77038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515" dirty="0">
                <a:latin typeface="Microsoft JhengHei UI" panose="020B0604030504040204" charset="-120"/>
                <a:cs typeface="Microsoft JhengHei UI" panose="020B0604030504040204" charset="-120"/>
              </a:rPr>
              <a:t> - 继承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805" y="3046310"/>
            <a:ext cx="18729325" cy="7675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96900" indent="-546100">
              <a:lnSpc>
                <a:spcPct val="100000"/>
              </a:lnSpc>
              <a:spcBef>
                <a:spcPts val="100"/>
              </a:spcBef>
              <a:buSzPct val="82000"/>
              <a:buFont typeface="Microsoft Sans Serif" panose="020B0604020202020204"/>
              <a:buChar char="•"/>
              <a:tabLst>
                <a:tab pos="596900" algn="l"/>
              </a:tabLst>
            </a:pPr>
            <a:r>
              <a:rPr sz="47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和⼤多数⾼级语⾔⼀样，</a:t>
            </a:r>
            <a:r>
              <a:rPr sz="475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Solidity</a:t>
            </a:r>
            <a:r>
              <a:rPr sz="475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也⽀持继承</a:t>
            </a:r>
            <a:endParaRPr sz="4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96900" indent="-546100">
              <a:lnSpc>
                <a:spcPct val="100000"/>
              </a:lnSpc>
              <a:spcBef>
                <a:spcPts val="7135"/>
              </a:spcBef>
              <a:buSzPct val="82000"/>
              <a:buFont typeface="Microsoft Sans Serif" panose="020B0604020202020204"/>
              <a:buChar char="•"/>
              <a:tabLst>
                <a:tab pos="596900" algn="l"/>
              </a:tabLst>
            </a:pPr>
            <a:r>
              <a:rPr sz="47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使⽤关键字 </a:t>
            </a:r>
            <a:r>
              <a:rPr sz="4750" spc="-4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endParaRPr sz="4750">
              <a:latin typeface="Microsoft Sans Serif" panose="020B0604020202020204"/>
              <a:cs typeface="Microsoft Sans Serif" panose="020B0604020202020204"/>
            </a:endParaRPr>
          </a:p>
          <a:p>
            <a:pPr marL="596900" marR="30480" indent="-546735">
              <a:lnSpc>
                <a:spcPct val="141000"/>
              </a:lnSpc>
              <a:spcBef>
                <a:spcPts val="4825"/>
              </a:spcBef>
              <a:buSzPct val="82000"/>
              <a:buFont typeface="Microsoft Sans Serif" panose="020B0604020202020204"/>
              <a:buChar char="•"/>
              <a:tabLst>
                <a:tab pos="596900" algn="l"/>
              </a:tabLst>
            </a:pPr>
            <a:r>
              <a:rPr sz="4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继承时，链上实际只有⼀个合约被创建，基类合约的代码会被编译进</a:t>
            </a:r>
            <a:r>
              <a:rPr sz="47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派⽣合约。</a:t>
            </a:r>
            <a:endParaRPr sz="4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96900" marR="217170" indent="-546735">
              <a:lnSpc>
                <a:spcPct val="141000"/>
              </a:lnSpc>
              <a:spcBef>
                <a:spcPts val="4820"/>
              </a:spcBef>
              <a:buSzPct val="82000"/>
              <a:buFont typeface="Microsoft Sans Serif" panose="020B0604020202020204"/>
              <a:buChar char="•"/>
              <a:tabLst>
                <a:tab pos="596900" algn="l"/>
              </a:tabLst>
            </a:pPr>
            <a:r>
              <a:rPr sz="47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派⽣合约可以访问基类合约内的所有⾮私有</a:t>
            </a:r>
            <a:r>
              <a:rPr sz="4750" spc="-1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75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private</a:t>
            </a:r>
            <a:r>
              <a:rPr sz="4750" spc="-1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47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成员，因此内</a:t>
            </a:r>
            <a:r>
              <a:rPr sz="47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部</a:t>
            </a:r>
            <a:r>
              <a:rPr sz="4750" spc="-19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75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internal</a:t>
            </a:r>
            <a:r>
              <a:rPr sz="4750" spc="-19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4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函数和状态变量在派⽣合约⾥是可以直接使⽤的</a:t>
            </a:r>
            <a:endParaRPr sz="47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41489" y="2141740"/>
            <a:ext cx="15375212" cy="67818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37276" y="2581217"/>
            <a:ext cx="421703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37276" y="3314178"/>
            <a:ext cx="221234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 indent="-7289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uint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77290" y="3680660"/>
            <a:ext cx="166560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a;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66171" y="4047140"/>
            <a:ext cx="275907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 indent="-7289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constructor()</a:t>
            </a:r>
            <a:r>
              <a:rPr sz="2400" spc="-2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1;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37276" y="5146583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37276" y="5879545"/>
            <a:ext cx="148336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ourier New" panose="02070309020205020404"/>
                <a:cs typeface="Courier New" panose="02070309020205020404"/>
              </a:rPr>
              <a:t>uint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77290" y="5879545"/>
            <a:ext cx="184785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B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is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6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b</a:t>
            </a:r>
            <a:r>
              <a:rPr sz="2400" spc="-60" dirty="0">
                <a:latin typeface="Courier New" panose="02070309020205020404"/>
                <a:cs typeface="Courier New" panose="02070309020205020404"/>
              </a:rPr>
              <a:t> 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652270">
              <a:lnSpc>
                <a:spcPct val="100000"/>
              </a:lnSpc>
              <a:spcBef>
                <a:spcPts val="1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66171" y="6612508"/>
            <a:ext cx="239458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constructor()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b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2;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37276" y="7345469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128565" y="9427852"/>
            <a:ext cx="11089640" cy="7797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spc="-55" dirty="0">
                <a:solidFill>
                  <a:srgbClr val="494949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在部署</a:t>
            </a:r>
            <a:r>
              <a:rPr sz="4950" spc="-4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4950" spc="-55" dirty="0">
                <a:solidFill>
                  <a:srgbClr val="494949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时候，可以查看到</a:t>
            </a:r>
            <a:r>
              <a:rPr sz="4950" spc="-3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950" spc="-55" dirty="0">
                <a:solidFill>
                  <a:srgbClr val="494949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sz="4950" spc="-4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1</a:t>
            </a:r>
            <a:r>
              <a:rPr sz="4950" spc="-40" dirty="0">
                <a:solidFill>
                  <a:srgbClr val="494949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sz="4950" spc="-4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4950" spc="-55" dirty="0">
                <a:solidFill>
                  <a:srgbClr val="494949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为</a:t>
            </a:r>
            <a:r>
              <a:rPr sz="4950" spc="-3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2</a:t>
            </a:r>
            <a:r>
              <a:rPr sz="4950" spc="-50" dirty="0">
                <a:solidFill>
                  <a:srgbClr val="494949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sz="4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2368" y="5164621"/>
            <a:ext cx="1732914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testIs.sol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13338" y="1596674"/>
            <a:ext cx="126777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245" dirty="0">
                <a:latin typeface="Microsoft JhengHei UI" panose="020B0604030504040204" charset="-120"/>
                <a:cs typeface="Microsoft JhengHei UI" panose="020B0604030504040204" charset="-120"/>
              </a:rPr>
              <a:t> - 继承、抽象合约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8105" y="3053765"/>
            <a:ext cx="12947650" cy="76479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40080" indent="-576580">
              <a:lnSpc>
                <a:spcPct val="100000"/>
              </a:lnSpc>
              <a:spcBef>
                <a:spcPts val="110"/>
              </a:spcBef>
              <a:buSzPct val="82000"/>
              <a:buChar char="•"/>
              <a:tabLst>
                <a:tab pos="640080" algn="l"/>
              </a:tabLst>
            </a:pPr>
            <a:r>
              <a:rPr sz="500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abstract</a:t>
            </a:r>
            <a:r>
              <a:rPr sz="50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抽象合约</a:t>
            </a:r>
            <a:endParaRPr sz="5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47140" lvl="1" indent="-576580">
              <a:lnSpc>
                <a:spcPct val="100000"/>
              </a:lnSpc>
              <a:spcBef>
                <a:spcPts val="7500"/>
              </a:spcBef>
              <a:buSzPct val="82000"/>
              <a:buFont typeface="Microsoft Sans Serif" panose="020B0604020202020204"/>
              <a:buChar char="•"/>
              <a:tabLst>
                <a:tab pos="1247140" algn="l"/>
              </a:tabLst>
            </a:pPr>
            <a:r>
              <a:rPr sz="50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不能被部署， 可包含没有实现的纯虚函数</a:t>
            </a:r>
            <a:endParaRPr sz="5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40080" indent="-576580">
              <a:lnSpc>
                <a:spcPct val="100000"/>
              </a:lnSpc>
              <a:spcBef>
                <a:spcPts val="7505"/>
              </a:spcBef>
              <a:buSzPct val="82000"/>
              <a:buChar char="•"/>
              <a:tabLst>
                <a:tab pos="640080" algn="l"/>
              </a:tabLst>
            </a:pPr>
            <a:r>
              <a:rPr sz="500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super</a:t>
            </a:r>
            <a:r>
              <a:rPr sz="50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：调⽤⽗合约函数</a:t>
            </a:r>
            <a:endParaRPr sz="5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40080" indent="-576580">
              <a:lnSpc>
                <a:spcPct val="100000"/>
              </a:lnSpc>
              <a:spcBef>
                <a:spcPts val="7500"/>
              </a:spcBef>
              <a:buSzPct val="82000"/>
              <a:buChar char="•"/>
              <a:tabLst>
                <a:tab pos="640080" algn="l"/>
              </a:tabLst>
            </a:pPr>
            <a:r>
              <a:rPr sz="50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virtual</a:t>
            </a:r>
            <a:r>
              <a:rPr sz="50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表示函数可以被重写</a:t>
            </a:r>
            <a:endParaRPr sz="5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40080" indent="-576580">
              <a:lnSpc>
                <a:spcPct val="100000"/>
              </a:lnSpc>
              <a:spcBef>
                <a:spcPts val="7500"/>
              </a:spcBef>
              <a:buSzPct val="82000"/>
              <a:buChar char="•"/>
              <a:tabLst>
                <a:tab pos="640080" algn="l"/>
              </a:tabLst>
            </a:pPr>
            <a:r>
              <a:rPr sz="50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overide</a:t>
            </a:r>
            <a:r>
              <a:rPr sz="50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表示重写了⽗合约函数</a:t>
            </a:r>
            <a:endParaRPr sz="50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575248" y="1363763"/>
            <a:ext cx="15375213" cy="8255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23155" y="1776139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pragma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98721" y="1776139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solidity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38735" y="1776139"/>
            <a:ext cx="13011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23155" y="2875582"/>
            <a:ext cx="7314565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3467100" indent="-7289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abstract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a;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add(uint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x)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virtual;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23155" y="4707987"/>
            <a:ext cx="148336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ourier New" panose="02070309020205020404"/>
                <a:cs typeface="Courier New" panose="02070309020205020404"/>
              </a:rPr>
              <a:t>uint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63169" y="4707987"/>
            <a:ext cx="184785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B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is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6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b</a:t>
            </a:r>
            <a:r>
              <a:rPr sz="2400" spc="-60" dirty="0">
                <a:latin typeface="Courier New" panose="02070309020205020404"/>
                <a:cs typeface="Courier New" panose="02070309020205020404"/>
              </a:rPr>
              <a:t> 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652270">
              <a:lnSpc>
                <a:spcPct val="100000"/>
              </a:lnSpc>
              <a:spcBef>
                <a:spcPts val="1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52050" y="5440949"/>
            <a:ext cx="239458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constructor()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b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2;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52050" y="6173911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594330" y="6906873"/>
            <a:ext cx="184785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652270" algn="l"/>
              </a:tabLst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virtual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	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52050" y="6906873"/>
            <a:ext cx="6585584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 indent="-7289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add(uint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x)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override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b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+=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x;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23155" y="7639835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7228" y="5164621"/>
            <a:ext cx="31851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testAbstract.sol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00173" y="1596674"/>
            <a:ext cx="77038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515" dirty="0">
                <a:latin typeface="Microsoft JhengHei UI" panose="020B0604030504040204" charset="-120"/>
                <a:cs typeface="Microsoft JhengHei UI" panose="020B0604030504040204" charset="-120"/>
              </a:rPr>
              <a:t> - 接⼝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905" y="3529562"/>
            <a:ext cx="11240135" cy="5610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7515" indent="-424815">
              <a:lnSpc>
                <a:spcPct val="100000"/>
              </a:lnSpc>
              <a:spcBef>
                <a:spcPts val="90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b="1" spc="-4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类型声明（</a:t>
            </a:r>
            <a:r>
              <a:rPr sz="37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函数的抽象），</a:t>
            </a: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⼴泛⽤于合约之间的调⽤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5450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⽆任何实现的函数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5445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不能继承⾃其他接⼝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5445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没有构造⽅法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5445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没有状态变量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651183" y="1099592"/>
            <a:ext cx="15375217" cy="9525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030179" y="1452451"/>
            <a:ext cx="4217035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186690" indent="-72898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Counter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count;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99089" y="3284856"/>
            <a:ext cx="403479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increment()</a:t>
            </a:r>
            <a:r>
              <a:rPr sz="2400" spc="-1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1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9431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+=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1;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9075" y="3284856"/>
            <a:ext cx="166560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count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0179" y="4384299"/>
            <a:ext cx="367030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interface</a:t>
            </a:r>
            <a:r>
              <a:rPr sz="2400" spc="-1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ICounter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6851" y="5483742"/>
            <a:ext cx="840803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count()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(uint); function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16865" y="5850223"/>
            <a:ext cx="38525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increment()</a:t>
            </a:r>
            <a:r>
              <a:rPr sz="2400" spc="-1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30179" y="6216704"/>
            <a:ext cx="6767830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MyContract</a:t>
            </a:r>
            <a:r>
              <a:rPr sz="2400" spc="-1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incrementCounter(address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54684" y="7316147"/>
            <a:ext cx="367030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_counter)</a:t>
            </a:r>
            <a:r>
              <a:rPr sz="2400" spc="-1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87965" y="7682627"/>
            <a:ext cx="5674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ICounter(_counter).increment();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959145" y="8782070"/>
            <a:ext cx="38525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(uint)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59075" y="8049109"/>
            <a:ext cx="8043545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5080" indent="-72898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getCount(address</a:t>
            </a:r>
            <a:r>
              <a:rPr sz="2400" spc="-1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_counter)</a:t>
            </a:r>
            <a:r>
              <a:rPr sz="2400" spc="-1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ICounter(_counter).count();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30179" y="9515033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45063" y="5021867"/>
            <a:ext cx="322008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testInterface.sol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97540" y="1596674"/>
            <a:ext cx="670940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650" dirty="0">
                <a:latin typeface="Microsoft JhengHei UI" panose="020B0604030504040204" charset="-120"/>
                <a:cs typeface="Microsoft JhengHei UI" panose="020B0604030504040204" charset="-120"/>
              </a:rPr>
              <a:t> - 库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5405" y="3520649"/>
            <a:ext cx="15782290" cy="56280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22275" indent="-346075">
              <a:lnSpc>
                <a:spcPct val="100000"/>
              </a:lnSpc>
              <a:spcBef>
                <a:spcPts val="105"/>
              </a:spcBef>
              <a:buSzPct val="82000"/>
              <a:buFont typeface="Microsoft Sans Serif" panose="020B0604020202020204"/>
              <a:buChar char="•"/>
              <a:tabLst>
                <a:tab pos="422275" algn="l"/>
              </a:tabLst>
            </a:pPr>
            <a:r>
              <a:rPr sz="30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与合约类似（⼀个特殊合约），</a:t>
            </a:r>
            <a:r>
              <a:rPr sz="30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是函数的封装，⽤于代码复⽤。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22275" indent="-346075">
              <a:lnSpc>
                <a:spcPct val="100000"/>
              </a:lnSpc>
              <a:spcBef>
                <a:spcPts val="4500"/>
              </a:spcBef>
              <a:buSzPct val="82000"/>
              <a:buFont typeface="Microsoft Sans Serif" panose="020B0604020202020204"/>
              <a:buChar char="•"/>
              <a:tabLst>
                <a:tab pos="422275" algn="l"/>
              </a:tabLst>
            </a:pPr>
            <a:r>
              <a:rPr sz="30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如果库函数都是 </a:t>
            </a:r>
            <a:r>
              <a:rPr sz="30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internal</a:t>
            </a:r>
            <a:r>
              <a:rPr sz="3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的，库代码会嵌⼊到合约。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22275" indent="-346075">
              <a:lnSpc>
                <a:spcPct val="100000"/>
              </a:lnSpc>
              <a:spcBef>
                <a:spcPts val="4500"/>
              </a:spcBef>
              <a:buSzPct val="82000"/>
              <a:buFont typeface="Microsoft Sans Serif" panose="020B0604020202020204"/>
              <a:buChar char="•"/>
              <a:tabLst>
                <a:tab pos="422275" algn="l"/>
              </a:tabLst>
            </a:pPr>
            <a:r>
              <a:rPr sz="30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如果库函数有</a:t>
            </a:r>
            <a:r>
              <a:rPr sz="30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external</a:t>
            </a:r>
            <a:r>
              <a:rPr sz="30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或 </a:t>
            </a:r>
            <a:r>
              <a:rPr sz="30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public</a:t>
            </a:r>
            <a:r>
              <a:rPr sz="3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，库需要单独部署，并在部署合约时进⾏链接，使⽤委托调⽤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22275" indent="-346075">
              <a:lnSpc>
                <a:spcPct val="100000"/>
              </a:lnSpc>
              <a:spcBef>
                <a:spcPts val="4505"/>
              </a:spcBef>
              <a:buSzPct val="82000"/>
              <a:buFont typeface="Microsoft Sans Serif" panose="020B0604020202020204"/>
              <a:buChar char="•"/>
              <a:tabLst>
                <a:tab pos="422275" algn="l"/>
              </a:tabLst>
            </a:pPr>
            <a:r>
              <a:rPr sz="30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没有状态变量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22275" indent="-346075">
              <a:lnSpc>
                <a:spcPct val="100000"/>
              </a:lnSpc>
              <a:spcBef>
                <a:spcPts val="4500"/>
              </a:spcBef>
              <a:buSzPct val="82000"/>
              <a:buFont typeface="Microsoft Sans Serif" panose="020B0604020202020204"/>
              <a:buChar char="•"/>
              <a:tabLst>
                <a:tab pos="422275" algn="l"/>
              </a:tabLst>
            </a:pPr>
            <a:r>
              <a:rPr sz="30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不能给库发送 </a:t>
            </a:r>
            <a:r>
              <a:rPr sz="30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Ether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10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000">
              <a:latin typeface="Microsoft Sans Serif" panose="020B0604020202020204"/>
              <a:cs typeface="Microsoft Sans Serif" panose="020B0604020202020204"/>
            </a:endParaRPr>
          </a:p>
          <a:p>
            <a:pPr marL="422275" indent="-34607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422275" algn="l"/>
                <a:tab pos="6282055" algn="l"/>
              </a:tabLst>
            </a:pPr>
            <a:r>
              <a:rPr sz="30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给类型扩展功能</a:t>
            </a:r>
            <a:r>
              <a:rPr sz="3000" spc="-2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0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30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lib</a:t>
            </a:r>
            <a:r>
              <a:rPr sz="30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30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type;</a:t>
            </a:r>
            <a:r>
              <a:rPr sz="3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30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如：</a:t>
            </a:r>
            <a:r>
              <a:rPr sz="3000" spc="-1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0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using</a:t>
            </a:r>
            <a:r>
              <a:rPr sz="30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SafeMath</a:t>
            </a:r>
            <a:r>
              <a:rPr sz="30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30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uint;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36541" y="1997010"/>
            <a:ext cx="15375217" cy="84328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926307" y="2115262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pragma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1874" y="2115262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solidity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41888" y="2115262"/>
            <a:ext cx="13011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26307" y="2848224"/>
            <a:ext cx="330581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library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SafeMath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99678" y="3947667"/>
            <a:ext cx="93662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"uint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35230" y="3214705"/>
            <a:ext cx="7496809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x,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y)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internal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pure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(uint)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470025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overflow");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55202" y="3214705"/>
            <a:ext cx="3488054" cy="1856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 indent="-7289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add(uint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z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x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y;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require(z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&gt;=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x,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z;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26307" y="5047110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26307" y="6146553"/>
            <a:ext cx="166560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using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566322" y="6146553"/>
            <a:ext cx="3488054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TestLib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9431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SafeMath</a:t>
            </a:r>
            <a:r>
              <a:rPr sz="2400" spc="-9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for</a:t>
            </a:r>
            <a:r>
              <a:rPr sz="2400" spc="-9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uint;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26307" y="7245996"/>
            <a:ext cx="11870055" cy="22625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70025" marR="5080" indent="-7289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testAdd(uint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x,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y)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pure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(uint)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x.add(y)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;</a:t>
            </a:r>
            <a:endParaRPr sz="2400" spc="-10" dirty="0">
              <a:latin typeface="Courier New" panose="02070309020205020404"/>
              <a:cs typeface="Courier New" panose="02070309020205020404"/>
            </a:endParaRPr>
          </a:p>
          <a:p>
            <a:pPr marL="1470025" marR="5080" indent="-7289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  <a:sym typeface="+mn-ea"/>
              </a:rPr>
              <a:t>SafeMath</a:t>
            </a:r>
            <a:r>
              <a:rPr lang="en-US"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  <a:sym typeface="+mn-ea"/>
              </a:rPr>
              <a:t>.add()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1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20955" y="5831373"/>
            <a:ext cx="203898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testLib.sol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3505" y="4565589"/>
            <a:ext cx="14756765" cy="3821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451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45160" algn="l"/>
                <a:tab pos="6457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⼀台世界计算机（去中⼼化，任何⼈都可使⽤）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45160" indent="-60769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645160" algn="l"/>
                <a:tab pos="6457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⼀个状态机（由交易触发的状态转换系统）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45160" indent="-60769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45160" algn="l"/>
                <a:tab pos="6457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⼀个智能合约平台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什么是以太坊</a:t>
            </a:r>
            <a:endParaRPr spc="30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642032" y="1616359"/>
            <a:ext cx="106883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31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- 链接外部库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36188" y="3818561"/>
            <a:ext cx="15375216" cy="4445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96423" y="4256244"/>
            <a:ext cx="93662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2400" spc="-20" dirty="0">
                <a:latin typeface="Courier New" panose="02070309020205020404"/>
                <a:cs typeface="Courier New" panose="02070309020205020404"/>
              </a:rPr>
              <a:t>const const await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89765" y="4256244"/>
            <a:ext cx="1004824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ExLib</a:t>
            </a:r>
            <a:r>
              <a:rPr sz="24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await</a:t>
            </a:r>
            <a:r>
              <a:rPr sz="2400" spc="-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hre.ethers.getContractFactory("Library");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lib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await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ExLib.deploy();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lib.deployed();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31975" y="5931586"/>
            <a:ext cx="91370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await</a:t>
            </a:r>
            <a:r>
              <a:rPr sz="2400" spc="-1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hre.ethers.getContractFactory("TestExLib",</a:t>
            </a:r>
            <a:r>
              <a:rPr sz="2400" spc="-1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65332" y="6298067"/>
            <a:ext cx="221234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lib.address,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96423" y="6298067"/>
            <a:ext cx="2212340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 indent="-36449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libraries: Library: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76555">
              <a:lnSpc>
                <a:spcPct val="100000"/>
              </a:lnSpc>
              <a:spcBef>
                <a:spcPts val="10"/>
              </a:spcBef>
            </a:pPr>
            <a:r>
              <a:rPr sz="2400" spc="-25" dirty="0">
                <a:latin typeface="Courier New" panose="02070309020205020404"/>
                <a:cs typeface="Courier New" panose="02070309020205020404"/>
              </a:rPr>
              <a:t>},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latin typeface="Courier New" panose="02070309020205020404"/>
                <a:cs typeface="Courier New" panose="02070309020205020404"/>
              </a:rPr>
              <a:t>});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00173" y="1596674"/>
            <a:ext cx="77038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515" dirty="0">
                <a:latin typeface="Microsoft JhengHei UI" panose="020B0604030504040204" charset="-120"/>
                <a:cs typeface="Microsoft JhengHei UI" panose="020B0604030504040204" charset="-120"/>
              </a:rPr>
              <a:t> - 事件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905" y="3529562"/>
            <a:ext cx="16922750" cy="5610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7515" indent="-424815">
              <a:lnSpc>
                <a:spcPct val="100000"/>
              </a:lnSpc>
              <a:spcBef>
                <a:spcPts val="90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合约与外部世界的重要接⼝，通知外部世界链上状态的变化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5450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事件有时也作为便宜的存储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5445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使⽤关键字 </a:t>
            </a:r>
            <a:r>
              <a:rPr sz="37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event</a:t>
            </a:r>
            <a:r>
              <a:rPr sz="37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定义事件，事件不需要实现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67690" indent="-554990">
              <a:lnSpc>
                <a:spcPct val="100000"/>
              </a:lnSpc>
              <a:spcBef>
                <a:spcPts val="5445"/>
              </a:spcBef>
              <a:buSzPct val="81000"/>
              <a:buFont typeface="Microsoft Sans Serif" panose="020B0604020202020204"/>
              <a:buChar char="•"/>
              <a:tabLst>
                <a:tab pos="567690" algn="l"/>
              </a:tabLst>
            </a:pPr>
            <a:r>
              <a:rPr sz="37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使⽤关键字 </a:t>
            </a:r>
            <a:r>
              <a:rPr sz="37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emit</a:t>
            </a:r>
            <a:r>
              <a:rPr sz="370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触发事件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5445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事件中使⽤</a:t>
            </a:r>
            <a:r>
              <a:rPr sz="37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indexed</a:t>
            </a: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修饰，表示对这个字段建⽴索引，⽅便外部对该字段过滤查找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70192" y="2594716"/>
            <a:ext cx="15375215" cy="4610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465978" y="2673956"/>
            <a:ext cx="9865995" cy="25888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6200140" indent="-72898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testEvent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constructor()</a:t>
            </a:r>
            <a:r>
              <a:rPr sz="2400" spc="-2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1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</a:pP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event</a:t>
            </a:r>
            <a:r>
              <a:rPr sz="2400" spc="-12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Deposit(address</a:t>
            </a:r>
            <a:r>
              <a:rPr sz="2400" spc="-114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indexed</a:t>
            </a:r>
            <a:r>
              <a:rPr sz="2400" spc="-114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_from,</a:t>
            </a:r>
            <a:r>
              <a:rPr sz="2400" spc="-12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114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_value);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34882" y="5605804"/>
            <a:ext cx="512826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deposit(uint</a:t>
            </a:r>
            <a:r>
              <a:rPr sz="2400" spc="-1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value)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Deposit(msg.sender,</a:t>
            </a:r>
            <a:r>
              <a:rPr sz="2400" spc="-28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value);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4873" y="5605804"/>
            <a:ext cx="148336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emit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65978" y="6705247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24413" y="8688606"/>
            <a:ext cx="1625536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事件将记录在⽇志之中，后⾯的课程将介绍如何从交易收据中解析⽇志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1048" y="5205846"/>
            <a:ext cx="25755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testEvent.sol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10705" y="1596674"/>
            <a:ext cx="1168273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275" dirty="0">
                <a:latin typeface="Microsoft JhengHei UI" panose="020B0604030504040204" charset="-120"/>
                <a:cs typeface="Microsoft JhengHei UI" panose="020B0604030504040204" charset="-120"/>
              </a:rPr>
              <a:t> - 重⼊攻击问题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6205" y="3071692"/>
            <a:ext cx="12720955" cy="26416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32460" indent="-60706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32460" algn="l"/>
              </a:tabLst>
            </a:pPr>
            <a:r>
              <a:rPr sz="52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调⽤外部函数时，要时刻注意重⼊问题：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32460" indent="-607060">
              <a:lnSpc>
                <a:spcPct val="100000"/>
              </a:lnSpc>
              <a:spcBef>
                <a:spcPts val="7965"/>
              </a:spcBef>
              <a:buSzPct val="82000"/>
              <a:buFont typeface="Microsoft Sans Serif" panose="020B0604020202020204"/>
              <a:buChar char="•"/>
              <a:tabLst>
                <a:tab pos="632460" algn="l"/>
              </a:tabLst>
            </a:pPr>
            <a:r>
              <a:rPr sz="52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重⼊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42972" y="9679478"/>
            <a:ext cx="27412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testReplay.sol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32629" y="4487169"/>
            <a:ext cx="6820659" cy="4658753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15971" y="1596674"/>
            <a:ext cx="1367218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220" dirty="0">
                <a:latin typeface="Microsoft JhengHei UI" panose="020B0604030504040204" charset="-120"/>
                <a:cs typeface="Microsoft JhengHei UI" panose="020B0604030504040204" charset="-120"/>
              </a:rPr>
              <a:t> - 防范重⼊攻击问题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6205" y="3553352"/>
            <a:ext cx="16254094" cy="26416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32460" indent="-60706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32460" algn="l"/>
              </a:tabLst>
            </a:pPr>
            <a:r>
              <a:rPr sz="52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先检查 </a:t>
            </a:r>
            <a:r>
              <a:rPr sz="52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 </a:t>
            </a:r>
            <a:r>
              <a:rPr sz="52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再修改 </a:t>
            </a:r>
            <a:r>
              <a:rPr sz="52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 </a:t>
            </a: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最后交互</a:t>
            </a:r>
            <a:r>
              <a:rPr sz="5250" spc="-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525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checks-</a:t>
            </a:r>
            <a:r>
              <a:rPr sz="525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effect-</a:t>
            </a:r>
            <a:r>
              <a:rPr sz="525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interaction</a:t>
            </a:r>
            <a:r>
              <a:rPr sz="525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32460" indent="-607060">
              <a:lnSpc>
                <a:spcPct val="100000"/>
              </a:lnSpc>
              <a:spcBef>
                <a:spcPts val="7965"/>
              </a:spcBef>
              <a:buSzPct val="82000"/>
              <a:buFont typeface="Microsoft Sans Serif" panose="020B0604020202020204"/>
              <a:buChar char="•"/>
              <a:tabLst>
                <a:tab pos="632460" algn="l"/>
              </a:tabLst>
            </a:pPr>
            <a:r>
              <a:rPr sz="52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重⼊锁控制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5720" y="9679478"/>
            <a:ext cx="27412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testReplay.sol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7963" y="3617879"/>
            <a:ext cx="14198600" cy="5998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03555" indent="-490855">
              <a:lnSpc>
                <a:spcPct val="100000"/>
              </a:lnSpc>
              <a:spcBef>
                <a:spcPts val="125"/>
              </a:spcBef>
              <a:buSzPct val="82000"/>
              <a:buChar char="•"/>
              <a:tabLst>
                <a:tab pos="503555" algn="l"/>
              </a:tabLst>
            </a:pPr>
            <a:r>
              <a:rPr sz="4250" u="sng" spc="-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ourier New" panose="02070309020205020404"/>
                <a:cs typeface="Courier New" panose="02070309020205020404"/>
              </a:rPr>
              <a:t>https://ethernaut.openzeppelin.com/</a:t>
            </a:r>
            <a:endParaRPr sz="42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55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4250">
              <a:latin typeface="Courier New" panose="02070309020205020404"/>
              <a:cs typeface="Courier New" panose="02070309020205020404"/>
            </a:endParaRPr>
          </a:p>
          <a:p>
            <a:pPr marL="503555" indent="-490855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503555" algn="l"/>
              </a:tabLst>
            </a:pPr>
            <a:r>
              <a:rPr sz="4250" u="sng" spc="-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ourier New" panose="02070309020205020404"/>
                <a:cs typeface="Courier New" panose="02070309020205020404"/>
              </a:rPr>
              <a:t>https://cryptozombies.io/en/course/</a:t>
            </a:r>
            <a:endParaRPr sz="42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60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4250">
              <a:latin typeface="Courier New" panose="02070309020205020404"/>
              <a:cs typeface="Courier New" panose="02070309020205020404"/>
            </a:endParaRPr>
          </a:p>
          <a:p>
            <a:pPr marL="503555" indent="-490855">
              <a:lnSpc>
                <a:spcPct val="100000"/>
              </a:lnSpc>
              <a:buSzPct val="82000"/>
              <a:buChar char="•"/>
              <a:tabLst>
                <a:tab pos="503555" algn="l"/>
              </a:tabLst>
            </a:pPr>
            <a:r>
              <a:rPr sz="4250" u="sng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ourier New" panose="02070309020205020404"/>
                <a:cs typeface="Courier New" panose="02070309020205020404"/>
              </a:rPr>
              <a:t>https://solidity-by-</a:t>
            </a:r>
            <a:r>
              <a:rPr sz="4250" u="sng" spc="-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ourier New" panose="02070309020205020404"/>
                <a:cs typeface="Courier New" panose="02070309020205020404"/>
              </a:rPr>
              <a:t>example.org/</a:t>
            </a:r>
            <a:endParaRPr sz="42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60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4250">
              <a:latin typeface="Courier New" panose="02070309020205020404"/>
              <a:cs typeface="Courier New" panose="02070309020205020404"/>
            </a:endParaRPr>
          </a:p>
          <a:p>
            <a:pPr marL="503555" indent="-490855">
              <a:lnSpc>
                <a:spcPct val="100000"/>
              </a:lnSpc>
              <a:buSzPct val="82000"/>
              <a:buChar char="•"/>
              <a:tabLst>
                <a:tab pos="503555" algn="l"/>
              </a:tabLst>
            </a:pPr>
            <a:r>
              <a:rPr sz="4250" u="sng" spc="-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ourier New" panose="02070309020205020404"/>
                <a:cs typeface="Courier New" panose="02070309020205020404"/>
              </a:rPr>
              <a:t>https://learnblockchain.cn/column/1</a:t>
            </a:r>
            <a:endParaRPr sz="42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60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4250">
              <a:latin typeface="Courier New" panose="02070309020205020404"/>
              <a:cs typeface="Courier New" panose="02070309020205020404"/>
            </a:endParaRPr>
          </a:p>
          <a:p>
            <a:pPr marL="503555" indent="-490855">
              <a:lnSpc>
                <a:spcPct val="100000"/>
              </a:lnSpc>
              <a:buSzPct val="82000"/>
              <a:buChar char="•"/>
              <a:tabLst>
                <a:tab pos="503555" algn="l"/>
              </a:tabLst>
            </a:pPr>
            <a:r>
              <a:rPr sz="42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https://decert.me/tutorial/solidity/intro/</a:t>
            </a:r>
            <a:endParaRPr sz="42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42859" y="1638557"/>
            <a:ext cx="104184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75" dirty="0">
                <a:latin typeface="Microsoft JhengHei UI" panose="020B0604030504040204" charset="-120"/>
                <a:cs typeface="Microsoft JhengHei UI" panose="020B0604030504040204" charset="-120"/>
              </a:rPr>
              <a:t>推荐</a:t>
            </a:r>
            <a:r>
              <a:rPr sz="7800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60" dirty="0">
                <a:latin typeface="Microsoft JhengHei UI" panose="020B0604030504040204" charset="-120"/>
                <a:cs typeface="Microsoft JhengHei UI" panose="020B0604030504040204" charset="-120"/>
              </a:rPr>
              <a:t>学习资料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9863" y="3720920"/>
            <a:ext cx="18395950" cy="580136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15315" indent="-564515">
              <a:lnSpc>
                <a:spcPct val="100000"/>
              </a:lnSpc>
              <a:spcBef>
                <a:spcPts val="105"/>
              </a:spcBef>
              <a:buSzPct val="82000"/>
              <a:buFont typeface="Microsoft Sans Serif" panose="020B0604020202020204"/>
              <a:buChar char="•"/>
              <a:tabLst>
                <a:tab pos="615315" algn="l"/>
              </a:tabLst>
            </a:pPr>
            <a:r>
              <a:rPr sz="4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编写合约</a:t>
            </a:r>
            <a:r>
              <a:rPr sz="490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Score</a:t>
            </a:r>
            <a:r>
              <a:rPr sz="49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 ⽤于记录学⽣</a:t>
            </a:r>
            <a:r>
              <a:rPr sz="4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（地址）</a:t>
            </a:r>
            <a:r>
              <a:rPr sz="49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分数：</a:t>
            </a:r>
            <a:endParaRPr sz="4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22375" lvl="1" indent="-564515">
              <a:lnSpc>
                <a:spcPct val="100000"/>
              </a:lnSpc>
              <a:spcBef>
                <a:spcPts val="7315"/>
              </a:spcBef>
              <a:buSzPct val="82000"/>
              <a:buFont typeface="Microsoft Sans Serif" panose="020B0604020202020204"/>
              <a:buChar char="•"/>
              <a:tabLst>
                <a:tab pos="1222375" algn="l"/>
              </a:tabLst>
            </a:pPr>
            <a:r>
              <a:rPr sz="4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仅有⽼师（</a:t>
            </a:r>
            <a:r>
              <a:rPr sz="490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⽤</a:t>
            </a:r>
            <a:r>
              <a:rPr sz="49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modifier</a:t>
            </a:r>
            <a:r>
              <a:rPr sz="4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权限控制）</a:t>
            </a:r>
            <a:r>
              <a:rPr sz="49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可以添加和修改学⽣分数</a:t>
            </a:r>
            <a:endParaRPr sz="4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22375" lvl="1" indent="-564515">
              <a:lnSpc>
                <a:spcPct val="100000"/>
              </a:lnSpc>
              <a:spcBef>
                <a:spcPts val="7315"/>
              </a:spcBef>
              <a:buSzPct val="82000"/>
              <a:buFont typeface="Microsoft Sans Serif" panose="020B0604020202020204"/>
              <a:buChar char="•"/>
              <a:tabLst>
                <a:tab pos="1222375" algn="l"/>
              </a:tabLst>
            </a:pPr>
            <a:r>
              <a:rPr sz="49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分数不可以⼤于 </a:t>
            </a:r>
            <a:r>
              <a:rPr sz="49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100</a:t>
            </a:r>
            <a:r>
              <a:rPr sz="49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；</a:t>
            </a:r>
            <a:endParaRPr sz="4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15315" indent="-564515">
              <a:lnSpc>
                <a:spcPct val="100000"/>
              </a:lnSpc>
              <a:spcBef>
                <a:spcPts val="7320"/>
              </a:spcBef>
              <a:buSzPct val="82000"/>
              <a:buFont typeface="Microsoft Sans Serif" panose="020B0604020202020204"/>
              <a:buChar char="•"/>
              <a:tabLst>
                <a:tab pos="615315" algn="l"/>
              </a:tabLst>
            </a:pPr>
            <a:r>
              <a:rPr sz="4900" spc="-1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编写合约 </a:t>
            </a:r>
            <a:r>
              <a:rPr sz="4900" spc="-101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900" spc="-3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ea</a:t>
            </a:r>
            <a:r>
              <a:rPr sz="4900" spc="-3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ch</a:t>
            </a:r>
            <a:r>
              <a:rPr sz="4900" spc="-3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</a:t>
            </a:r>
            <a:r>
              <a:rPr sz="49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9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作为⽼师，通过 </a:t>
            </a:r>
            <a:r>
              <a:rPr sz="4900" spc="-3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IScore</a:t>
            </a:r>
            <a:r>
              <a:rPr sz="49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9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接⼝调⽤修改学⽣分数。</a:t>
            </a:r>
            <a:endParaRPr sz="49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47248" y="1638557"/>
            <a:ext cx="300990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20" dirty="0">
                <a:latin typeface="Microsoft JhengHei UI" panose="020B0604030504040204" charset="-120"/>
                <a:cs typeface="Microsoft JhengHei UI" panose="020B0604030504040204" charset="-120"/>
              </a:rPr>
              <a:t>练习题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0640" y="3225450"/>
            <a:ext cx="14204315" cy="713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080" indent="-437515">
              <a:lnSpc>
                <a:spcPct val="100000"/>
              </a:lnSpc>
              <a:spcBef>
                <a:spcPts val="100"/>
              </a:spcBef>
              <a:buSzPct val="82000"/>
              <a:buChar char="•"/>
              <a:tabLst>
                <a:tab pos="513080" algn="l"/>
                <a:tab pos="513715" algn="l"/>
              </a:tabLst>
            </a:pPr>
            <a:r>
              <a:rPr sz="3800" spc="-4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</a:t>
            </a:r>
            <a:r>
              <a:rPr sz="3800" spc="-48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8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规范（</a:t>
            </a:r>
            <a:r>
              <a:rPr sz="3800" spc="-6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800" spc="-43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IP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buSzPct val="82000"/>
              <a:buChar char="•"/>
              <a:tabLst>
                <a:tab pos="513080" algn="l"/>
                <a:tab pos="513715" algn="l"/>
              </a:tabLst>
            </a:pPr>
            <a:r>
              <a:rPr sz="38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Openzepplin</a:t>
            </a:r>
            <a:r>
              <a:rPr sz="38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库</a:t>
            </a:r>
            <a:r>
              <a:rPr sz="3800" spc="-9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80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38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通⽤实现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buSzPct val="82000"/>
              <a:buChar char="•"/>
              <a:tabLst>
                <a:tab pos="513080" algn="l"/>
                <a:tab pos="513715" algn="l"/>
              </a:tabLst>
            </a:pPr>
            <a:r>
              <a:rPr sz="3800" spc="-6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8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8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8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38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标准：</a:t>
            </a:r>
            <a:r>
              <a:rPr sz="38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ERC20</a:t>
            </a:r>
            <a:r>
              <a:rPr sz="380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r>
              <a:rPr sz="38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ERC777</a:t>
            </a:r>
            <a:r>
              <a:rPr sz="380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r>
              <a:rPr sz="38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EIP261</a:t>
            </a:r>
            <a:r>
              <a:rPr sz="38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2</a:t>
            </a:r>
            <a:r>
              <a:rPr sz="380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r>
              <a:rPr sz="38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ERC721</a:t>
            </a:r>
            <a:r>
              <a:rPr sz="380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r>
              <a:rPr sz="38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ERC1155</a:t>
            </a:r>
            <a:endParaRPr sz="38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5050">
              <a:latin typeface="Courier New" panose="02070309020205020404"/>
              <a:cs typeface="Courier New" panose="02070309020205020404"/>
            </a:endParaRPr>
          </a:p>
          <a:p>
            <a:pPr marL="1120775" lvl="1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120140" algn="l"/>
                <a:tab pos="1120775" algn="l"/>
                <a:tab pos="6235065" algn="l"/>
              </a:tabLst>
            </a:pPr>
            <a:r>
              <a:rPr sz="380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重点理解授权相关概念	</a:t>
            </a:r>
            <a:r>
              <a:rPr sz="38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-</a:t>
            </a:r>
            <a:r>
              <a:rPr sz="3800" spc="-10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800" b="1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approve/permit/permit2</a:t>
            </a:r>
            <a:endParaRPr sz="3800">
              <a:latin typeface="Courier New" panose="02070309020205020404"/>
              <a:cs typeface="Courier New" panose="02070309020205020404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5050">
              <a:latin typeface="Courier New" panose="02070309020205020404"/>
              <a:cs typeface="Courier New" panose="02070309020205020404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合约代理、合约升级、</a:t>
            </a:r>
            <a:r>
              <a:rPr sz="3800" spc="-1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8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Multicall</a:t>
            </a:r>
            <a:endParaRPr sz="3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5050">
              <a:latin typeface="Microsoft Sans Serif" panose="020B0604020202020204"/>
              <a:cs typeface="Microsoft Sans Serif" panose="020B0604020202020204"/>
            </a:endParaRPr>
          </a:p>
          <a:p>
            <a:pPr marL="513080" indent="-437515">
              <a:lnSpc>
                <a:spcPct val="100000"/>
              </a:lnSpc>
              <a:buSzPct val="82000"/>
              <a:buChar char="•"/>
              <a:tabLst>
                <a:tab pos="513080" algn="l"/>
                <a:tab pos="513715" algn="l"/>
              </a:tabLst>
            </a:pPr>
            <a:r>
              <a:rPr sz="38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3800" spc="-4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800" spc="-5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38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技巧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05439" y="1638557"/>
            <a:ext cx="96932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/>
              <a:t>SOLIDITY</a:t>
            </a:r>
            <a:r>
              <a:rPr spc="610" dirty="0"/>
              <a:t> </a:t>
            </a:r>
            <a:r>
              <a:rPr spc="1370" dirty="0"/>
              <a:t>-</a:t>
            </a:r>
            <a:r>
              <a:rPr spc="610" dirty="0"/>
              <a:t> </a:t>
            </a:r>
            <a:r>
              <a:rPr spc="30" dirty="0"/>
              <a:t>开发进阶</a:t>
            </a:r>
            <a:endParaRPr spc="30" dirty="0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5439" y="1638557"/>
            <a:ext cx="96932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/>
              <a:t>SOLIDITY</a:t>
            </a:r>
            <a:r>
              <a:rPr spc="610" dirty="0"/>
              <a:t> </a:t>
            </a:r>
            <a:r>
              <a:rPr spc="1370" dirty="0"/>
              <a:t>-</a:t>
            </a:r>
            <a:r>
              <a:rPr spc="610" dirty="0"/>
              <a:t> </a:t>
            </a:r>
            <a:r>
              <a:rPr spc="30" dirty="0"/>
              <a:t>开发进阶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26896" y="3306831"/>
            <a:ext cx="14474177" cy="7019429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29927" y="1596674"/>
            <a:ext cx="704469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40" dirty="0"/>
              <a:t>EIP</a:t>
            </a:r>
            <a:r>
              <a:rPr spc="625" dirty="0"/>
              <a:t> </a:t>
            </a:r>
            <a:r>
              <a:rPr spc="660" dirty="0"/>
              <a:t>/</a:t>
            </a:r>
            <a:r>
              <a:rPr spc="630" dirty="0"/>
              <a:t> </a:t>
            </a:r>
            <a:r>
              <a:rPr spc="505" dirty="0"/>
              <a:t>ERC</a:t>
            </a:r>
            <a:r>
              <a:rPr spc="625" dirty="0"/>
              <a:t> </a:t>
            </a:r>
            <a:r>
              <a:rPr spc="30" dirty="0"/>
              <a:t>标准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15620" y="3531235"/>
            <a:ext cx="14952345" cy="43529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79730" indent="-304165">
              <a:lnSpc>
                <a:spcPct val="100000"/>
              </a:lnSpc>
              <a:spcBef>
                <a:spcPts val="135"/>
              </a:spcBef>
              <a:buSzPct val="83000"/>
              <a:buFont typeface="Microsoft Sans Serif" panose="020B0604020202020204"/>
              <a:buChar char="•"/>
              <a:tabLst>
                <a:tab pos="379730" algn="l"/>
                <a:tab pos="380365" algn="l"/>
              </a:tabLst>
            </a:pP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标准：降低沟通协作成本、增强互操作性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79730" indent="-304165">
              <a:lnSpc>
                <a:spcPct val="100000"/>
              </a:lnSpc>
              <a:buSzPct val="83000"/>
              <a:buChar char="•"/>
              <a:tabLst>
                <a:tab pos="379730" algn="l"/>
                <a:tab pos="380365" algn="l"/>
              </a:tabLst>
            </a:pPr>
            <a:r>
              <a:rPr sz="2600" spc="-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6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600" spc="-4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600" spc="-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26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6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6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26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ereu</a:t>
            </a:r>
            <a:r>
              <a:rPr sz="26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26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Im</a:t>
            </a:r>
            <a:r>
              <a:rPr sz="26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6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26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6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26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emen</a:t>
            </a:r>
            <a:r>
              <a:rPr sz="26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6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3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60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ro</a:t>
            </a:r>
            <a:r>
              <a:rPr sz="260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6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os</a:t>
            </a:r>
            <a:r>
              <a:rPr sz="26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6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26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以太坊改进提案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6790" lvl="1" indent="-30416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986790" algn="l"/>
                <a:tab pos="987425" algn="l"/>
              </a:tabLst>
            </a:pP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不是所有的</a:t>
            </a:r>
            <a:r>
              <a:rPr sz="26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600" spc="-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60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IP</a:t>
            </a:r>
            <a:r>
              <a:rPr sz="26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都是标准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6790" lvl="1" indent="-30416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986790" algn="l"/>
                <a:tab pos="987425" algn="l"/>
              </a:tabLst>
            </a:pP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提交改进</a:t>
            </a:r>
            <a:r>
              <a:rPr sz="26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6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Issue</a:t>
            </a:r>
            <a:r>
              <a:rPr sz="26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（编号）、社区的讨论（实现及验证）</a:t>
            </a:r>
            <a:r>
              <a:rPr sz="26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、形成共识、作为标准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593850" lvl="2" indent="-304165">
              <a:lnSpc>
                <a:spcPct val="100000"/>
              </a:lnSpc>
              <a:buSzPct val="83000"/>
              <a:buChar char="•"/>
              <a:tabLst>
                <a:tab pos="1593850" algn="l"/>
                <a:tab pos="1594485" algn="l"/>
              </a:tabLst>
            </a:pPr>
            <a:r>
              <a:rPr sz="26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ERC20</a:t>
            </a:r>
            <a:r>
              <a:rPr sz="2600" spc="-1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600" u="heavy" spc="-15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https://github.com/ethereum/EIPs/issues/20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 lvl="2">
              <a:lnSpc>
                <a:spcPct val="100000"/>
              </a:lnSpc>
              <a:spcBef>
                <a:spcPts val="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500">
              <a:latin typeface="Microsoft Sans Serif" panose="020B0604020202020204"/>
              <a:cs typeface="Microsoft Sans Serif" panose="020B0604020202020204"/>
            </a:endParaRPr>
          </a:p>
          <a:p>
            <a:pPr marL="1593850" lvl="2" indent="-304165">
              <a:lnSpc>
                <a:spcPct val="100000"/>
              </a:lnSpc>
              <a:buSzPct val="83000"/>
              <a:buChar char="•"/>
              <a:tabLst>
                <a:tab pos="1593850" algn="l"/>
                <a:tab pos="1594485" algn="l"/>
              </a:tabLst>
            </a:pPr>
            <a:r>
              <a:rPr sz="26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EIP1599</a:t>
            </a:r>
            <a:r>
              <a:rPr sz="2600" spc="-1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600" u="heavy" spc="-15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https://github.com/ethereum/EIPs/issues/1599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7146" y="4450240"/>
            <a:ext cx="11380470" cy="26416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324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32460" algn="l"/>
                <a:tab pos="6330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智能：可执⾏（独⽴性、不受⼲扰）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32460" indent="-60769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632460" algn="l"/>
                <a:tab pos="6330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合约：协议、规则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智能合约</a:t>
            </a:r>
            <a:endParaRPr spc="30" dirty="0"/>
          </a:p>
        </p:txBody>
      </p:sp>
      <p:sp>
        <p:nvSpPr>
          <p:cNvPr id="5" name="object 5"/>
          <p:cNvSpPr txBox="1"/>
          <p:nvPr/>
        </p:nvSpPr>
        <p:spPr>
          <a:xfrm>
            <a:off x="4542135" y="9393594"/>
            <a:ext cx="110204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链上执⾏的程序，是代码和数据（状态）的集合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24983" y="1596674"/>
            <a:ext cx="385445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40" dirty="0"/>
              <a:t>EIP</a:t>
            </a:r>
            <a:r>
              <a:rPr spc="565" dirty="0"/>
              <a:t> </a:t>
            </a:r>
            <a:r>
              <a:rPr spc="30" dirty="0"/>
              <a:t>分类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54576" y="3193752"/>
            <a:ext cx="8997753" cy="7748455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00319" y="1596674"/>
            <a:ext cx="1210373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/>
              <a:t>SOLIDITY</a:t>
            </a:r>
            <a:r>
              <a:rPr spc="635" dirty="0"/>
              <a:t> </a:t>
            </a:r>
            <a:r>
              <a:rPr spc="1370" dirty="0"/>
              <a:t>-</a:t>
            </a:r>
            <a:r>
              <a:rPr spc="635" dirty="0"/>
              <a:t> </a:t>
            </a:r>
            <a:r>
              <a:rPr spc="-200" dirty="0"/>
              <a:t>OpenZeppelin</a:t>
            </a:r>
            <a:endParaRPr spc="-200" dirty="0"/>
          </a:p>
        </p:txBody>
      </p:sp>
      <p:sp>
        <p:nvSpPr>
          <p:cNvPr id="4" name="object 4"/>
          <p:cNvSpPr txBox="1"/>
          <p:nvPr/>
        </p:nvSpPr>
        <p:spPr>
          <a:xfrm>
            <a:off x="540805" y="3529562"/>
            <a:ext cx="11316335" cy="5610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75615" indent="-425450">
              <a:lnSpc>
                <a:spcPct val="100000"/>
              </a:lnSpc>
              <a:spcBef>
                <a:spcPts val="90"/>
              </a:spcBef>
              <a:buSzPct val="81000"/>
              <a:buChar char="•"/>
              <a:tabLst>
                <a:tab pos="475615" algn="l"/>
                <a:tab pos="476250" algn="l"/>
              </a:tabLst>
            </a:pPr>
            <a:r>
              <a:rPr sz="3700" spc="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7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7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37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Z</a:t>
            </a:r>
            <a:r>
              <a:rPr sz="37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70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7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7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elin</a:t>
            </a:r>
            <a:r>
              <a:rPr sz="37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功能丰富：实现了众多</a:t>
            </a:r>
            <a:r>
              <a:rPr sz="37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700" spc="-4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</a:t>
            </a:r>
            <a:r>
              <a:rPr sz="3700" spc="-4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7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标准。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82675" lvl="1" indent="-42545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1082675" algn="l"/>
                <a:tab pos="1083310" algn="l"/>
              </a:tabLst>
            </a:pP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经过社区反复审计与验证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82675" lvl="1" indent="-42545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1082675" algn="l"/>
                <a:tab pos="1083310" algn="l"/>
              </a:tabLst>
            </a:pP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最佳实践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75615" indent="-425450">
              <a:lnSpc>
                <a:spcPct val="100000"/>
              </a:lnSpc>
              <a:spcBef>
                <a:spcPts val="5"/>
              </a:spcBef>
              <a:buSzPct val="81000"/>
              <a:buFont typeface="Microsoft Sans Serif" panose="020B0604020202020204"/>
              <a:buChar char="•"/>
              <a:tabLst>
                <a:tab pos="475615" algn="l"/>
                <a:tab pos="476250" algn="l"/>
              </a:tabLst>
            </a:pP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善于复⽤库，不仅提⾼开发效率，还可以提⾼安全性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75615" indent="-425450">
              <a:lnSpc>
                <a:spcPct val="100000"/>
              </a:lnSpc>
              <a:spcBef>
                <a:spcPts val="5"/>
              </a:spcBef>
              <a:buSzPct val="81000"/>
              <a:buFont typeface="Calibri" panose="020F0502020204030204"/>
              <a:buChar char="•"/>
              <a:tabLst>
                <a:tab pos="475615" algn="l"/>
                <a:tab pos="476250" algn="l"/>
              </a:tabLst>
            </a:pPr>
            <a:r>
              <a:rPr sz="3700" spc="-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⽂档</a:t>
            </a:r>
            <a:r>
              <a:rPr sz="3700" spc="-2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：</a:t>
            </a:r>
            <a:r>
              <a:rPr sz="3700" spc="-2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https://docs.openzeppelin.com/contracts/4.x/</a:t>
            </a:r>
            <a:endParaRPr sz="370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71352" y="3060411"/>
            <a:ext cx="170815" cy="375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00" spc="-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23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8652" y="4583124"/>
            <a:ext cx="9965055" cy="1494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6710" indent="-321945">
              <a:lnSpc>
                <a:spcPct val="100000"/>
              </a:lnSpc>
              <a:spcBef>
                <a:spcPts val="95"/>
              </a:spcBef>
              <a:buSzPct val="82000"/>
              <a:buFont typeface="Microsoft Sans Serif" panose="020B0604020202020204"/>
              <a:buChar char="•"/>
              <a:tabLst>
                <a:tab pos="346710" algn="l"/>
                <a:tab pos="347345" algn="l"/>
              </a:tabLst>
            </a:pPr>
            <a:r>
              <a:rPr sz="2800" spc="-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安装</a:t>
            </a:r>
            <a:r>
              <a:rPr sz="2800" spc="-1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(Hardhat)</a:t>
            </a:r>
            <a:r>
              <a:rPr sz="2800" spc="-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：</a:t>
            </a:r>
            <a:r>
              <a:rPr sz="2800" spc="-1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npm</a:t>
            </a:r>
            <a:r>
              <a:rPr sz="2800" spc="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install</a:t>
            </a:r>
            <a:r>
              <a:rPr sz="2800" spc="1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@openzeppelin/contracts</a:t>
            </a:r>
            <a:r>
              <a:rPr sz="2800" spc="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—save-dev</a:t>
            </a:r>
            <a:endParaRPr sz="2800">
              <a:latin typeface="Calibri" panose="020F0502020204030204"/>
              <a:cs typeface="Calibri" panose="020F050202020403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950">
              <a:latin typeface="Calibri" panose="020F0502020204030204"/>
              <a:cs typeface="Calibri" panose="020F0502020204030204"/>
            </a:endParaRPr>
          </a:p>
          <a:p>
            <a:pPr marL="346710" indent="-32194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346710" algn="l"/>
                <a:tab pos="347345" algn="l"/>
              </a:tabLst>
            </a:pPr>
            <a:r>
              <a:rPr sz="2800" spc="-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安装</a:t>
            </a:r>
            <a:r>
              <a:rPr sz="2800" spc="-1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(Foundry): </a:t>
            </a:r>
            <a:r>
              <a:rPr sz="2800" spc="-3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forge</a:t>
            </a:r>
            <a:r>
              <a:rPr sz="2800" spc="-1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spc="-1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install</a:t>
            </a:r>
            <a:r>
              <a:rPr sz="2800" spc="-1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 OpenZeppelin/openzeppelin-contracts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3227" y="1261605"/>
            <a:ext cx="12166600" cy="27959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763895">
              <a:lnSpc>
                <a:spcPct val="100000"/>
              </a:lnSpc>
              <a:spcBef>
                <a:spcPts val="130"/>
              </a:spcBef>
            </a:pPr>
            <a:r>
              <a:rPr sz="7800" spc="-20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OpenZeppelin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 marR="3648075">
              <a:lnSpc>
                <a:spcPct val="129000"/>
              </a:lnSpc>
              <a:spcBef>
                <a:spcPts val="3735"/>
              </a:spcBef>
            </a:pPr>
            <a:r>
              <a:rPr sz="2800" spc="-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代码库</a:t>
            </a:r>
            <a:r>
              <a:rPr sz="2800" spc="-1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：</a:t>
            </a:r>
            <a:r>
              <a:rPr sz="2800" u="heavy" spc="-1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libri" panose="020F0502020204030204"/>
                <a:cs typeface="Calibri" panose="020F0502020204030204"/>
              </a:rPr>
              <a:t>https://github.com/OpenZeppelin/openzeppelin- </a:t>
            </a:r>
            <a:r>
              <a:rPr sz="2800" spc="-62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800" u="heavy" spc="-2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libri" panose="020F0502020204030204"/>
                <a:cs typeface="Calibri" panose="020F0502020204030204"/>
              </a:rPr>
              <a:t>contracts</a:t>
            </a:r>
            <a:endParaRPr sz="2800">
              <a:latin typeface="Calibri" panose="020F0502020204030204"/>
              <a:cs typeface="Calibri" panose="020F050202020403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486561" y="2647866"/>
            <a:ext cx="6951197" cy="833735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82008" y="7483210"/>
            <a:ext cx="7722234" cy="26130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06070" indent="-243205">
              <a:lnSpc>
                <a:spcPct val="100000"/>
              </a:lnSpc>
              <a:spcBef>
                <a:spcPts val="110"/>
              </a:spcBef>
              <a:buSzPct val="81000"/>
              <a:buChar char="•"/>
              <a:tabLst>
                <a:tab pos="306070" algn="l"/>
                <a:tab pos="306705" algn="l"/>
                <a:tab pos="1868805" algn="l"/>
              </a:tabLst>
            </a:pPr>
            <a:r>
              <a:rPr sz="21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1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10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1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：包含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ERC20</a:t>
            </a:r>
            <a:r>
              <a:rPr sz="210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ERC721</a:t>
            </a:r>
            <a:r>
              <a:rPr sz="210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ERC777</a:t>
            </a:r>
            <a:r>
              <a:rPr sz="210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ERC1155</a:t>
            </a:r>
            <a:r>
              <a:rPr sz="2100" spc="-67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代币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1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06070" indent="-243205">
              <a:lnSpc>
                <a:spcPct val="100000"/>
              </a:lnSpc>
              <a:buSzPct val="81000"/>
              <a:buChar char="•"/>
              <a:tabLst>
                <a:tab pos="306070" algn="l"/>
                <a:tab pos="306705" algn="l"/>
                <a:tab pos="1137285" algn="l"/>
              </a:tabLst>
            </a:pPr>
            <a:r>
              <a:rPr sz="21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access:	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合约函数访问控制功能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1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06070" indent="-243205">
              <a:lnSpc>
                <a:spcPct val="100000"/>
              </a:lnSpc>
              <a:buSzPct val="81000"/>
              <a:buChar char="•"/>
              <a:tabLst>
                <a:tab pos="306070" algn="l"/>
                <a:tab pos="306705" algn="l"/>
              </a:tabLst>
            </a:pPr>
            <a:r>
              <a:rPr sz="21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utils</a:t>
            </a:r>
            <a:r>
              <a:rPr sz="210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实现⼀些⼯具库，如判断是否为合约地址、数学函数等。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06070" indent="-243205">
              <a:lnSpc>
                <a:spcPct val="100000"/>
              </a:lnSpc>
              <a:buSzPct val="81000"/>
              <a:buChar char="•"/>
              <a:tabLst>
                <a:tab pos="306070" algn="l"/>
                <a:tab pos="306705" algn="l"/>
              </a:tabLst>
            </a:pPr>
            <a:r>
              <a:rPr sz="210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proxy</a:t>
            </a:r>
            <a:r>
              <a:rPr sz="210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升级代理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27383" y="1261605"/>
            <a:ext cx="324993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75" dirty="0"/>
              <a:t>ERC20</a:t>
            </a:r>
            <a:endParaRPr spc="375" dirty="0"/>
          </a:p>
        </p:txBody>
      </p:sp>
      <p:sp>
        <p:nvSpPr>
          <p:cNvPr id="4" name="object 4"/>
          <p:cNvSpPr txBox="1"/>
          <p:nvPr/>
        </p:nvSpPr>
        <p:spPr>
          <a:xfrm>
            <a:off x="558800" y="3215005"/>
            <a:ext cx="15546070" cy="1695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04800" indent="-267335">
              <a:lnSpc>
                <a:spcPct val="100000"/>
              </a:lnSpc>
              <a:spcBef>
                <a:spcPts val="120"/>
              </a:spcBef>
              <a:buSzPct val="83000"/>
              <a:buFont typeface="Microsoft Sans Serif" panose="020B0604020202020204"/>
              <a:buChar char="•"/>
              <a:tabLst>
                <a:tab pos="304800" algn="l"/>
                <a:tab pos="305435" algn="l"/>
                <a:tab pos="2243455" algn="l"/>
              </a:tabLst>
            </a:pPr>
            <a:r>
              <a:rPr sz="23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什么是</a:t>
            </a:r>
            <a:r>
              <a:rPr sz="23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300" spc="-4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30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23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3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2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3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代币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1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12495" lvl="1" indent="-26797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911860" algn="l"/>
                <a:tab pos="913130" algn="l"/>
              </a:tabLst>
            </a:pPr>
            <a:r>
              <a:rPr sz="23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最常⽤的代币标准，使去中⼼化交易所、钱包、⽀付系统⽆缝对接，繁荣了⽣态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2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12495" lvl="1" indent="-26797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911860" algn="l"/>
                <a:tab pos="913130" algn="l"/>
              </a:tabLst>
            </a:pPr>
            <a:r>
              <a:rPr sz="23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注意与以太币不同：以太币</a:t>
            </a:r>
            <a:r>
              <a:rPr sz="23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300" spc="-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Coin</a:t>
            </a:r>
            <a:r>
              <a:rPr sz="23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23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原⽣币，</a:t>
            </a:r>
            <a:r>
              <a:rPr sz="23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3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ERC20</a:t>
            </a:r>
            <a:r>
              <a:rPr sz="23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00" spc="-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30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2300" spc="-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23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3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智能合约币</a:t>
            </a:r>
            <a:r>
              <a:rPr sz="23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23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0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(WETH)</a:t>
            </a:r>
            <a:endParaRPr sz="23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0694" y="8168943"/>
            <a:ext cx="540639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https://etherscan.io/tokens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506396" y="5427488"/>
            <a:ext cx="11763767" cy="5806794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27383" y="1261605"/>
            <a:ext cx="324993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75" dirty="0"/>
              <a:t>ERC20</a:t>
            </a:r>
            <a:endParaRPr spc="375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61403"/>
            <a:ext cx="19162395" cy="77882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2905" indent="-370840">
              <a:lnSpc>
                <a:spcPct val="100000"/>
              </a:lnSpc>
              <a:spcBef>
                <a:spcPts val="115"/>
              </a:spcBef>
              <a:buSzPct val="81000"/>
              <a:buChar char="•"/>
              <a:tabLst>
                <a:tab pos="382905" algn="l"/>
                <a:tab pos="383540" algn="l"/>
              </a:tabLst>
            </a:pPr>
            <a:r>
              <a:rPr sz="3200" spc="-3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ERC20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标准包含哪些内容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965" lvl="1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989965" algn="l"/>
                <a:tab pos="99060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定义统⼀的函数名：名称、发⾏量、转账函数、转账事件等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965" lvl="1" indent="-370840">
              <a:lnSpc>
                <a:spcPct val="100000"/>
              </a:lnSpc>
              <a:spcBef>
                <a:spcPts val="5"/>
              </a:spcBef>
              <a:buSzPct val="81000"/>
              <a:buFont typeface="Microsoft Sans Serif" panose="020B0604020202020204"/>
              <a:buChar char="•"/>
              <a:tabLst>
                <a:tab pos="989965" algn="l"/>
                <a:tab pos="99060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以便交易所、钱包进⾏集成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2905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382905" algn="l"/>
                <a:tab pos="38354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所有实现了这些函数的合约都是</a:t>
            </a:r>
            <a:r>
              <a:rPr sz="32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5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200" spc="-4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2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2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320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5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2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2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endParaRPr sz="3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200">
              <a:latin typeface="Microsoft Sans Serif" panose="020B0604020202020204"/>
              <a:cs typeface="Microsoft Sans Serif" panose="020B0604020202020204"/>
            </a:endParaRPr>
          </a:p>
          <a:p>
            <a:pPr marL="382905" indent="-370840">
              <a:lnSpc>
                <a:spcPct val="100000"/>
              </a:lnSpc>
              <a:buSzPct val="81000"/>
              <a:buChar char="•"/>
              <a:tabLst>
                <a:tab pos="382905" algn="l"/>
                <a:tab pos="383540" algn="l"/>
              </a:tabLst>
            </a:pPr>
            <a:r>
              <a:rPr sz="3200" spc="-5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200" spc="-4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2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2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32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可以表示任何同质的可以交易的内容：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965" lvl="1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989965" algn="l"/>
                <a:tab pos="99060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货币、股票、积分、债券、利息</a:t>
            </a:r>
            <a:r>
              <a:rPr sz="3200" spc="14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…</a:t>
            </a:r>
            <a:endParaRPr sz="32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200">
              <a:latin typeface="Microsoft Sans Serif" panose="020B0604020202020204"/>
              <a:cs typeface="Microsoft Sans Serif" panose="020B0604020202020204"/>
            </a:endParaRPr>
          </a:p>
          <a:p>
            <a:pPr marL="989965" lvl="1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989965" algn="l"/>
                <a:tab pos="99060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可以⽤数量来表示的内容</a:t>
            </a:r>
            <a:r>
              <a:rPr sz="32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基本上可以</a:t>
            </a:r>
            <a:r>
              <a:rPr sz="3200" spc="-5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200" spc="-4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2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2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32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表示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7831455">
              <a:lnSpc>
                <a:spcPct val="100000"/>
              </a:lnSpc>
              <a:spcBef>
                <a:spcPts val="2650"/>
              </a:spcBef>
            </a:pPr>
            <a:r>
              <a:rPr sz="245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https://mumbai.polygonscan.com/token/0x21b4d1f6d42dc6083db848d42aa4b6895371e1e7</a:t>
            </a:r>
            <a:endParaRPr sz="245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088575" y="4497245"/>
            <a:ext cx="4701427" cy="4848019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267026" y="1261605"/>
            <a:ext cx="55702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75" dirty="0"/>
              <a:t>ERC20</a:t>
            </a:r>
            <a:r>
              <a:rPr spc="565" dirty="0"/>
              <a:t> </a:t>
            </a:r>
            <a:r>
              <a:rPr spc="30" dirty="0"/>
              <a:t>原理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89030" y="5599722"/>
            <a:ext cx="18356908" cy="1676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84816" y="6043590"/>
            <a:ext cx="348742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 indent="-7289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 ERC20 { 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mapping(address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28847" y="6410071"/>
            <a:ext cx="4034154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=&gt;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uint256)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balanceOf;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4816" y="6776552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8905" y="2857094"/>
            <a:ext cx="252729" cy="5727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3600" spc="-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36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82973" y="2836925"/>
            <a:ext cx="7256780" cy="693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350" spc="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如何表达每个⼈持有的数量？</a:t>
            </a:r>
            <a:endParaRPr sz="43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427383" y="1261605"/>
            <a:ext cx="324993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37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ERC20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89030" y="3002201"/>
            <a:ext cx="18361599" cy="68707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84816" y="3446810"/>
            <a:ext cx="330517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interface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IERC20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17935" y="4179772"/>
            <a:ext cx="822452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name()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(string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memory);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17935" y="4546253"/>
            <a:ext cx="858901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symbol()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(string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memory);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78159" y="4179772"/>
            <a:ext cx="1483360" cy="1157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function  function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18162" y="4947044"/>
            <a:ext cx="58559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b="1" spc="-10" dirty="0">
                <a:latin typeface="Courier New" panose="02070309020205020404"/>
                <a:cs typeface="Courier New" panose="02070309020205020404"/>
              </a:rPr>
              <a:t>decimals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()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returns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030917" y="4947044"/>
            <a:ext cx="360997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833880" algn="l"/>
              </a:tabLst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(uint8);	//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Microsoft JhengHei UI" panose="020B0604030504040204" charset="-120"/>
                <a:cs typeface="Microsoft JhengHei UI" panose="020B0604030504040204" charset="-120"/>
              </a:rPr>
              <a:t>⼩数位数</a:t>
            </a:r>
            <a:endParaRPr sz="24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graphicFrame>
        <p:nvGraphicFramePr>
          <p:cNvPr id="11" name="object 11"/>
          <p:cNvGraphicFramePr>
            <a:graphicFrameLocks noGrp="1"/>
          </p:cNvGraphicFramePr>
          <p:nvPr/>
        </p:nvGraphicFramePr>
        <p:xfrm>
          <a:off x="2359109" y="5795949"/>
          <a:ext cx="12453620" cy="67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0515"/>
                <a:gridCol w="5010785"/>
                <a:gridCol w="1548765"/>
                <a:gridCol w="2368550"/>
                <a:gridCol w="1945004"/>
              </a:tblGrid>
              <a:tr h="335068">
                <a:tc>
                  <a:txBody>
                    <a:bodyPr/>
                    <a:lstStyle/>
                    <a:p>
                      <a:pPr marL="31750">
                        <a:lnSpc>
                          <a:spcPts val="2285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function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285"/>
                        </a:lnSpc>
                      </a:pPr>
                      <a:r>
                        <a:rPr sz="2400" spc="-10" dirty="0">
                          <a:latin typeface="Courier New" panose="02070309020205020404"/>
                          <a:cs typeface="Courier New" panose="02070309020205020404"/>
                        </a:rPr>
                        <a:t>totalSupply()</a:t>
                      </a:r>
                      <a:r>
                        <a:rPr sz="2400" spc="-50" dirty="0"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2400" spc="-10" dirty="0">
                          <a:latin typeface="Courier New" panose="02070309020205020404"/>
                          <a:cs typeface="Courier New" panose="02070309020205020404"/>
                        </a:rPr>
                        <a:t>external</a:t>
                      </a:r>
                      <a:r>
                        <a:rPr sz="2400" spc="-50" dirty="0"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view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2285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returns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285"/>
                        </a:lnSpc>
                      </a:pPr>
                      <a:r>
                        <a:rPr sz="2400" spc="-10" dirty="0">
                          <a:latin typeface="Courier New" panose="02070309020205020404"/>
                          <a:cs typeface="Courier New" panose="02070309020205020404"/>
                        </a:rPr>
                        <a:t>(uint256);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335068">
                <a:tc>
                  <a:txBody>
                    <a:bodyPr/>
                    <a:lstStyle/>
                    <a:p>
                      <a:pPr marL="31750">
                        <a:lnSpc>
                          <a:spcPts val="2530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function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530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balanceOf(address</a:t>
                      </a:r>
                      <a:r>
                        <a:rPr sz="2400" dirty="0"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account)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2530"/>
                        </a:lnSpc>
                      </a:pPr>
                      <a:r>
                        <a:rPr sz="2400" spc="-5" dirty="0">
                          <a:latin typeface="Courier New" panose="02070309020205020404"/>
                          <a:cs typeface="Courier New" panose="02070309020205020404"/>
                        </a:rPr>
                        <a:t>external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530"/>
                        </a:lnSpc>
                      </a:pPr>
                      <a:r>
                        <a:rPr sz="2400" spc="-10" dirty="0">
                          <a:latin typeface="Courier New" panose="02070309020205020404"/>
                          <a:cs typeface="Courier New" panose="02070309020205020404"/>
                        </a:rPr>
                        <a:t>view</a:t>
                      </a:r>
                      <a:r>
                        <a:rPr sz="2400" spc="-55" dirty="0"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returns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530"/>
                        </a:lnSpc>
                      </a:pPr>
                      <a:r>
                        <a:rPr sz="2400" spc="-10" dirty="0">
                          <a:latin typeface="Courier New" panose="02070309020205020404"/>
                          <a:cs typeface="Courier New" panose="02070309020205020404"/>
                        </a:rPr>
                        <a:t>(uint256);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7115723" y="6807964"/>
            <a:ext cx="203009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to,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uint256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02112" y="6807964"/>
            <a:ext cx="13011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amount)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759694" y="6807964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external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399471" y="6807964"/>
            <a:ext cx="13011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returns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3857053" y="6807964"/>
            <a:ext cx="13011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(bool);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17935" y="6807964"/>
            <a:ext cx="312293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A61702"/>
                </a:solidFill>
                <a:latin typeface="Courier New" panose="02070309020205020404"/>
                <a:cs typeface="Courier New" panose="02070309020205020404"/>
              </a:rPr>
              <a:t>transfer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(address </a:t>
            </a:r>
            <a:r>
              <a:rPr sz="2400" spc="-14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allowance(address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670207" y="7174445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external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309984" y="7174445"/>
            <a:ext cx="221234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returns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678567" y="7174445"/>
            <a:ext cx="184785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(uint256);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18162" y="7540926"/>
            <a:ext cx="4398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A61702"/>
                </a:solidFill>
                <a:latin typeface="Courier New" panose="02070309020205020404"/>
                <a:cs typeface="Courier New" panose="02070309020205020404"/>
              </a:rPr>
              <a:t>approve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(address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spender,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297459" y="7174445"/>
            <a:ext cx="567436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owner,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address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spender)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8841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uint256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amount)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external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128218" y="7540926"/>
            <a:ext cx="13011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returns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585801" y="7540926"/>
            <a:ext cx="13011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(bool);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378159" y="6807964"/>
            <a:ext cx="1483360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function  function  function  function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018162" y="7907408"/>
            <a:ext cx="1441958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A61702"/>
                </a:solidFill>
                <a:latin typeface="Courier New" panose="02070309020205020404"/>
                <a:cs typeface="Courier New" panose="02070309020205020404"/>
              </a:rPr>
              <a:t>transferFrom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(address from, address to, uint256 amount) external returns (bool);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221014" y="8640369"/>
            <a:ext cx="13011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value);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78159" y="8640369"/>
            <a:ext cx="822452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event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Transfer(address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indexed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from,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address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 event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Approval(address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indexed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owner,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address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577042" y="8640369"/>
            <a:ext cx="348742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4310" marR="5080" indent="-182245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indexed to,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uint256 </a:t>
            </a:r>
            <a:r>
              <a:rPr sz="2400" spc="-14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indexed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216819" y="9006851"/>
            <a:ext cx="4398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spender,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uint256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value);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84816" y="9373331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27383" y="1261605"/>
            <a:ext cx="324993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75" dirty="0"/>
              <a:t>ERC20</a:t>
            </a:r>
            <a:endParaRPr spc="37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364442" y="3852416"/>
            <a:ext cx="15371841" cy="28321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60228" y="3923236"/>
            <a:ext cx="10047605" cy="26517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import</a:t>
            </a:r>
            <a:r>
              <a:rPr sz="2400" spc="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"@openzeppelin/contracts/token/ERC20/ERC20.sol";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MyERC20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is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ERC20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28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constructor() ERC20(unicode"</a:t>
            </a:r>
            <a:r>
              <a:rPr sz="2400" spc="-10" dirty="0">
                <a:latin typeface="Microsoft JhengHei UI" panose="020B0604030504040204" charset="-120"/>
                <a:cs typeface="Microsoft JhengHei UI" panose="020B0604030504040204" charset="-120"/>
              </a:rPr>
              <a:t>集训营⼆期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",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"CAMP2"</a:t>
            </a:r>
            <a:r>
              <a:rPr sz="2400" spc="-10" dirty="0">
                <a:solidFill>
                  <a:srgbClr val="ADBAC7"/>
                </a:solidFill>
                <a:latin typeface="Courier New" panose="02070309020205020404"/>
                <a:cs typeface="Courier New" panose="02070309020205020404"/>
              </a:rPr>
              <a:t>)</a:t>
            </a:r>
            <a:r>
              <a:rPr sz="2400" spc="-5" dirty="0">
                <a:solidFill>
                  <a:srgbClr val="ADBAC7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470025">
              <a:lnSpc>
                <a:spcPct val="100000"/>
              </a:lnSpc>
              <a:spcBef>
                <a:spcPts val="23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_mint(msg.sender,</a:t>
            </a:r>
            <a:r>
              <a:rPr sz="2400" spc="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10000*10**18);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2154" y="8934541"/>
            <a:ext cx="68453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问题：如何⽤</a:t>
            </a:r>
            <a:r>
              <a:rPr sz="4100" spc="-1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1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uint</a:t>
            </a:r>
            <a:r>
              <a:rPr sz="41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表示⼩数？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00495" y="1261605"/>
            <a:ext cx="650367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75" dirty="0"/>
              <a:t>ERC20</a:t>
            </a:r>
            <a:r>
              <a:rPr spc="610" dirty="0"/>
              <a:t> </a:t>
            </a:r>
            <a:r>
              <a:rPr spc="1370" dirty="0"/>
              <a:t>-</a:t>
            </a:r>
            <a:r>
              <a:rPr spc="610" dirty="0"/>
              <a:t> </a:t>
            </a:r>
            <a:r>
              <a:rPr spc="30" dirty="0"/>
              <a:t>授权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58612" y="3763497"/>
            <a:ext cx="4303992" cy="413710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92122" y="3181533"/>
            <a:ext cx="11999595" cy="443420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98475" indent="-48641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98475" algn="l"/>
                <a:tab pos="498475" algn="l"/>
              </a:tabLst>
            </a:pPr>
            <a:r>
              <a:rPr sz="42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如何让合约使⽤</a:t>
            </a:r>
            <a:r>
              <a:rPr sz="42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200" spc="-7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200" spc="-6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2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42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42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？</a:t>
            </a:r>
            <a:endParaRPr sz="4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05535" lvl="1" indent="-48641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105535" algn="l"/>
                <a:tab pos="1106170" algn="l"/>
              </a:tabLst>
            </a:pPr>
            <a:r>
              <a:rPr sz="42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例如，把</a:t>
            </a:r>
            <a:r>
              <a:rPr sz="42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200" spc="-7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200" spc="-6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2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42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42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存⼊合约？在合约⾥如何记录</a:t>
            </a:r>
            <a:endParaRPr sz="4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05535">
              <a:lnSpc>
                <a:spcPct val="100000"/>
              </a:lnSpc>
              <a:spcBef>
                <a:spcPts val="1985"/>
              </a:spcBef>
            </a:pPr>
            <a:r>
              <a:rPr sz="42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⽤户的存款量？</a:t>
            </a:r>
            <a:endParaRPr sz="4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05535" lvl="1" indent="-48641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105535" algn="l"/>
                <a:tab pos="1106170" algn="l"/>
              </a:tabLst>
            </a:pPr>
            <a:r>
              <a:rPr sz="42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⽤户直接向合约转账可以吗？</a:t>
            </a:r>
            <a:endParaRPr sz="42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800495" y="1261605"/>
            <a:ext cx="650367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37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ERC20</a:t>
            </a:r>
            <a:r>
              <a:rPr sz="7800" spc="6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137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-</a:t>
            </a:r>
            <a:r>
              <a:rPr sz="7800" spc="6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授权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1855" y="3171190"/>
            <a:ext cx="8906510" cy="23133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2110" indent="-334645">
              <a:lnSpc>
                <a:spcPct val="100000"/>
              </a:lnSpc>
              <a:spcBef>
                <a:spcPts val="100"/>
              </a:spcBef>
              <a:buSzPct val="81000"/>
              <a:buFont typeface="Microsoft Sans Serif" panose="020B0604020202020204"/>
              <a:buChar char="•"/>
              <a:tabLst>
                <a:tab pos="371475" algn="l"/>
                <a:tab pos="372745" algn="l"/>
              </a:tabLst>
            </a:pPr>
            <a:r>
              <a:rPr sz="2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分两笔交易：</a:t>
            </a:r>
            <a:endParaRPr sz="2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79170" lvl="1" indent="-334645">
              <a:lnSpc>
                <a:spcPct val="100000"/>
              </a:lnSpc>
              <a:buClr>
                <a:srgbClr val="535353"/>
              </a:buClr>
              <a:buSzPct val="81000"/>
              <a:buFont typeface="Microsoft Sans Serif" panose="020B0604020202020204"/>
              <a:buChar char="•"/>
              <a:tabLst>
                <a:tab pos="978535" algn="l"/>
                <a:tab pos="979805" algn="l"/>
              </a:tabLst>
            </a:pPr>
            <a:r>
              <a:rPr sz="2900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⽤户</a:t>
            </a:r>
            <a:r>
              <a:rPr sz="2900" spc="-229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900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900" spc="35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</a:t>
            </a:r>
            <a:r>
              <a:rPr sz="29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900" spc="-5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90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29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9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29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</a:t>
            </a:r>
            <a:r>
              <a:rPr sz="2900" spc="-229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90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90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9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9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29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900" spc="-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29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e(</a:t>
            </a:r>
            <a:r>
              <a:rPr sz="29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2900" spc="-3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9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9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29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数量</a:t>
            </a:r>
            <a:r>
              <a:rPr sz="29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);</a:t>
            </a:r>
            <a:endParaRPr sz="29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800">
              <a:latin typeface="Microsoft Sans Serif" panose="020B0604020202020204"/>
              <a:cs typeface="Microsoft Sans Serif" panose="020B0604020202020204"/>
            </a:endParaRPr>
          </a:p>
          <a:p>
            <a:pPr marL="979170" lvl="1" indent="-334645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978535" algn="l"/>
                <a:tab pos="979805" algn="l"/>
                <a:tab pos="6318250" algn="l"/>
              </a:tabLst>
            </a:pPr>
            <a:r>
              <a:rPr sz="2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⽤户</a:t>
            </a:r>
            <a:r>
              <a:rPr sz="2900" spc="-229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9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9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</a:t>
            </a:r>
            <a:r>
              <a:rPr sz="29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</a:t>
            </a:r>
            <a:r>
              <a:rPr sz="29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900" spc="-3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29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</a:t>
            </a:r>
            <a:r>
              <a:rPr sz="29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9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29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9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9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osi</a:t>
            </a:r>
            <a:r>
              <a:rPr sz="29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9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e();</a:t>
            </a:r>
            <a:r>
              <a:rPr sz="29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完成存款</a:t>
            </a:r>
            <a:endParaRPr sz="29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73404" y="6583952"/>
            <a:ext cx="11360066" cy="35052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69190" y="6657734"/>
            <a:ext cx="421640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Bank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15861" y="7757177"/>
            <a:ext cx="4398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mapping(address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 =&gt;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uint)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70803" y="7757177"/>
            <a:ext cx="184785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deposited;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15861" y="8123658"/>
            <a:ext cx="549148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deposite(uint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amount)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63968" y="8123658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80309" y="8490139"/>
            <a:ext cx="567372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IERC20.transferFrom(msg.sender,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710550" y="8490139"/>
            <a:ext cx="257619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address(this),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43491" y="8490139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amount);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96514" y="3699601"/>
            <a:ext cx="5901430" cy="405423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56490" y="8856620"/>
            <a:ext cx="8128634" cy="20828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3599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deposited[msg.sender]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+=</a:t>
            </a:r>
            <a:r>
              <a:rPr sz="24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amount;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5715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2848610" indent="-298450">
              <a:lnSpc>
                <a:spcPct val="100000"/>
              </a:lnSpc>
              <a:spcBef>
                <a:spcPts val="1770"/>
              </a:spcBef>
              <a:buSzPct val="82000"/>
              <a:buFont typeface="Microsoft Sans Serif" panose="020B0604020202020204"/>
              <a:buChar char="•"/>
              <a:tabLst>
                <a:tab pos="2848610" algn="l"/>
                <a:tab pos="2849245" algn="l"/>
              </a:tabLst>
            </a:pPr>
            <a:r>
              <a:rPr sz="25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若要多次存款，如何减少授权次数？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5901" y="1638557"/>
            <a:ext cx="1081278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95" dirty="0"/>
              <a:t>WEB3应⽤中的智能合约</a:t>
            </a:r>
            <a:endParaRPr spc="95" dirty="0"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103484" y="5423299"/>
          <a:ext cx="1806575" cy="23679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9355"/>
                <a:gridCol w="600709"/>
              </a:tblGrid>
              <a:tr h="17653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9050">
                      <a:solidFill>
                        <a:srgbClr val="7F7F7F"/>
                      </a:solidFill>
                      <a:prstDash val="solid"/>
                    </a:lnR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2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B w="12700">
                      <a:solidFill>
                        <a:srgbClr val="7F7F7F"/>
                      </a:solidFill>
                      <a:prstDash val="solid"/>
                    </a:lnB>
                  </a:tcPr>
                </a:tc>
              </a:tr>
              <a:tr h="5968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4762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dirty="0"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后端服务器</a:t>
                      </a:r>
                      <a:endParaRPr sz="1300">
                        <a:latin typeface="Microsoft JhengHei UI" panose="020B0604030504040204" charset="-120"/>
                        <a:cs typeface="Microsoft JhengHei UI" panose="020B0604030504040204" charset="-120"/>
                      </a:endParaRPr>
                    </a:p>
                  </a:txBody>
                  <a:tcPr marL="0" marR="0" marT="5715" marB="0">
                    <a:lnL w="1270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7F7F7F"/>
                      </a:solidFill>
                      <a:prstDash val="solid"/>
                    </a:lnR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cPr marL="0" marR="0" marT="0" marB="0"/>
                </a:tc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69398" y="7079649"/>
            <a:ext cx="73295" cy="943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7512" y="5339533"/>
            <a:ext cx="73296" cy="94383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87128" y="5922103"/>
            <a:ext cx="25019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20" dirty="0">
                <a:latin typeface="Microsoft JhengHei UI" panose="020B0604030504040204" charset="-120"/>
                <a:cs typeface="Microsoft JhengHei UI" panose="020B0604030504040204" charset="-120"/>
              </a:rPr>
              <a:t>HT</a:t>
            </a:r>
            <a:endParaRPr sz="13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5129661" y="4722798"/>
          <a:ext cx="1753870" cy="2372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310"/>
                <a:gridCol w="1162685"/>
              </a:tblGrid>
              <a:tr h="5968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257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dirty="0"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前端(JS/Html)</a:t>
                      </a:r>
                      <a:endParaRPr sz="1300">
                        <a:latin typeface="Microsoft JhengHei UI" panose="020B0604030504040204" charset="-120"/>
                        <a:cs typeface="Microsoft JhengHei UI" panose="020B0604030504040204" charset="-120"/>
                      </a:endParaRPr>
                    </a:p>
                  </a:txBody>
                  <a:tcPr marL="0" marR="0" marT="5715" marB="0">
                    <a:lnL w="1270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7F7F7F"/>
                      </a:solidFill>
                      <a:prstDash val="solid"/>
                    </a:lnR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cPr marL="0" marR="0" marT="0" marB="0"/>
                </a:tc>
              </a:tr>
              <a:tr h="176539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300" spc="75" dirty="0"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TP</a:t>
                      </a:r>
                      <a:r>
                        <a:rPr sz="1300" spc="65" dirty="0"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 </a:t>
                      </a:r>
                      <a:r>
                        <a:rPr sz="1300" spc="15" dirty="0"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请求</a:t>
                      </a:r>
                      <a:endParaRPr sz="1300">
                        <a:latin typeface="Microsoft JhengHei UI" panose="020B0604030504040204" charset="-120"/>
                        <a:cs typeface="Microsoft JhengHei UI" panose="020B0604030504040204" charset="-120"/>
                      </a:endParaRPr>
                    </a:p>
                  </a:txBody>
                  <a:tcPr marL="0" marR="0" marT="0" marB="0">
                    <a:lnR w="19050">
                      <a:solidFill>
                        <a:srgbClr val="7F7F7F"/>
                      </a:solidFill>
                      <a:prstDash val="solid"/>
                    </a:lnR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12470">
                        <a:lnSpc>
                          <a:spcPct val="100000"/>
                        </a:lnSpc>
                        <a:spcBef>
                          <a:spcPts val="1140"/>
                        </a:spcBef>
                      </a:pPr>
                      <a:r>
                        <a:rPr sz="1300" dirty="0"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响应</a:t>
                      </a:r>
                      <a:endParaRPr sz="1300">
                        <a:latin typeface="Microsoft JhengHei UI" panose="020B0604030504040204" charset="-120"/>
                        <a:cs typeface="Microsoft JhengHei UI" panose="020B0604030504040204" charset="-120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11315679" y="3951638"/>
            <a:ext cx="1738630" cy="596900"/>
          </a:xfrm>
          <a:prstGeom prst="rect">
            <a:avLst/>
          </a:prstGeom>
          <a:solidFill>
            <a:srgbClr val="FFFFFF"/>
          </a:solidFill>
          <a:ln w="10470">
            <a:solidFill>
              <a:srgbClr val="7F7F7F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marL="325755">
              <a:lnSpc>
                <a:spcPct val="100000"/>
              </a:lnSpc>
              <a:spcBef>
                <a:spcPts val="5"/>
              </a:spcBef>
            </a:pPr>
            <a:r>
              <a:rPr sz="1300" spc="30" dirty="0">
                <a:latin typeface="Microsoft JhengHei UI" panose="020B0604030504040204" charset="-120"/>
                <a:cs typeface="Microsoft JhengHei UI" panose="020B0604030504040204" charset="-120"/>
              </a:rPr>
              <a:t>前端(JS/Html)</a:t>
            </a:r>
            <a:endParaRPr sz="13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89502" y="6412296"/>
            <a:ext cx="1790700" cy="596900"/>
          </a:xfrm>
          <a:prstGeom prst="rect">
            <a:avLst/>
          </a:prstGeom>
          <a:solidFill>
            <a:srgbClr val="FFFFFF"/>
          </a:solidFill>
          <a:ln w="10470">
            <a:solidFill>
              <a:srgbClr val="7F7F7F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marL="560070">
              <a:lnSpc>
                <a:spcPct val="100000"/>
              </a:lnSpc>
              <a:spcBef>
                <a:spcPts val="5"/>
              </a:spcBef>
            </a:pPr>
            <a:r>
              <a:rPr sz="1300" spc="15" dirty="0">
                <a:latin typeface="Microsoft JhengHei UI" panose="020B0604030504040204" charset="-120"/>
                <a:cs typeface="Microsoft JhengHei UI" panose="020B0604030504040204" charset="-120"/>
              </a:rPr>
              <a:t>智能合约</a:t>
            </a:r>
            <a:endParaRPr sz="13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850180" y="4543244"/>
            <a:ext cx="73660" cy="1854835"/>
            <a:chOff x="11850180" y="4543244"/>
            <a:chExt cx="73660" cy="1854835"/>
          </a:xfrm>
        </p:grpSpPr>
        <p:sp>
          <p:nvSpPr>
            <p:cNvPr id="12" name="object 12"/>
            <p:cNvSpPr/>
            <p:nvPr/>
          </p:nvSpPr>
          <p:spPr>
            <a:xfrm>
              <a:off x="11886827" y="4548479"/>
              <a:ext cx="8255" cy="1760220"/>
            </a:xfrm>
            <a:custGeom>
              <a:avLst/>
              <a:gdLst/>
              <a:ahLst/>
              <a:cxnLst/>
              <a:rect l="l" t="t" r="r" b="b"/>
              <a:pathLst>
                <a:path w="8254" h="1760220">
                  <a:moveTo>
                    <a:pt x="8240" y="0"/>
                  </a:moveTo>
                  <a:lnTo>
                    <a:pt x="0" y="1760156"/>
                  </a:lnTo>
                </a:path>
              </a:pathLst>
            </a:custGeom>
            <a:ln w="1047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850180" y="6303254"/>
              <a:ext cx="73295" cy="94383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2438294" y="4563138"/>
            <a:ext cx="73660" cy="1854835"/>
            <a:chOff x="12438294" y="4563138"/>
            <a:chExt cx="73660" cy="1854835"/>
          </a:xfrm>
        </p:grpSpPr>
        <p:sp>
          <p:nvSpPr>
            <p:cNvPr id="15" name="object 15"/>
            <p:cNvSpPr/>
            <p:nvPr/>
          </p:nvSpPr>
          <p:spPr>
            <a:xfrm>
              <a:off x="12474942" y="4652140"/>
              <a:ext cx="8255" cy="1760220"/>
            </a:xfrm>
            <a:custGeom>
              <a:avLst/>
              <a:gdLst/>
              <a:ahLst/>
              <a:cxnLst/>
              <a:rect l="l" t="t" r="r" b="b"/>
              <a:pathLst>
                <a:path w="8254" h="1760220">
                  <a:moveTo>
                    <a:pt x="8240" y="1760156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38294" y="4563138"/>
              <a:ext cx="73296" cy="94383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014318" y="5145708"/>
            <a:ext cx="75946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70" dirty="0">
                <a:latin typeface="Microsoft JhengHei UI" panose="020B0604030504040204" charset="-120"/>
                <a:cs typeface="Microsoft JhengHei UI" panose="020B0604030504040204" charset="-120"/>
              </a:rPr>
              <a:t>PRC</a:t>
            </a:r>
            <a:r>
              <a:rPr sz="1300" spc="40" dirty="0"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1300" spc="15" dirty="0">
                <a:latin typeface="Microsoft JhengHei UI" panose="020B0604030504040204" charset="-120"/>
                <a:cs typeface="Microsoft JhengHei UI" panose="020B0604030504040204" charset="-120"/>
              </a:rPr>
              <a:t>请求</a:t>
            </a:r>
            <a:endParaRPr sz="13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549014" y="5145708"/>
            <a:ext cx="77978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40" dirty="0">
                <a:latin typeface="Microsoft JhengHei UI" panose="020B0604030504040204" charset="-120"/>
                <a:cs typeface="Microsoft JhengHei UI" panose="020B0604030504040204" charset="-120"/>
              </a:rPr>
              <a:t>事件/读</a:t>
            </a:r>
            <a:r>
              <a:rPr sz="1300" spc="15" dirty="0">
                <a:latin typeface="Microsoft JhengHei UI" panose="020B0604030504040204" charset="-120"/>
                <a:cs typeface="Microsoft JhengHei UI" panose="020B0604030504040204" charset="-120"/>
              </a:rPr>
              <a:t>取</a:t>
            </a:r>
            <a:endParaRPr sz="13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3782217" y="3919179"/>
            <a:ext cx="940435" cy="662305"/>
            <a:chOff x="13782217" y="3919179"/>
            <a:chExt cx="940435" cy="662305"/>
          </a:xfrm>
        </p:grpSpPr>
        <p:sp>
          <p:nvSpPr>
            <p:cNvPr id="20" name="object 20"/>
            <p:cNvSpPr/>
            <p:nvPr/>
          </p:nvSpPr>
          <p:spPr>
            <a:xfrm>
              <a:off x="13787612" y="3924581"/>
              <a:ext cx="929640" cy="651510"/>
            </a:xfrm>
            <a:custGeom>
              <a:avLst/>
              <a:gdLst/>
              <a:ahLst/>
              <a:cxnLst/>
              <a:rect l="l" t="t" r="r" b="b"/>
              <a:pathLst>
                <a:path w="929640" h="651510">
                  <a:moveTo>
                    <a:pt x="488596" y="0"/>
                  </a:moveTo>
                  <a:lnTo>
                    <a:pt x="440952" y="0"/>
                  </a:lnTo>
                  <a:lnTo>
                    <a:pt x="393508" y="3393"/>
                  </a:lnTo>
                  <a:lnTo>
                    <a:pt x="346667" y="10181"/>
                  </a:lnTo>
                  <a:lnTo>
                    <a:pt x="300830" y="20363"/>
                  </a:lnTo>
                  <a:lnTo>
                    <a:pt x="256399" y="33939"/>
                  </a:lnTo>
                  <a:lnTo>
                    <a:pt x="213775" y="50909"/>
                  </a:lnTo>
                  <a:lnTo>
                    <a:pt x="173360" y="71273"/>
                  </a:lnTo>
                  <a:lnTo>
                    <a:pt x="135555" y="95031"/>
                  </a:lnTo>
                  <a:lnTo>
                    <a:pt x="96825" y="125734"/>
                  </a:lnTo>
                  <a:lnTo>
                    <a:pt x="64550" y="158812"/>
                  </a:lnTo>
                  <a:lnTo>
                    <a:pt x="38730" y="193834"/>
                  </a:lnTo>
                  <a:lnTo>
                    <a:pt x="19365" y="230368"/>
                  </a:lnTo>
                  <a:lnTo>
                    <a:pt x="6455" y="267982"/>
                  </a:lnTo>
                  <a:lnTo>
                    <a:pt x="0" y="306243"/>
                  </a:lnTo>
                  <a:lnTo>
                    <a:pt x="0" y="344721"/>
                  </a:lnTo>
                  <a:lnTo>
                    <a:pt x="6455" y="382982"/>
                  </a:lnTo>
                  <a:lnTo>
                    <a:pt x="19365" y="420595"/>
                  </a:lnTo>
                  <a:lnTo>
                    <a:pt x="38730" y="457129"/>
                  </a:lnTo>
                  <a:lnTo>
                    <a:pt x="64550" y="492151"/>
                  </a:lnTo>
                  <a:lnTo>
                    <a:pt x="96825" y="525230"/>
                  </a:lnTo>
                  <a:lnTo>
                    <a:pt x="135555" y="555932"/>
                  </a:lnTo>
                  <a:lnTo>
                    <a:pt x="173360" y="579690"/>
                  </a:lnTo>
                  <a:lnTo>
                    <a:pt x="213775" y="600054"/>
                  </a:lnTo>
                  <a:lnTo>
                    <a:pt x="256399" y="617024"/>
                  </a:lnTo>
                  <a:lnTo>
                    <a:pt x="300830" y="630600"/>
                  </a:lnTo>
                  <a:lnTo>
                    <a:pt x="346667" y="640782"/>
                  </a:lnTo>
                  <a:lnTo>
                    <a:pt x="393508" y="647570"/>
                  </a:lnTo>
                  <a:lnTo>
                    <a:pt x="440952" y="650964"/>
                  </a:lnTo>
                  <a:lnTo>
                    <a:pt x="488596" y="650964"/>
                  </a:lnTo>
                  <a:lnTo>
                    <a:pt x="536039" y="647570"/>
                  </a:lnTo>
                  <a:lnTo>
                    <a:pt x="582880" y="640782"/>
                  </a:lnTo>
                  <a:lnTo>
                    <a:pt x="628716" y="630600"/>
                  </a:lnTo>
                  <a:lnTo>
                    <a:pt x="673146" y="617024"/>
                  </a:lnTo>
                  <a:lnTo>
                    <a:pt x="715769" y="600054"/>
                  </a:lnTo>
                  <a:lnTo>
                    <a:pt x="756183" y="579690"/>
                  </a:lnTo>
                  <a:lnTo>
                    <a:pt x="793985" y="555932"/>
                  </a:lnTo>
                  <a:lnTo>
                    <a:pt x="832715" y="525230"/>
                  </a:lnTo>
                  <a:lnTo>
                    <a:pt x="864990" y="492151"/>
                  </a:lnTo>
                  <a:lnTo>
                    <a:pt x="890811" y="457129"/>
                  </a:lnTo>
                  <a:lnTo>
                    <a:pt x="910176" y="420595"/>
                  </a:lnTo>
                  <a:lnTo>
                    <a:pt x="923086" y="382982"/>
                  </a:lnTo>
                  <a:lnTo>
                    <a:pt x="929541" y="344721"/>
                  </a:lnTo>
                  <a:lnTo>
                    <a:pt x="929541" y="306243"/>
                  </a:lnTo>
                  <a:lnTo>
                    <a:pt x="923086" y="267982"/>
                  </a:lnTo>
                  <a:lnTo>
                    <a:pt x="910176" y="230368"/>
                  </a:lnTo>
                  <a:lnTo>
                    <a:pt x="890811" y="193834"/>
                  </a:lnTo>
                  <a:lnTo>
                    <a:pt x="864990" y="158812"/>
                  </a:lnTo>
                  <a:lnTo>
                    <a:pt x="832715" y="125734"/>
                  </a:lnTo>
                  <a:lnTo>
                    <a:pt x="793985" y="95031"/>
                  </a:lnTo>
                  <a:lnTo>
                    <a:pt x="756183" y="71273"/>
                  </a:lnTo>
                  <a:lnTo>
                    <a:pt x="715769" y="50909"/>
                  </a:lnTo>
                  <a:lnTo>
                    <a:pt x="673146" y="33939"/>
                  </a:lnTo>
                  <a:lnTo>
                    <a:pt x="628716" y="20363"/>
                  </a:lnTo>
                  <a:lnTo>
                    <a:pt x="582880" y="10181"/>
                  </a:lnTo>
                  <a:lnTo>
                    <a:pt x="536039" y="3393"/>
                  </a:lnTo>
                  <a:lnTo>
                    <a:pt x="488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3787615" y="3924576"/>
              <a:ext cx="929640" cy="651510"/>
            </a:xfrm>
            <a:custGeom>
              <a:avLst/>
              <a:gdLst/>
              <a:ahLst/>
              <a:cxnLst/>
              <a:rect l="l" t="t" r="r" b="b"/>
              <a:pathLst>
                <a:path w="929640" h="651510">
                  <a:moveTo>
                    <a:pt x="793983" y="95031"/>
                  </a:moveTo>
                  <a:lnTo>
                    <a:pt x="832714" y="125734"/>
                  </a:lnTo>
                  <a:lnTo>
                    <a:pt x="864990" y="158812"/>
                  </a:lnTo>
                  <a:lnTo>
                    <a:pt x="890810" y="193834"/>
                  </a:lnTo>
                  <a:lnTo>
                    <a:pt x="910176" y="230368"/>
                  </a:lnTo>
                  <a:lnTo>
                    <a:pt x="923086" y="267982"/>
                  </a:lnTo>
                  <a:lnTo>
                    <a:pt x="929541" y="306243"/>
                  </a:lnTo>
                  <a:lnTo>
                    <a:pt x="929541" y="344721"/>
                  </a:lnTo>
                  <a:lnTo>
                    <a:pt x="923086" y="382982"/>
                  </a:lnTo>
                  <a:lnTo>
                    <a:pt x="910176" y="420595"/>
                  </a:lnTo>
                  <a:lnTo>
                    <a:pt x="890810" y="457129"/>
                  </a:lnTo>
                  <a:lnTo>
                    <a:pt x="864990" y="492151"/>
                  </a:lnTo>
                  <a:lnTo>
                    <a:pt x="832714" y="525230"/>
                  </a:lnTo>
                  <a:lnTo>
                    <a:pt x="793983" y="555932"/>
                  </a:lnTo>
                  <a:lnTo>
                    <a:pt x="756180" y="579690"/>
                  </a:lnTo>
                  <a:lnTo>
                    <a:pt x="715766" y="600054"/>
                  </a:lnTo>
                  <a:lnTo>
                    <a:pt x="673143" y="617024"/>
                  </a:lnTo>
                  <a:lnTo>
                    <a:pt x="628712" y="630600"/>
                  </a:lnTo>
                  <a:lnTo>
                    <a:pt x="582876" y="640782"/>
                  </a:lnTo>
                  <a:lnTo>
                    <a:pt x="536035" y="647570"/>
                  </a:lnTo>
                  <a:lnTo>
                    <a:pt x="488592" y="650964"/>
                  </a:lnTo>
                  <a:lnTo>
                    <a:pt x="440948" y="650964"/>
                  </a:lnTo>
                  <a:lnTo>
                    <a:pt x="393505" y="647570"/>
                  </a:lnTo>
                  <a:lnTo>
                    <a:pt x="346665" y="640782"/>
                  </a:lnTo>
                  <a:lnTo>
                    <a:pt x="300828" y="630600"/>
                  </a:lnTo>
                  <a:lnTo>
                    <a:pt x="256398" y="617024"/>
                  </a:lnTo>
                  <a:lnTo>
                    <a:pt x="213775" y="600054"/>
                  </a:lnTo>
                  <a:lnTo>
                    <a:pt x="173361" y="579690"/>
                  </a:lnTo>
                  <a:lnTo>
                    <a:pt x="135557" y="555932"/>
                  </a:lnTo>
                  <a:lnTo>
                    <a:pt x="96827" y="525230"/>
                  </a:lnTo>
                  <a:lnTo>
                    <a:pt x="64551" y="492151"/>
                  </a:lnTo>
                  <a:lnTo>
                    <a:pt x="38730" y="457129"/>
                  </a:lnTo>
                  <a:lnTo>
                    <a:pt x="19365" y="420595"/>
                  </a:lnTo>
                  <a:lnTo>
                    <a:pt x="6455" y="382982"/>
                  </a:lnTo>
                  <a:lnTo>
                    <a:pt x="0" y="344721"/>
                  </a:lnTo>
                  <a:lnTo>
                    <a:pt x="0" y="306243"/>
                  </a:lnTo>
                  <a:lnTo>
                    <a:pt x="6455" y="267982"/>
                  </a:lnTo>
                  <a:lnTo>
                    <a:pt x="19365" y="230368"/>
                  </a:lnTo>
                  <a:lnTo>
                    <a:pt x="38730" y="193834"/>
                  </a:lnTo>
                  <a:lnTo>
                    <a:pt x="64551" y="158812"/>
                  </a:lnTo>
                  <a:lnTo>
                    <a:pt x="96827" y="125734"/>
                  </a:lnTo>
                  <a:lnTo>
                    <a:pt x="135557" y="95031"/>
                  </a:lnTo>
                  <a:lnTo>
                    <a:pt x="173361" y="71273"/>
                  </a:lnTo>
                  <a:lnTo>
                    <a:pt x="213775" y="50909"/>
                  </a:lnTo>
                  <a:lnTo>
                    <a:pt x="256398" y="33939"/>
                  </a:lnTo>
                  <a:lnTo>
                    <a:pt x="300828" y="20363"/>
                  </a:lnTo>
                  <a:lnTo>
                    <a:pt x="346665" y="10181"/>
                  </a:lnTo>
                  <a:lnTo>
                    <a:pt x="393505" y="3393"/>
                  </a:lnTo>
                  <a:lnTo>
                    <a:pt x="440948" y="0"/>
                  </a:lnTo>
                  <a:lnTo>
                    <a:pt x="488592" y="0"/>
                  </a:lnTo>
                  <a:lnTo>
                    <a:pt x="536035" y="3393"/>
                  </a:lnTo>
                  <a:lnTo>
                    <a:pt x="582876" y="10181"/>
                  </a:lnTo>
                  <a:lnTo>
                    <a:pt x="628712" y="20363"/>
                  </a:lnTo>
                  <a:lnTo>
                    <a:pt x="673143" y="33939"/>
                  </a:lnTo>
                  <a:lnTo>
                    <a:pt x="715766" y="50909"/>
                  </a:lnTo>
                  <a:lnTo>
                    <a:pt x="756180" y="71273"/>
                  </a:lnTo>
                  <a:lnTo>
                    <a:pt x="793983" y="95031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4072151" y="4132649"/>
            <a:ext cx="36068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15" dirty="0">
                <a:latin typeface="Microsoft JhengHei UI" panose="020B0604030504040204" charset="-120"/>
                <a:cs typeface="Microsoft JhengHei UI" panose="020B0604030504040204" charset="-120"/>
              </a:rPr>
              <a:t>钱包</a:t>
            </a:r>
            <a:endParaRPr sz="13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3068506" y="4209823"/>
            <a:ext cx="723900" cy="73660"/>
            <a:chOff x="13068506" y="4209823"/>
            <a:chExt cx="723900" cy="73660"/>
          </a:xfrm>
        </p:grpSpPr>
        <p:sp>
          <p:nvSpPr>
            <p:cNvPr id="24" name="object 24"/>
            <p:cNvSpPr/>
            <p:nvPr/>
          </p:nvSpPr>
          <p:spPr>
            <a:xfrm>
              <a:off x="13157507" y="4246471"/>
              <a:ext cx="629920" cy="2540"/>
            </a:xfrm>
            <a:custGeom>
              <a:avLst/>
              <a:gdLst/>
              <a:ahLst/>
              <a:cxnLst/>
              <a:rect l="l" t="t" r="r" b="b"/>
              <a:pathLst>
                <a:path w="629919" h="2539">
                  <a:moveTo>
                    <a:pt x="629306" y="2061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68506" y="4209823"/>
              <a:ext cx="94340" cy="73296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11232767" y="7003901"/>
            <a:ext cx="1904364" cy="1785620"/>
            <a:chOff x="11232767" y="7003901"/>
            <a:chExt cx="1904364" cy="1785620"/>
          </a:xfrm>
        </p:grpSpPr>
        <p:pic>
          <p:nvPicPr>
            <p:cNvPr id="27" name="object 2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32767" y="7516979"/>
              <a:ext cx="1903991" cy="1272212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151586" y="7009137"/>
              <a:ext cx="12065" cy="404495"/>
            </a:xfrm>
            <a:custGeom>
              <a:avLst/>
              <a:gdLst/>
              <a:ahLst/>
              <a:cxnLst/>
              <a:rect l="l" t="t" r="r" b="b"/>
              <a:pathLst>
                <a:path w="12065" h="404495">
                  <a:moveTo>
                    <a:pt x="0" y="0"/>
                  </a:moveTo>
                  <a:lnTo>
                    <a:pt x="11723" y="404220"/>
                  </a:lnTo>
                </a:path>
              </a:pathLst>
            </a:custGeom>
            <a:ln w="1047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6675" y="7407211"/>
              <a:ext cx="73268" cy="95113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1462150" y="9261696"/>
            <a:ext cx="13119735" cy="149161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945"/>
              </a:spcBef>
            </a:pP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核⼼逻辑使⽤智能合约运⾏在区块链的上，实现去信任。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⽤户数据通过钱包由⽤户⾃⼰管理。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1127159" y="3005634"/>
            <a:ext cx="25006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Web3</a:t>
            </a:r>
            <a:r>
              <a:rPr sz="410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应⽤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21483" y="3526961"/>
            <a:ext cx="21196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传统应⽤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08044" y="1261605"/>
            <a:ext cx="368807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13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ERC777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5760" y="3239135"/>
            <a:ext cx="11036300" cy="7192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17195" indent="-280035">
              <a:lnSpc>
                <a:spcPct val="100000"/>
              </a:lnSpc>
              <a:spcBef>
                <a:spcPts val="125"/>
              </a:spcBef>
              <a:buSzPct val="83000"/>
              <a:buChar char="•"/>
              <a:tabLst>
                <a:tab pos="415925" algn="l"/>
                <a:tab pos="417830" algn="l"/>
              </a:tabLst>
            </a:pPr>
            <a:r>
              <a:rPr sz="2400" spc="-4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4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24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40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24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问题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24255" lvl="1" indent="-28003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1024255" algn="l"/>
                <a:tab pos="1024890" algn="l"/>
              </a:tabLst>
            </a:pPr>
            <a:r>
              <a:rPr sz="2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转账⽆法携带额外的信息。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8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24255" lvl="1" indent="-28003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1024255" algn="l"/>
                <a:tab pos="1024890" algn="l"/>
              </a:tabLst>
            </a:pPr>
            <a:r>
              <a:rPr sz="2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没有转账回调</a:t>
            </a:r>
            <a:r>
              <a:rPr sz="240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endParaRPr sz="24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00">
              <a:latin typeface="Microsoft Sans Serif" panose="020B0604020202020204"/>
              <a:cs typeface="Microsoft Sans Serif" panose="020B0604020202020204"/>
            </a:endParaRPr>
          </a:p>
          <a:p>
            <a:pPr marL="1631315" lvl="2" indent="-28003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1630680" algn="l"/>
                <a:tab pos="1631950" algn="l"/>
              </a:tabLst>
            </a:pPr>
            <a:r>
              <a:rPr sz="2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依靠：授权、授权、授权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2">
              <a:lnSpc>
                <a:spcPct val="100000"/>
              </a:lnSpc>
              <a:spcBef>
                <a:spcPts val="8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631315" lvl="2" indent="-280035">
              <a:lnSpc>
                <a:spcPct val="100000"/>
              </a:lnSpc>
              <a:spcBef>
                <a:spcPts val="5"/>
              </a:spcBef>
              <a:buSzPct val="83000"/>
              <a:buFont typeface="Microsoft Sans Serif" panose="020B0604020202020204"/>
              <a:buChar char="•"/>
              <a:tabLst>
                <a:tab pos="1630680" algn="l"/>
                <a:tab pos="1631950" algn="l"/>
              </a:tabLst>
            </a:pPr>
            <a:r>
              <a:rPr sz="2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误⼊合约被锁死。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60680" indent="-297815">
              <a:lnSpc>
                <a:spcPct val="100000"/>
              </a:lnSpc>
              <a:spcBef>
                <a:spcPts val="1790"/>
              </a:spcBef>
              <a:buSzPct val="82000"/>
              <a:buChar char="•"/>
              <a:tabLst>
                <a:tab pos="360680" algn="l"/>
                <a:tab pos="361315" algn="l"/>
              </a:tabLst>
            </a:pPr>
            <a:r>
              <a:rPr sz="255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ERC777</a:t>
            </a:r>
            <a:r>
              <a:rPr lang="en-US" sz="255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is ERC20</a:t>
            </a:r>
            <a:r>
              <a:rPr sz="255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050">
              <a:latin typeface="Microsoft Sans Serif" panose="020B0604020202020204"/>
              <a:cs typeface="Microsoft Sans Serif" panose="020B0604020202020204"/>
            </a:endParaRPr>
          </a:p>
          <a:p>
            <a:pPr marL="968375" lvl="1" indent="-298450">
              <a:lnSpc>
                <a:spcPct val="100000"/>
              </a:lnSpc>
              <a:buSzPct val="82000"/>
              <a:buChar char="•"/>
              <a:tabLst>
                <a:tab pos="967740" algn="l"/>
                <a:tab pos="969010" algn="l"/>
              </a:tabLst>
            </a:pPr>
            <a:r>
              <a:rPr sz="255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550" spc="-3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255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55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777</a:t>
            </a:r>
            <a:r>
              <a:rPr sz="25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55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sen</a:t>
            </a:r>
            <a:r>
              <a:rPr sz="255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255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255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255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es</a:t>
            </a:r>
            <a:r>
              <a:rPr sz="255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55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255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255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55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lu</a:t>
            </a:r>
            <a:r>
              <a:rPr sz="255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55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255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160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dat</a:t>
            </a:r>
            <a:r>
              <a:rPr sz="2550" spc="-195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55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450">
              <a:latin typeface="Microsoft Sans Serif" panose="020B0604020202020204"/>
              <a:cs typeface="Microsoft Sans Serif" panose="020B0604020202020204"/>
            </a:endParaRPr>
          </a:p>
          <a:p>
            <a:pPr marL="968375" lvl="1" indent="-29845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967740" algn="l"/>
                <a:tab pos="969010" algn="l"/>
              </a:tabLst>
            </a:pPr>
            <a:r>
              <a:rPr sz="25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即便是普通地址也可以实现回调（如何实现的呢？）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68375" lvl="1" indent="-29845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967740" algn="l"/>
                <a:tab pos="969010" algn="l"/>
              </a:tabLst>
            </a:pPr>
            <a:r>
              <a:rPr sz="25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防⽌误⼊合约被锁死。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68375" lvl="1" indent="-298450">
              <a:lnSpc>
                <a:spcPct val="100000"/>
              </a:lnSpc>
              <a:buSzPct val="82000"/>
              <a:buChar char="•"/>
              <a:tabLst>
                <a:tab pos="967740" algn="l"/>
                <a:tab pos="969010" algn="l"/>
              </a:tabLst>
            </a:pPr>
            <a:r>
              <a:rPr sz="255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550" spc="-3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255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55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777</a:t>
            </a:r>
            <a:r>
              <a:rPr sz="25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</a:t>
            </a:r>
            <a:r>
              <a:rPr sz="2550" spc="3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全局注册表（</a:t>
            </a:r>
            <a:r>
              <a:rPr sz="2550" spc="-40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550" spc="-440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550" spc="-365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2550" spc="-95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550" spc="-130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1820</a:t>
            </a:r>
            <a:r>
              <a:rPr sz="2550" spc="3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25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的注册监听回调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285981" y="5321958"/>
            <a:ext cx="6484760" cy="33046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08044" y="1261605"/>
            <a:ext cx="368807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35" dirty="0"/>
              <a:t>ERC777</a:t>
            </a:r>
            <a:endParaRPr spc="13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45606" y="3974956"/>
            <a:ext cx="15370829" cy="4241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041393" y="4785338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import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41393" y="4052376"/>
            <a:ext cx="1041209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287780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"@openzeppelin/contracts/token/ERC777/ERC777.sol";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0946" y="5518300"/>
            <a:ext cx="749617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is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ERC777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ERC777("MY777",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"M777",</a:t>
            </a:r>
            <a:r>
              <a:rPr sz="24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new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address[](0))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41393" y="5518300"/>
            <a:ext cx="312293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 indent="-7289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MyERC777 </a:t>
            </a:r>
            <a:r>
              <a:rPr sz="2400" spc="-14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constructor()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1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41393" y="6617743"/>
            <a:ext cx="931799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70025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_mint(msg.sender,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 1000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*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10 **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18,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"", "");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83174" y="8983728"/>
            <a:ext cx="9928225" cy="17240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3820" marR="5080" indent="-71755">
              <a:lnSpc>
                <a:spcPct val="136000"/>
              </a:lnSpc>
              <a:spcBef>
                <a:spcPts val="95"/>
              </a:spcBef>
            </a:pPr>
            <a:r>
              <a:rPr sz="41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https://learnblockchain.cn/docs/eips/eip-777.html </a:t>
            </a:r>
            <a:r>
              <a:rPr sz="4100" spc="-10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https://learnblockchain.cn/2019/09/27/erc777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08044" y="1261605"/>
            <a:ext cx="368807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13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ERC777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64576" y="2789263"/>
            <a:ext cx="15375214" cy="7594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60361" y="2858329"/>
            <a:ext cx="421640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60361" y="3591292"/>
            <a:ext cx="6402705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send(from,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to,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amount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…)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_callTokensToSend(operator,</a:t>
            </a:r>
            <a:r>
              <a:rPr sz="2400" spc="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from,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_move(operator,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 from,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to,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amount,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19468" y="3957772"/>
            <a:ext cx="439864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to,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amount,…);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userData,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operatorData);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60361" y="5423696"/>
            <a:ext cx="1132205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76555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_callTokensReceived(operator,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from,</a:t>
            </a:r>
            <a:r>
              <a:rPr sz="24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to,</a:t>
            </a:r>
            <a:r>
              <a:rPr sz="24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amount,</a:t>
            </a:r>
            <a:r>
              <a:rPr sz="2400" spc="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userData,…);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60361" y="6893321"/>
            <a:ext cx="13143865" cy="228155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//</a:t>
            </a:r>
            <a:r>
              <a:rPr sz="2400" spc="-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Microsoft JhengHei UI" panose="020B0604030504040204" charset="-120"/>
                <a:cs typeface="Microsoft JhengHei UI" panose="020B0604030504040204" charset="-120"/>
              </a:rPr>
              <a:t>检查是否有注册回调，有的话就调⽤⼀下</a:t>
            </a:r>
            <a:endParaRPr sz="24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558800" marR="5080" indent="-546735">
              <a:lnSpc>
                <a:spcPct val="100000"/>
              </a:lnSpc>
              <a:spcBef>
                <a:spcPts val="230"/>
              </a:spcBef>
              <a:tabLst>
                <a:tab pos="7299325" algn="l"/>
                <a:tab pos="8757920" algn="l"/>
              </a:tabLst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_callTokensToSend(</a:t>
            </a:r>
            <a:r>
              <a:rPr sz="240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operator,	from,	to, amount) private { 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address</a:t>
            </a:r>
            <a:r>
              <a:rPr sz="2400" spc="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implementer</a:t>
            </a:r>
            <a:r>
              <a:rPr sz="24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_ERC1820_REGISTRY.getInterfaceImplementer(from,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_TOKENS_SENDER_INTERFACE_HASH);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2199005" marR="186690" indent="-728980">
              <a:lnSpc>
                <a:spcPct val="100000"/>
              </a:lnSpc>
              <a:spcBef>
                <a:spcPts val="1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if (implementer != address(0)) { 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IERC777Sender(implementer).tokensToSend(operator,</a:t>
            </a:r>
            <a:r>
              <a:rPr sz="2400" spc="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from,</a:t>
            </a:r>
            <a:r>
              <a:rPr sz="2400" spc="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to,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78783" y="8784851"/>
            <a:ext cx="203009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amount,..);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89256" y="9151332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147950" y="1261605"/>
            <a:ext cx="780859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26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ERC20-Callback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64576" y="3733948"/>
            <a:ext cx="17206258" cy="57023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60361" y="4538907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import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60361" y="3805944"/>
            <a:ext cx="931926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287780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"@openzeppelin/contracts/utils/Address.sol";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45545" y="5271869"/>
            <a:ext cx="60382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amount)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(bool)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60361" y="5271869"/>
            <a:ext cx="10228580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transferWithCallback(address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recipient,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uint256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470025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_transfer(msg.sender,</a:t>
            </a:r>
            <a:r>
              <a:rPr sz="24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recipient,</a:t>
            </a:r>
            <a:r>
              <a:rPr sz="24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amount);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47002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if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(recipient.isContract())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18152" y="6737792"/>
            <a:ext cx="1369060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bool</a:t>
            </a:r>
            <a:r>
              <a:rPr sz="240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rv</a:t>
            </a:r>
            <a:r>
              <a:rPr sz="240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TokenRecipient(recipient).tokensReceived(msg.sender,</a:t>
            </a:r>
            <a:r>
              <a:rPr sz="240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amount); </a:t>
            </a:r>
            <a:r>
              <a:rPr sz="2400" spc="-14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require(rv,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"No tokensReceived");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18152" y="8203717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return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93540" y="8203717"/>
            <a:ext cx="93662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true;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89256" y="8570197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36432" y="1261605"/>
            <a:ext cx="1303146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14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ERC20-Permit（</a:t>
            </a:r>
            <a:r>
              <a:rPr sz="7800" spc="14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EIP2612</a:t>
            </a:r>
            <a:r>
              <a:rPr sz="7800" spc="14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）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9130" y="3396868"/>
            <a:ext cx="17751425" cy="22142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23850" indent="-273685">
              <a:lnSpc>
                <a:spcPct val="100000"/>
              </a:lnSpc>
              <a:spcBef>
                <a:spcPts val="125"/>
              </a:spcBef>
              <a:buSzPct val="83000"/>
              <a:buFont typeface="Microsoft Sans Serif" panose="020B0604020202020204"/>
              <a:buChar char="•"/>
              <a:tabLst>
                <a:tab pos="323850" algn="l"/>
                <a:tab pos="324485" algn="l"/>
              </a:tabLst>
            </a:pPr>
            <a:r>
              <a:rPr sz="23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线下签名授权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2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30910" lvl="1" indent="-27368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930910" algn="l"/>
                <a:tab pos="930910" algn="l"/>
              </a:tabLst>
            </a:pPr>
            <a:r>
              <a:rPr sz="23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（授权）可以在线下签名进⾏，签名信息可以在执⾏接收转账交易时提交到链上</a:t>
            </a:r>
            <a:r>
              <a:rPr sz="23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35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permit</a:t>
            </a:r>
            <a:r>
              <a:rPr sz="23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），</a:t>
            </a:r>
            <a:r>
              <a:rPr sz="23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让授权和转账在⼀笔交易⾥完成。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2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30910" lvl="1" indent="-27368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930910" algn="l"/>
                <a:tab pos="930910" algn="l"/>
              </a:tabLst>
            </a:pPr>
            <a:r>
              <a:rPr sz="23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同时转账交易也可以由接收⽅（或其他第三⽅）来提交，也避免了⽤户</a:t>
            </a:r>
            <a:r>
              <a:rPr sz="2350" spc="-1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35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ERC20</a:t>
            </a:r>
            <a:r>
              <a:rPr sz="23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的拥有者）需要有</a:t>
            </a:r>
            <a:r>
              <a:rPr sz="2350" spc="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3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</a:t>
            </a:r>
            <a:r>
              <a:rPr sz="23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的依赖。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57860">
              <a:lnSpc>
                <a:spcPct val="100000"/>
              </a:lnSpc>
              <a:spcBef>
                <a:spcPts val="975"/>
              </a:spcBef>
            </a:pPr>
            <a:r>
              <a:rPr sz="400" spc="-5" dirty="0">
                <a:latin typeface="Courier New" panose="02070309020205020404"/>
                <a:cs typeface="Courier New" panose="02070309020205020404"/>
              </a:rPr>
              <a:t>•</a:t>
            </a:r>
            <a:endParaRPr sz="4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53043" y="6708628"/>
            <a:ext cx="9962310" cy="4019128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3536432" y="1261605"/>
            <a:ext cx="1303146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14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ERC20-Permit（</a:t>
            </a:r>
            <a:r>
              <a:rPr sz="7800" spc="14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EIP2612</a:t>
            </a:r>
            <a:r>
              <a:rPr sz="7800" spc="14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）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77792" y="4358685"/>
            <a:ext cx="15375219" cy="46101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73578" y="4437925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pragma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3578" y="5170887"/>
            <a:ext cx="111887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import  import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48967" y="4437925"/>
            <a:ext cx="12963525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2700" marR="5080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"@openzeppelin/contracts/token/ERC20/extensions/draft-ERC20Permit.sol"; </a:t>
            </a:r>
            <a:r>
              <a:rPr sz="2400" spc="-14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"@openzeppelin/contracts/token/ERC20/ERC20.sol";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54715" y="7003292"/>
            <a:ext cx="4398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ERC20Permit("ERC2612")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3578" y="6270330"/>
            <a:ext cx="8224520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ERC2612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is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ERC20,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ERC20Permit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constructor()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ERC20("ERC2612",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"ERC2612")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470025">
              <a:lnSpc>
                <a:spcPct val="100000"/>
              </a:lnSpc>
              <a:spcBef>
                <a:spcPts val="1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_mint(msg.sender,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 1000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* 10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**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18);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3578" y="7736254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62491" y="1261605"/>
            <a:ext cx="517969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60" dirty="0"/>
              <a:t>Token</a:t>
            </a:r>
            <a:r>
              <a:rPr spc="575" dirty="0"/>
              <a:t> </a:t>
            </a:r>
            <a:r>
              <a:rPr spc="30" dirty="0"/>
              <a:t>总结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853746" y="7582147"/>
            <a:ext cx="7642703" cy="308332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56347" y="3327973"/>
            <a:ext cx="7154940" cy="364612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80833" y="3218136"/>
            <a:ext cx="5524934" cy="3795584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34902" y="1261605"/>
            <a:ext cx="363474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Permit2</a:t>
            </a:r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556860" y="3183246"/>
            <a:ext cx="8542103" cy="74508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8216" y="2829638"/>
            <a:ext cx="6570980" cy="11417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86385" indent="-261620">
              <a:lnSpc>
                <a:spcPct val="100000"/>
              </a:lnSpc>
              <a:spcBef>
                <a:spcPts val="115"/>
              </a:spcBef>
              <a:buSzPct val="82000"/>
              <a:buFont typeface="Microsoft Sans Serif" panose="020B0604020202020204"/>
              <a:buChar char="•"/>
              <a:tabLst>
                <a:tab pos="286385" algn="l"/>
                <a:tab pos="287020" algn="l"/>
              </a:tabLst>
            </a:pPr>
            <a:r>
              <a:rPr sz="22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有没有办法让为所有的</a:t>
            </a:r>
            <a:r>
              <a:rPr sz="2250" spc="-3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5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25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25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225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合约实现离线授权？</a:t>
            </a:r>
            <a:endParaRPr sz="2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1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286385" indent="-261620">
              <a:lnSpc>
                <a:spcPct val="100000"/>
              </a:lnSpc>
              <a:buSzPct val="82000"/>
              <a:buChar char="•"/>
              <a:tabLst>
                <a:tab pos="286385" algn="l"/>
                <a:tab pos="287020" algn="l"/>
              </a:tabLst>
            </a:pPr>
            <a:r>
              <a:rPr sz="225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Uniswap</a:t>
            </a:r>
            <a:r>
              <a:rPr sz="225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5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Permit2</a:t>
            </a:r>
            <a:r>
              <a:rPr sz="225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结合了</a:t>
            </a:r>
            <a:r>
              <a:rPr sz="22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5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approve</a:t>
            </a:r>
            <a:r>
              <a:rPr sz="225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与</a:t>
            </a:r>
            <a:r>
              <a:rPr sz="22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5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erc2612</a:t>
            </a:r>
            <a:r>
              <a:rPr sz="225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50" spc="-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225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5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permit</a:t>
            </a:r>
            <a:endParaRPr sz="22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2246" y="9775338"/>
            <a:ext cx="737235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https://github.com/Uniswap/permit2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72291" y="1261605"/>
            <a:ext cx="75596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75" dirty="0"/>
              <a:t>ERC20</a:t>
            </a:r>
            <a:r>
              <a:rPr spc="570" dirty="0"/>
              <a:t> </a:t>
            </a:r>
            <a:r>
              <a:rPr spc="30" dirty="0"/>
              <a:t>的⼀些坑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737566" y="3110105"/>
            <a:ext cx="13591540" cy="54895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74015" indent="-285750">
              <a:lnSpc>
                <a:spcPct val="100000"/>
              </a:lnSpc>
              <a:spcBef>
                <a:spcPts val="130"/>
              </a:spcBef>
              <a:buSzPct val="82000"/>
              <a:buFont typeface="Microsoft Sans Serif" panose="020B0604020202020204"/>
              <a:buChar char="•"/>
              <a:tabLst>
                <a:tab pos="374015" algn="l"/>
                <a:tab pos="374650" algn="l"/>
              </a:tabLst>
            </a:pP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⼀些</a:t>
            </a:r>
            <a:r>
              <a:rPr sz="2450" spc="-3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450" spc="-4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45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45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24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在实现时，转账失败没有回退，⽽是返回</a:t>
            </a:r>
            <a:r>
              <a:rPr sz="24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45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</a:t>
            </a:r>
            <a:r>
              <a:rPr sz="2450" spc="-3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45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lse</a:t>
            </a: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。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1075" lvl="1" indent="-28575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981075" algn="l"/>
                <a:tab pos="981710" algn="l"/>
              </a:tabLst>
            </a:pP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导致，合约以为转账成功了，但却没有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1075" lvl="1" indent="-28575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981075" algn="l"/>
                <a:tab pos="981710" algn="l"/>
              </a:tabLst>
            </a:pP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</a:t>
            </a:r>
            <a:r>
              <a:rPr sz="24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45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ZRX</a:t>
            </a:r>
            <a:r>
              <a:rPr sz="2450" spc="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https://etherscan.io/address/0xe41d2489571d322189246dafa5ebde1f4699f498#code</a:t>
            </a:r>
            <a:endParaRPr sz="24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3300">
              <a:latin typeface="Microsoft Sans Serif" panose="020B0604020202020204"/>
              <a:cs typeface="Microsoft Sans Serif" panose="020B0604020202020204"/>
            </a:endParaRPr>
          </a:p>
          <a:p>
            <a:pPr marL="374015" indent="-28575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374015" algn="l"/>
                <a:tab pos="374650" algn="l"/>
              </a:tabLst>
            </a:pP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怎么办？</a:t>
            </a:r>
            <a:r>
              <a:rPr sz="24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加⼀个返回值判断么，然⽽有些</a:t>
            </a:r>
            <a:r>
              <a:rPr sz="2450" spc="-3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450" spc="-4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45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45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45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24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没有返回值。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1075" lvl="1" indent="-28575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981075" algn="l"/>
                <a:tab pos="981710" algn="l"/>
              </a:tabLst>
            </a:pP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如：</a:t>
            </a:r>
            <a:r>
              <a:rPr sz="2450" spc="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45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USDT</a:t>
            </a:r>
            <a:r>
              <a:rPr sz="2450" spc="-10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450" spc="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45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https://etherscan.io/address/0xdac17f958d2ee523a2206206994597c13d831ec7#code</a:t>
            </a:r>
            <a:endParaRPr sz="24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3300">
              <a:latin typeface="Microsoft Sans Serif" panose="020B0604020202020204"/>
              <a:cs typeface="Microsoft Sans Serif" panose="020B0604020202020204"/>
            </a:endParaRPr>
          </a:p>
          <a:p>
            <a:pPr marL="374015" indent="-28575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374015" algn="l"/>
                <a:tab pos="374650" algn="l"/>
              </a:tabLst>
            </a:pP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那该怎么办？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1075" lvl="1" indent="-285750">
              <a:lnSpc>
                <a:spcPct val="100000"/>
              </a:lnSpc>
              <a:buSzPct val="82000"/>
              <a:buChar char="•"/>
              <a:tabLst>
                <a:tab pos="981075" algn="l"/>
                <a:tab pos="981710" algn="l"/>
              </a:tabLst>
            </a:pPr>
            <a:r>
              <a:rPr sz="245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ERC20</a:t>
            </a:r>
            <a:r>
              <a:rPr sz="24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转账应该总是使⽤</a:t>
            </a:r>
            <a:r>
              <a:rPr sz="245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Openzeplin</a:t>
            </a:r>
            <a:r>
              <a:rPr sz="24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</a:t>
            </a:r>
            <a:r>
              <a:rPr sz="24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45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SafeERC20</a:t>
            </a:r>
            <a:r>
              <a:rPr sz="24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safeTransfer</a:t>
            </a:r>
            <a:r>
              <a:rPr sz="2450" spc="-1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89219" y="10045027"/>
            <a:ext cx="77622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https://learnblockchain.cn/article/3074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练习题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57963" y="3924508"/>
            <a:ext cx="17693640" cy="731139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2905" indent="-370840">
              <a:lnSpc>
                <a:spcPct val="100000"/>
              </a:lnSpc>
              <a:spcBef>
                <a:spcPts val="115"/>
              </a:spcBef>
              <a:buSzPct val="81000"/>
              <a:buFont typeface="Microsoft Sans Serif" panose="020B0604020202020204"/>
              <a:buChar char="•"/>
              <a:tabLst>
                <a:tab pos="382905" algn="l"/>
                <a:tab pos="38354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发⾏⼀个</a:t>
            </a:r>
            <a:r>
              <a:rPr sz="32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3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ERC20</a:t>
            </a:r>
            <a:r>
              <a:rPr sz="3200" spc="-4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3200" spc="-2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⽤⾃⼰的名字），</a:t>
            </a:r>
            <a:r>
              <a:rPr sz="32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发⾏</a:t>
            </a:r>
            <a:r>
              <a:rPr sz="32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100000</a:t>
            </a:r>
            <a:r>
              <a:rPr sz="32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endParaRPr sz="3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200">
              <a:latin typeface="Microsoft Sans Serif" panose="020B0604020202020204"/>
              <a:cs typeface="Microsoft Sans Serif" panose="020B0604020202020204"/>
            </a:endParaRPr>
          </a:p>
          <a:p>
            <a:pPr marL="382905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382905" algn="l"/>
                <a:tab pos="38354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编写⼀个⾦库</a:t>
            </a:r>
            <a:r>
              <a:rPr sz="3200" spc="-509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3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320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2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320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lt</a:t>
            </a:r>
            <a:r>
              <a:rPr sz="32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合约：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965" lvl="1" indent="-370840">
              <a:lnSpc>
                <a:spcPct val="100000"/>
              </a:lnSpc>
              <a:spcBef>
                <a:spcPts val="5"/>
              </a:spcBef>
              <a:buSzPct val="81000"/>
              <a:buFont typeface="Microsoft Sans Serif" panose="020B0604020202020204"/>
              <a:buChar char="•"/>
              <a:tabLst>
                <a:tab pos="989965" algn="l"/>
                <a:tab pos="99060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</a:t>
            </a:r>
            <a:r>
              <a:rPr sz="32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deposite</a:t>
            </a:r>
            <a:r>
              <a:rPr sz="32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⽅法，实现</a:t>
            </a:r>
            <a:r>
              <a:rPr sz="32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3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ERC20</a:t>
            </a:r>
            <a:r>
              <a:rPr sz="32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存⼊</a:t>
            </a:r>
            <a:r>
              <a:rPr sz="3200" spc="-4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Vault</a:t>
            </a:r>
            <a:r>
              <a:rPr sz="3200" spc="-1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并记录每个⽤户存款⾦额</a:t>
            </a:r>
            <a:r>
              <a:rPr sz="3200" spc="-1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2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approve/transferFrom</a:t>
            </a:r>
            <a:r>
              <a:rPr sz="3200" spc="-1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965" lvl="1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989965" algn="l"/>
                <a:tab pos="99060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</a:t>
            </a:r>
            <a:r>
              <a:rPr sz="32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withdraw</a:t>
            </a:r>
            <a:r>
              <a:rPr sz="32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⽅法，提取⽤户⾃⼰的存款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2905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382905" algn="l"/>
                <a:tab pos="38354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进阶练习：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965" lvl="1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989965" algn="l"/>
                <a:tab pos="99060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</a:t>
            </a:r>
            <a:r>
              <a:rPr sz="32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5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200" spc="-4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2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2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2612</a:t>
            </a:r>
            <a:r>
              <a:rPr sz="32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标准</a:t>
            </a:r>
            <a:r>
              <a:rPr sz="3200" spc="-509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5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2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2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32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32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使⽤签名的⽅式</a:t>
            </a:r>
            <a:r>
              <a:rPr sz="32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32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2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2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osi</a:t>
            </a:r>
            <a:r>
              <a:rPr sz="32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0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endParaRPr sz="32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650">
              <a:latin typeface="Microsoft Sans Serif" panose="020B0604020202020204"/>
              <a:cs typeface="Microsoft Sans Serif" panose="020B0604020202020204"/>
            </a:endParaRPr>
          </a:p>
          <a:p>
            <a:pPr marL="2849245" lvl="2" indent="-607695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2849245" algn="l"/>
                <a:tab pos="2849880" algn="l"/>
              </a:tabLst>
            </a:pPr>
            <a:r>
              <a:rPr sz="525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https://learnblockchain.cn/video/play/274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智能合约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669057" y="5134805"/>
            <a:ext cx="10640092" cy="5715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7963" y="3825595"/>
            <a:ext cx="11991340" cy="18942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5"/>
              </a:spcBef>
              <a:buSzPct val="82000"/>
              <a:buChar char="•"/>
              <a:tabLst>
                <a:tab pos="619760" algn="l"/>
                <a:tab pos="620395" algn="l"/>
              </a:tabLst>
            </a:pPr>
            <a:r>
              <a:rPr sz="525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Solidity(.sol)</a:t>
            </a:r>
            <a:r>
              <a:rPr sz="5250" spc="-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智能合约开发语⾔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R="5080" algn="r">
              <a:lnSpc>
                <a:spcPct val="100000"/>
              </a:lnSpc>
              <a:spcBef>
                <a:spcPts val="4430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33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solidity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53743" y="5694389"/>
            <a:ext cx="203644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396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contract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R="5080" algn="r">
              <a:lnSpc>
                <a:spcPts val="3960"/>
              </a:lnSpc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uint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015504" y="5694389"/>
            <a:ext cx="178498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Counter  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public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74660" y="5191786"/>
            <a:ext cx="203644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960"/>
              </a:lnSpc>
              <a:spcBef>
                <a:spcPts val="95"/>
              </a:spcBef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^0.8.0;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L="263525">
              <a:lnSpc>
                <a:spcPts val="3960"/>
              </a:lnSpc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ts val="3960"/>
              </a:lnSpc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counter;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759115" y="6699594"/>
            <a:ext cx="37953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constructor()</a:t>
            </a:r>
            <a:r>
              <a:rPr sz="33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13145" y="7202196"/>
            <a:ext cx="30416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counter</a:t>
            </a:r>
            <a:r>
              <a:rPr sz="33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33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0;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59115" y="7704799"/>
            <a:ext cx="630872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960"/>
              </a:lnSpc>
              <a:spcBef>
                <a:spcPts val="95"/>
              </a:spcBef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ts val="3960"/>
              </a:lnSpc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function count()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{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53743" y="8710004"/>
            <a:ext cx="7313930" cy="203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1650">
              <a:lnSpc>
                <a:spcPts val="396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counter</a:t>
            </a:r>
            <a:r>
              <a:rPr sz="3300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 counter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1;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L="1017905">
              <a:lnSpc>
                <a:spcPts val="3960"/>
              </a:lnSpc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4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37517" y="5818134"/>
            <a:ext cx="4493895" cy="476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2425" indent="-340360">
              <a:lnSpc>
                <a:spcPct val="100000"/>
              </a:lnSpc>
              <a:spcBef>
                <a:spcPts val="105"/>
              </a:spcBef>
              <a:buSzPct val="81000"/>
              <a:buFont typeface="Microsoft Sans Serif" panose="020B0604020202020204"/>
              <a:buChar char="•"/>
              <a:tabLst>
                <a:tab pos="352425" algn="l"/>
                <a:tab pos="353060" algn="l"/>
              </a:tabLst>
            </a:pPr>
            <a:r>
              <a:rPr sz="2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右边是⼀个简单的计数器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37517" y="6827528"/>
            <a:ext cx="6487795" cy="476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2425" indent="-340360">
              <a:lnSpc>
                <a:spcPct val="100000"/>
              </a:lnSpc>
              <a:spcBef>
                <a:spcPts val="105"/>
              </a:spcBef>
              <a:buSzPct val="81000"/>
              <a:buChar char="•"/>
              <a:tabLst>
                <a:tab pos="352425" algn="l"/>
                <a:tab pos="353060" algn="l"/>
              </a:tabLst>
            </a:pPr>
            <a:r>
              <a:rPr sz="295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Counter</a:t>
            </a:r>
            <a:r>
              <a:rPr sz="2950" spc="-9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合约状态变量，保存在链上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37517" y="7836921"/>
            <a:ext cx="3202940" cy="476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2425" indent="-340360">
              <a:lnSpc>
                <a:spcPct val="100000"/>
              </a:lnSpc>
              <a:spcBef>
                <a:spcPts val="105"/>
              </a:spcBef>
              <a:buSzPct val="81000"/>
              <a:buChar char="•"/>
              <a:tabLst>
                <a:tab pos="352425" algn="l"/>
                <a:tab pos="353060" algn="l"/>
                <a:tab pos="1687830" algn="l"/>
              </a:tabLst>
            </a:pPr>
            <a:r>
              <a:rPr sz="29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</a:t>
            </a:r>
            <a:r>
              <a:rPr sz="295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9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95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():</a:t>
            </a:r>
            <a:r>
              <a:rPr sz="29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合约函数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46411" y="2167193"/>
            <a:ext cx="16751196" cy="81237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54299" y="1261605"/>
            <a:ext cx="359600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ERC721</a:t>
            </a:r>
            <a:endParaRPr spc="10" dirty="0"/>
          </a:p>
        </p:txBody>
      </p:sp>
      <p:sp>
        <p:nvSpPr>
          <p:cNvPr id="4" name="object 4"/>
          <p:cNvSpPr txBox="1"/>
          <p:nvPr/>
        </p:nvSpPr>
        <p:spPr>
          <a:xfrm>
            <a:off x="515405" y="3225450"/>
            <a:ext cx="17037685" cy="713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080" indent="-437515">
              <a:lnSpc>
                <a:spcPct val="100000"/>
              </a:lnSpc>
              <a:spcBef>
                <a:spcPts val="100"/>
              </a:spcBef>
              <a:buSzPct val="82000"/>
              <a:buChar char="•"/>
              <a:tabLst>
                <a:tab pos="513080" algn="l"/>
                <a:tab pos="513715" algn="l"/>
              </a:tabLst>
            </a:pPr>
            <a:r>
              <a:rPr sz="3800" spc="-6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800" spc="-5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8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8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38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合约中每个</a:t>
            </a:r>
            <a:r>
              <a:rPr sz="38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80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8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8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8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38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与其他的</a:t>
            </a:r>
            <a:r>
              <a:rPr sz="38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80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8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8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8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38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⼀样，称为同质化</a:t>
            </a:r>
            <a:r>
              <a:rPr sz="3800" spc="-60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800" spc="-6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8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8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8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（可置换的）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buSzPct val="82000"/>
              <a:buChar char="•"/>
              <a:tabLst>
                <a:tab pos="513080" algn="l"/>
                <a:tab pos="513715" algn="l"/>
              </a:tabLst>
            </a:pPr>
            <a:r>
              <a:rPr sz="3800" spc="-6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800" spc="-5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8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8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721</a:t>
            </a:r>
            <a:r>
              <a:rPr sz="38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合约中每个</a:t>
            </a:r>
            <a:r>
              <a:rPr sz="38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80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8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8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8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38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都是独⼀⽆⼆的，可⽤于表达如：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20775" lvl="1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120140" algn="l"/>
                <a:tab pos="1120775" algn="l"/>
              </a:tabLst>
            </a:pP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艺术品画作、收藏品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20775" lvl="1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120140" algn="l"/>
                <a:tab pos="1120775" algn="l"/>
              </a:tabLst>
            </a:pP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创作品：声⾳、影⽚、⽂章、⼀份档案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20775" lvl="1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120140" algn="l"/>
                <a:tab pos="1120775" algn="l"/>
              </a:tabLst>
            </a:pP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游戏中的（限量）道具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20775" lvl="1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120140" algn="l"/>
                <a:tab pos="1120775" algn="l"/>
              </a:tabLst>
            </a:pP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任何有特性的内容：⼀个交易记录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9208" y="1261605"/>
            <a:ext cx="790575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ERC721</a:t>
            </a:r>
            <a:r>
              <a:rPr spc="590" dirty="0"/>
              <a:t> </a:t>
            </a:r>
            <a:r>
              <a:rPr spc="30" dirty="0"/>
              <a:t>⻓啥样？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23959"/>
            <a:ext cx="8221980" cy="588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865" indent="-43180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43230" algn="l"/>
                <a:tab pos="444500" algn="l"/>
              </a:tabLst>
            </a:pPr>
            <a:r>
              <a:rPr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集训营</a:t>
            </a:r>
            <a:r>
              <a:rPr lang="zh-CN"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一</a:t>
            </a:r>
            <a:r>
              <a:rPr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期学员卡</a:t>
            </a:r>
            <a:r>
              <a:rPr sz="375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(Opensea/etherscan)</a:t>
            </a:r>
            <a:endParaRPr sz="375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757755" y="4828442"/>
            <a:ext cx="9298662" cy="516075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450" y="4816475"/>
            <a:ext cx="7589520" cy="520065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99208" y="1261605"/>
            <a:ext cx="790575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ERC721</a:t>
            </a:r>
            <a:r>
              <a:rPr spc="590" dirty="0"/>
              <a:t> </a:t>
            </a:r>
            <a:r>
              <a:rPr spc="30" dirty="0"/>
              <a:t>如何实现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2836925"/>
            <a:ext cx="8042909" cy="6934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16255" indent="-504190">
              <a:lnSpc>
                <a:spcPct val="100000"/>
              </a:lnSpc>
              <a:spcBef>
                <a:spcPts val="130"/>
              </a:spcBef>
              <a:buSzPct val="83000"/>
              <a:buFont typeface="Microsoft Sans Serif" panose="020B0604020202020204"/>
              <a:buChar char="•"/>
              <a:tabLst>
                <a:tab pos="516255" algn="l"/>
                <a:tab pos="516890" algn="l"/>
              </a:tabLst>
            </a:pPr>
            <a:r>
              <a:rPr sz="43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如何表达每个</a:t>
            </a:r>
            <a:r>
              <a:rPr sz="4350" spc="-10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35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43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独⼀⽆⼆？</a:t>
            </a:r>
            <a:endParaRPr sz="4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60406" y="4241236"/>
            <a:ext cx="17183287" cy="31369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56193" y="4313199"/>
            <a:ext cx="421640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93" y="5046161"/>
            <a:ext cx="3488054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ERC721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5080" indent="181610">
              <a:lnSpc>
                <a:spcPct val="100000"/>
              </a:lnSpc>
              <a:spcBef>
                <a:spcPts val="5"/>
              </a:spcBef>
              <a:tabLst>
                <a:tab pos="3109595" algn="l"/>
              </a:tabLst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/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/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tokenI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d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	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=&gt;  </a:t>
            </a:r>
            <a:r>
              <a:rPr sz="2400" spc="-10" dirty="0">
                <a:solidFill>
                  <a:srgbClr val="0000FF"/>
                </a:solidFill>
                <a:latin typeface="Courier New" panose="02070309020205020404"/>
                <a:cs typeface="Courier New" panose="02070309020205020404"/>
              </a:rPr>
              <a:t>mapping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</a:t>
            </a:r>
            <a:r>
              <a:rPr sz="2400" spc="-10" dirty="0">
                <a:solidFill>
                  <a:srgbClr val="267F99"/>
                </a:solidFill>
                <a:latin typeface="Courier New" panose="02070309020205020404"/>
                <a:cs typeface="Courier New" panose="02070309020205020404"/>
              </a:rPr>
              <a:t>uint256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00343" y="5412642"/>
            <a:ext cx="367030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address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=&gt;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267F99"/>
                </a:solidFill>
                <a:latin typeface="Courier New" panose="02070309020205020404"/>
                <a:cs typeface="Courier New" panose="02070309020205020404"/>
              </a:rPr>
              <a:t>address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ownerOf;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56193" y="6145604"/>
            <a:ext cx="1369250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795E26"/>
                </a:solidFill>
                <a:latin typeface="Courier New" panose="02070309020205020404"/>
                <a:cs typeface="Courier New" panose="02070309020205020404"/>
              </a:rPr>
              <a:t>tokenURI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</a:t>
            </a:r>
            <a:r>
              <a:rPr sz="2400" spc="-10" dirty="0">
                <a:solidFill>
                  <a:srgbClr val="267F99"/>
                </a:solidFill>
                <a:latin typeface="Courier New" panose="02070309020205020404"/>
                <a:cs typeface="Courier New" panose="02070309020205020404"/>
              </a:rPr>
              <a:t>uint256</a:t>
            </a:r>
            <a:r>
              <a:rPr sz="2400" spc="5" dirty="0">
                <a:solidFill>
                  <a:srgbClr val="267F99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001080"/>
                </a:solidFill>
                <a:latin typeface="Courier New" panose="02070309020205020404"/>
                <a:cs typeface="Courier New" panose="02070309020205020404"/>
              </a:rPr>
              <a:t>tokenId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AF00DB"/>
                </a:solidFill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10" dirty="0">
                <a:solidFill>
                  <a:srgbClr val="AF00DB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</a:t>
            </a:r>
            <a:r>
              <a:rPr sz="2400" spc="-10" dirty="0">
                <a:solidFill>
                  <a:srgbClr val="267F99"/>
                </a:solidFill>
                <a:latin typeface="Courier New" panose="02070309020205020404"/>
                <a:cs typeface="Courier New" panose="02070309020205020404"/>
              </a:rPr>
              <a:t>string</a:t>
            </a:r>
            <a:r>
              <a:rPr sz="2400" spc="5" dirty="0">
                <a:solidFill>
                  <a:srgbClr val="267F99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memory);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4117" y="8740989"/>
            <a:ext cx="7419340" cy="13335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28930" indent="-304165">
              <a:lnSpc>
                <a:spcPct val="100000"/>
              </a:lnSpc>
              <a:spcBef>
                <a:spcPts val="135"/>
              </a:spcBef>
              <a:buSzPct val="83000"/>
              <a:buChar char="•"/>
              <a:tabLst>
                <a:tab pos="328930" algn="l"/>
                <a:tab pos="329565" algn="l"/>
              </a:tabLst>
            </a:pPr>
            <a:r>
              <a:rPr sz="2600" spc="-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2600" spc="-3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26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26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721</a:t>
            </a:r>
            <a:r>
              <a:rPr sz="26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合约中每个</a:t>
            </a:r>
            <a:r>
              <a:rPr sz="26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6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6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6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6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26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有⼀个</a:t>
            </a:r>
            <a:r>
              <a:rPr sz="26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6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id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500">
              <a:latin typeface="Microsoft Sans Serif" panose="020B0604020202020204"/>
              <a:cs typeface="Microsoft Sans Serif" panose="020B0604020202020204"/>
            </a:endParaRPr>
          </a:p>
          <a:p>
            <a:pPr marL="328930" indent="-30416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328930" algn="l"/>
                <a:tab pos="329565" algn="l"/>
              </a:tabLst>
            </a:pP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每个</a:t>
            </a:r>
            <a:r>
              <a:rPr sz="2600" spc="-409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600" spc="-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6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6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6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26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有⼀个对应</a:t>
            </a:r>
            <a:r>
              <a:rPr sz="26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60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2600" spc="-3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26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6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来描述属性（</a:t>
            </a:r>
            <a:r>
              <a:rPr sz="2600" spc="-6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JS</a:t>
            </a:r>
            <a:r>
              <a:rPr sz="2600" spc="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600" spc="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54299" y="1261605"/>
            <a:ext cx="359600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ERC721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20795" y="3231102"/>
            <a:ext cx="17183290" cy="71755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16581" y="3310375"/>
            <a:ext cx="421640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6581" y="4043336"/>
            <a:ext cx="312293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interface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IERC721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96134" y="4043336"/>
            <a:ext cx="221234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/*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is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ERC165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85253" y="4409818"/>
            <a:ext cx="366966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name()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pure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64747" y="4043336"/>
            <a:ext cx="476313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*/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5588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(string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_name);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45476" y="4409818"/>
            <a:ext cx="148336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function  function  function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85253" y="4776298"/>
            <a:ext cx="877125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symbol() external pure returns (string _symbol); </a:t>
            </a:r>
            <a:r>
              <a:rPr sz="2400" spc="-14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tokenURI(uint256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82582" y="5142779"/>
            <a:ext cx="749617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_tokenId)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(string);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2126426" y="5963169"/>
          <a:ext cx="12271375" cy="670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0515"/>
                <a:gridCol w="4737100"/>
                <a:gridCol w="1639569"/>
                <a:gridCol w="910590"/>
                <a:gridCol w="1457325"/>
                <a:gridCol w="1945004"/>
              </a:tblGrid>
              <a:tr h="335068">
                <a:tc>
                  <a:txBody>
                    <a:bodyPr/>
                    <a:lstStyle/>
                    <a:p>
                      <a:pPr marL="31750">
                        <a:lnSpc>
                          <a:spcPts val="2285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function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85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balanceOf(address</a:t>
                      </a:r>
                      <a:r>
                        <a:rPr sz="2400" spc="-5" dirty="0"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_owner)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2285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external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2285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view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85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returns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85"/>
                        </a:lnSpc>
                      </a:pPr>
                      <a:r>
                        <a:rPr sz="2400" spc="-10" dirty="0">
                          <a:latin typeface="Courier New" panose="02070309020205020404"/>
                          <a:cs typeface="Courier New" panose="02070309020205020404"/>
                        </a:rPr>
                        <a:t>(uint256);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</a:tr>
              <a:tr h="335068">
                <a:tc>
                  <a:txBody>
                    <a:bodyPr/>
                    <a:lstStyle/>
                    <a:p>
                      <a:pPr marL="31750">
                        <a:lnSpc>
                          <a:spcPts val="2530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function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0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ownerOf(uint256</a:t>
                      </a:r>
                      <a:r>
                        <a:rPr sz="2400" spc="-5" dirty="0"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_tokenId)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2530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external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83185" algn="r">
                        <a:lnSpc>
                          <a:spcPts val="2530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view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0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returns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530"/>
                        </a:lnSpc>
                      </a:pPr>
                      <a:r>
                        <a:rPr sz="2400" spc="-10" dirty="0">
                          <a:latin typeface="Courier New" panose="02070309020205020404"/>
                          <a:cs typeface="Courier New" panose="02070309020205020404"/>
                        </a:rPr>
                        <a:t>(address);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2145476" y="6975184"/>
            <a:ext cx="1478470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b="1" spc="-10" dirty="0">
                <a:solidFill>
                  <a:srgbClr val="A61702"/>
                </a:solidFill>
                <a:latin typeface="Courier New" panose="02070309020205020404"/>
                <a:cs typeface="Courier New" panose="02070309020205020404"/>
              </a:rPr>
              <a:t>safeTransferFrom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(address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_from,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address _to,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uint256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_tokenId) external; </a:t>
            </a:r>
            <a:r>
              <a:rPr sz="2400" spc="-14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85480" y="7341665"/>
            <a:ext cx="1241552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b="1" spc="-10" dirty="0">
                <a:solidFill>
                  <a:srgbClr val="A61702"/>
                </a:solidFill>
                <a:latin typeface="Courier New" panose="02070309020205020404"/>
                <a:cs typeface="Courier New" panose="02070309020205020404"/>
              </a:rPr>
              <a:t>transferFrom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(address _from, address _to, uint256 _tokenId)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85480" y="8074628"/>
            <a:ext cx="804227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A61702"/>
                </a:solidFill>
                <a:latin typeface="Courier New" panose="02070309020205020404"/>
                <a:cs typeface="Courier New" panose="02070309020205020404"/>
              </a:rPr>
              <a:t>approve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(address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_approved,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uint256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_tokenId)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984536" y="8074628"/>
            <a:ext cx="166560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85253" y="8441108"/>
            <a:ext cx="658495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setApprovalForAll(address</a:t>
            </a:r>
            <a:r>
              <a:rPr sz="2400" spc="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_operator,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526494" y="8441108"/>
            <a:ext cx="75438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bool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437494" y="8441108"/>
            <a:ext cx="184785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_approved)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441660" y="8441108"/>
            <a:ext cx="166560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85253" y="8807589"/>
            <a:ext cx="694944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getApproved(uint256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_tokenId)</a:t>
            </a:r>
            <a:r>
              <a:rPr sz="24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external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890912" y="8807589"/>
            <a:ext cx="75438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view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785253" y="9174071"/>
            <a:ext cx="931799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isApprovedForAll(address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_owner,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address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_operator)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801912" y="8807589"/>
            <a:ext cx="530923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(address);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47002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returns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16581" y="8074628"/>
            <a:ext cx="2212340" cy="2222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 algn="just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function  function  function  function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(bool);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54299" y="1261605"/>
            <a:ext cx="359600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ERC721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60406" y="2839799"/>
            <a:ext cx="17183287" cy="7962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56193" y="2910684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pragma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6193" y="3643646"/>
            <a:ext cx="111887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import  import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31582" y="2910684"/>
            <a:ext cx="12963525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2700" marR="5080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"@openzeppelin/contracts/token/ERC721/extensions/ERC721URIStorage.sol"; </a:t>
            </a:r>
            <a:r>
              <a:rPr sz="2400" spc="-14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"@openzeppelin/contracts/utils/Counters.sol";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56193" y="4743089"/>
            <a:ext cx="312293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MyERC721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35747" y="4743089"/>
            <a:ext cx="385191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is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ERC721URIStorage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85088" y="5109570"/>
            <a:ext cx="330517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using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Counters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for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746865" y="5109570"/>
            <a:ext cx="312356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Counters.Counter;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45412" y="6243323"/>
            <a:ext cx="203009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"CAMP2")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483972" y="7004800"/>
            <a:ext cx="658495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tokenURI)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(uint256)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xfrm>
            <a:off x="2279448" y="5574663"/>
            <a:ext cx="19064373" cy="63398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pc="-15" dirty="0"/>
              <a:t>Counters.Counter</a:t>
            </a:r>
            <a:r>
              <a:rPr dirty="0"/>
              <a:t> </a:t>
            </a:r>
            <a:r>
              <a:rPr spc="-10" dirty="0"/>
              <a:t>private</a:t>
            </a:r>
            <a:r>
              <a:rPr dirty="0"/>
              <a:t> </a:t>
            </a:r>
            <a:r>
              <a:rPr spc="-10" dirty="0"/>
              <a:t>_tokenIds;</a:t>
            </a:r>
            <a:endParaRPr spc="-10" dirty="0"/>
          </a:p>
          <a:p>
            <a:pPr marL="12700" marR="5080">
              <a:lnSpc>
                <a:spcPct val="208000"/>
              </a:lnSpc>
              <a:spcBef>
                <a:spcPts val="45"/>
              </a:spcBef>
            </a:pPr>
            <a:r>
              <a:rPr spc="-10" dirty="0"/>
              <a:t>constructor()</a:t>
            </a:r>
            <a:r>
              <a:rPr spc="-25" dirty="0"/>
              <a:t> </a:t>
            </a:r>
            <a:r>
              <a:rPr spc="-10" dirty="0"/>
              <a:t>ERC721(unicode"</a:t>
            </a:r>
            <a:r>
              <a:rPr spc="-10" dirty="0">
                <a:latin typeface="Microsoft JhengHei UI" panose="020B0604030504040204" charset="-120"/>
                <a:cs typeface="Microsoft JhengHei UI" panose="020B0604030504040204" charset="-120"/>
              </a:rPr>
              <a:t>集训营⼆期学员卡</a:t>
            </a:r>
            <a:r>
              <a:rPr spc="-15" dirty="0"/>
              <a:t>", </a:t>
            </a:r>
            <a:r>
              <a:rPr spc="-1425" dirty="0"/>
              <a:t> </a:t>
            </a:r>
            <a:r>
              <a:rPr spc="-10" dirty="0"/>
              <a:t>function</a:t>
            </a:r>
            <a:r>
              <a:rPr spc="-25" dirty="0"/>
              <a:t> </a:t>
            </a:r>
            <a:r>
              <a:rPr spc="-10" dirty="0"/>
              <a:t>mint(address</a:t>
            </a:r>
            <a:r>
              <a:rPr spc="-25" dirty="0"/>
              <a:t> </a:t>
            </a:r>
            <a:r>
              <a:rPr spc="-10" dirty="0"/>
              <a:t>student,</a:t>
            </a:r>
            <a:r>
              <a:rPr spc="-25" dirty="0"/>
              <a:t> </a:t>
            </a:r>
            <a:r>
              <a:rPr spc="-10" dirty="0"/>
              <a:t>string</a:t>
            </a:r>
            <a:r>
              <a:rPr spc="-25" dirty="0"/>
              <a:t> </a:t>
            </a:r>
            <a:r>
              <a:rPr spc="-15" dirty="0"/>
              <a:t>memory</a:t>
            </a:r>
            <a:endParaRPr spc="-15" dirty="0"/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_tokenIds.increment();</a:t>
            </a:r>
            <a:endParaRPr spc="-10" dirty="0"/>
          </a:p>
          <a:p>
            <a:pPr>
              <a:lnSpc>
                <a:spcPct val="100000"/>
              </a:lnSpc>
            </a:pPr>
            <a:endParaRPr sz="2550"/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uint256 newItemId = _tokenIds.current();</a:t>
            </a:r>
            <a:endParaRPr spc="-10" dirty="0"/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pc="-10" dirty="0"/>
              <a:t>_mint(student,</a:t>
            </a:r>
            <a:r>
              <a:rPr spc="-45" dirty="0"/>
              <a:t> </a:t>
            </a:r>
            <a:r>
              <a:rPr spc="-10" dirty="0"/>
              <a:t>newItemId);</a:t>
            </a:r>
            <a:endParaRPr spc="-10" dirty="0"/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pc="-15" dirty="0"/>
              <a:t>_setTokenURI(newItemId,</a:t>
            </a:r>
            <a:r>
              <a:rPr spc="25" dirty="0"/>
              <a:t> </a:t>
            </a:r>
            <a:r>
              <a:rPr spc="-10" dirty="0"/>
              <a:t>tokenURI);</a:t>
            </a:r>
            <a:endParaRPr spc="-10" dirty="0"/>
          </a:p>
          <a:p>
            <a:pPr>
              <a:lnSpc>
                <a:spcPct val="100000"/>
              </a:lnSpc>
            </a:pPr>
            <a:endParaRPr sz="2550"/>
          </a:p>
          <a:p>
            <a:pPr marL="741045">
              <a:lnSpc>
                <a:spcPct val="100000"/>
              </a:lnSpc>
            </a:pPr>
            <a:r>
              <a:rPr spc="-10" dirty="0"/>
              <a:t>return</a:t>
            </a:r>
            <a:r>
              <a:rPr spc="-45" dirty="0"/>
              <a:t> </a:t>
            </a:r>
            <a:r>
              <a:rPr spc="-10" dirty="0"/>
              <a:t>newItemId;</a:t>
            </a:r>
            <a:endParaRPr spc="-10" dirty="0"/>
          </a:p>
        </p:txBody>
      </p:sp>
      <p:sp>
        <p:nvSpPr>
          <p:cNvPr id="15" name="object 15"/>
          <p:cNvSpPr txBox="1"/>
          <p:nvPr/>
        </p:nvSpPr>
        <p:spPr>
          <a:xfrm>
            <a:off x="1556193" y="9936648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89173" y="1261605"/>
            <a:ext cx="392620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25" dirty="0"/>
              <a:t>IPFS/AR</a:t>
            </a:r>
            <a:endParaRPr spc="225" dirty="0"/>
          </a:p>
        </p:txBody>
      </p:sp>
      <p:sp>
        <p:nvSpPr>
          <p:cNvPr id="4" name="object 4"/>
          <p:cNvSpPr txBox="1"/>
          <p:nvPr/>
        </p:nvSpPr>
        <p:spPr>
          <a:xfrm>
            <a:off x="540805" y="3376415"/>
            <a:ext cx="18907760" cy="59994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633730" indent="-583565">
              <a:lnSpc>
                <a:spcPct val="100000"/>
              </a:lnSpc>
              <a:spcBef>
                <a:spcPts val="115"/>
              </a:spcBef>
              <a:buSzPct val="82000"/>
              <a:buFont typeface="Microsoft Sans Serif" panose="020B0604020202020204"/>
              <a:buChar char="•"/>
              <a:tabLst>
                <a:tab pos="633730" algn="l"/>
                <a:tab pos="634365" algn="l"/>
              </a:tabLst>
            </a:pPr>
            <a:r>
              <a:rPr sz="50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为什么需要去中⼼化存储？</a:t>
            </a:r>
            <a:endParaRPr sz="5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40790" lvl="1" indent="-58356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1240790" algn="l"/>
                <a:tab pos="1241425" algn="l"/>
              </a:tabLst>
            </a:pPr>
            <a:r>
              <a:rPr sz="50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不可篡改、防单点故障</a:t>
            </a:r>
            <a:endParaRPr sz="5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33730" indent="-583565">
              <a:lnSpc>
                <a:spcPct val="100000"/>
              </a:lnSpc>
              <a:buSzPct val="82000"/>
              <a:buChar char="•"/>
              <a:tabLst>
                <a:tab pos="633730" algn="l"/>
                <a:tab pos="634365" algn="l"/>
              </a:tabLst>
            </a:pPr>
            <a:r>
              <a:rPr sz="5050" spc="-4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IPFS</a:t>
            </a:r>
            <a:r>
              <a:rPr sz="5050" spc="-4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：（</a:t>
            </a:r>
            <a:r>
              <a:rPr sz="50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取代</a:t>
            </a:r>
            <a:r>
              <a:rPr sz="505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</a:t>
            </a:r>
            <a:r>
              <a:rPr sz="5050" spc="-2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50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去中⼼化存储协议，</a:t>
            </a:r>
            <a:r>
              <a:rPr sz="5050" spc="-1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0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按内容寻址</a:t>
            </a:r>
            <a:endParaRPr sz="5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33730" indent="-583565">
              <a:lnSpc>
                <a:spcPct val="100000"/>
              </a:lnSpc>
              <a:buSzPct val="82000"/>
              <a:buChar char="•"/>
              <a:tabLst>
                <a:tab pos="633730" algn="l"/>
                <a:tab pos="634365" algn="l"/>
                <a:tab pos="3460750" algn="l"/>
              </a:tabLst>
            </a:pPr>
            <a:r>
              <a:rPr sz="5050" spc="-3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Arweave:	</a:t>
            </a:r>
            <a:r>
              <a:rPr sz="50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去中⼼化存储区块链，每个节点都是⼀个</a:t>
            </a:r>
            <a:r>
              <a:rPr sz="5050" spc="-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0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</a:t>
            </a:r>
            <a:r>
              <a:rPr sz="505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0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服务器</a:t>
            </a:r>
            <a:endParaRPr sz="50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37066" y="1261605"/>
            <a:ext cx="8230234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如何</a:t>
            </a:r>
            <a:r>
              <a:rPr lang="zh-CN" spc="30" dirty="0"/>
              <a:t>铸造</a:t>
            </a:r>
            <a:r>
              <a:rPr spc="30" dirty="0"/>
              <a:t>⼀个</a:t>
            </a:r>
            <a:r>
              <a:rPr spc="575" dirty="0"/>
              <a:t> </a:t>
            </a:r>
            <a:r>
              <a:rPr spc="80" dirty="0"/>
              <a:t>NFT</a:t>
            </a:r>
            <a:endParaRPr spc="80" dirty="0"/>
          </a:p>
        </p:txBody>
      </p:sp>
      <p:sp>
        <p:nvSpPr>
          <p:cNvPr id="4" name="object 4"/>
          <p:cNvSpPr txBox="1"/>
          <p:nvPr/>
        </p:nvSpPr>
        <p:spPr>
          <a:xfrm>
            <a:off x="528105" y="3213555"/>
            <a:ext cx="5257165" cy="4599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9575" indent="-346710">
              <a:lnSpc>
                <a:spcPct val="100000"/>
              </a:lnSpc>
              <a:spcBef>
                <a:spcPts val="105"/>
              </a:spcBef>
              <a:buSzPct val="82000"/>
              <a:buFont typeface="Microsoft Sans Serif" panose="020B0604020202020204"/>
              <a:buChar char="•"/>
              <a:tabLst>
                <a:tab pos="409575" algn="l"/>
                <a:tab pos="409575" algn="l"/>
              </a:tabLst>
            </a:pP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图⽚上传到如</a:t>
            </a:r>
            <a:r>
              <a:rPr sz="30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0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3000" spc="-48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000" spc="-5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FS</a:t>
            </a:r>
            <a:r>
              <a:rPr sz="30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000" spc="-4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0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300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0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000" spc="-3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09575" indent="-34671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09575" algn="l"/>
                <a:tab pos="409575" algn="l"/>
              </a:tabLst>
            </a:pP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编写元数据⽂件</a:t>
            </a:r>
            <a:r>
              <a:rPr sz="3000" spc="-4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(JS</a:t>
            </a:r>
            <a:r>
              <a:rPr sz="3000" spc="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0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N)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950">
              <a:latin typeface="Microsoft Sans Serif" panose="020B0604020202020204"/>
              <a:cs typeface="Microsoft Sans Serif" panose="020B0604020202020204"/>
            </a:endParaRPr>
          </a:p>
          <a:p>
            <a:pPr marL="409575" indent="-34671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09575" algn="l"/>
                <a:tab pos="409575" algn="l"/>
              </a:tabLst>
            </a:pP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元数据⽂件上传到</a:t>
            </a:r>
            <a:r>
              <a:rPr sz="3000" spc="-1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000" spc="-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IPFS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950">
              <a:latin typeface="Microsoft Sans Serif" panose="020B0604020202020204"/>
              <a:cs typeface="Microsoft Sans Serif" panose="020B0604020202020204"/>
            </a:endParaRPr>
          </a:p>
          <a:p>
            <a:pPr marL="409575" indent="-34671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09575" algn="l"/>
                <a:tab pos="409575" algn="l"/>
              </a:tabLst>
            </a:pP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</a:t>
            </a:r>
            <a:r>
              <a:rPr sz="30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mint()</a:t>
            </a:r>
            <a:r>
              <a:rPr sz="300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⽅法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09575" indent="-346710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409575" algn="l"/>
                <a:tab pos="409575" algn="l"/>
              </a:tabLst>
            </a:pPr>
            <a:r>
              <a:rPr sz="30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Opensea</a:t>
            </a:r>
            <a:r>
              <a:rPr sz="300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等</a:t>
            </a:r>
            <a:r>
              <a:rPr sz="30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0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</a:t>
            </a:r>
            <a:r>
              <a:rPr sz="30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市场查看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93942" y="1261605"/>
            <a:ext cx="591629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ERC721</a:t>
            </a:r>
            <a:r>
              <a:rPr spc="585" dirty="0"/>
              <a:t> </a:t>
            </a:r>
            <a:r>
              <a:rPr spc="30" dirty="0"/>
              <a:t>扩展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09049"/>
            <a:ext cx="7980680" cy="25781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2905" indent="-370840">
              <a:lnSpc>
                <a:spcPct val="100000"/>
              </a:lnSpc>
              <a:spcBef>
                <a:spcPts val="115"/>
              </a:spcBef>
              <a:buSzPct val="81000"/>
              <a:buChar char="•"/>
              <a:tabLst>
                <a:tab pos="382905" algn="l"/>
                <a:tab pos="383540" algn="l"/>
              </a:tabLst>
            </a:pPr>
            <a:r>
              <a:rPr sz="3200" spc="-5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200" spc="-4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2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20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721A</a:t>
            </a:r>
            <a:r>
              <a:rPr sz="32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32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为批量铸造⽽⽣，优化</a:t>
            </a:r>
            <a:r>
              <a:rPr sz="32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320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200" spc="-4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32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成本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965" lvl="1" indent="-370840">
              <a:lnSpc>
                <a:spcPct val="100000"/>
              </a:lnSpc>
              <a:spcBef>
                <a:spcPts val="5"/>
              </a:spcBef>
              <a:buSzPct val="81000"/>
              <a:buChar char="•"/>
              <a:tabLst>
                <a:tab pos="989965" algn="l"/>
                <a:tab pos="990600" algn="l"/>
              </a:tabLst>
            </a:pPr>
            <a:r>
              <a:rPr sz="3200" u="heavy" spc="-17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https://github.com/chiru-labs/ERC721A</a:t>
            </a:r>
            <a:endParaRPr sz="32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750">
              <a:latin typeface="Microsoft Sans Serif" panose="020B0604020202020204"/>
              <a:cs typeface="Microsoft Sans Serif" panose="020B0604020202020204"/>
            </a:endParaRPr>
          </a:p>
          <a:p>
            <a:pPr marL="382905" indent="-370840">
              <a:lnSpc>
                <a:spcPct val="100000"/>
              </a:lnSpc>
              <a:spcBef>
                <a:spcPts val="5"/>
              </a:spcBef>
              <a:buSzPct val="81000"/>
              <a:buFont typeface="Microsoft Sans Serif" panose="020B0604020202020204"/>
              <a:buChar char="•"/>
              <a:tabLst>
                <a:tab pos="382905" algn="l"/>
                <a:tab pos="38354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⽤可升级合约单独展示元数据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965382" y="3786504"/>
            <a:ext cx="8784201" cy="6588151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2917" y="1261605"/>
            <a:ext cx="1081849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0" dirty="0"/>
              <a:t>NFT</a:t>
            </a:r>
            <a:r>
              <a:rPr spc="640" dirty="0"/>
              <a:t> </a:t>
            </a:r>
            <a:r>
              <a:rPr spc="-114" dirty="0"/>
              <a:t>Market</a:t>
            </a:r>
            <a:r>
              <a:rPr spc="640" dirty="0"/>
              <a:t> </a:t>
            </a:r>
            <a:r>
              <a:rPr spc="1370" dirty="0"/>
              <a:t>-</a:t>
            </a:r>
            <a:r>
              <a:rPr spc="645" dirty="0"/>
              <a:t> </a:t>
            </a:r>
            <a:r>
              <a:rPr spc="-95" dirty="0"/>
              <a:t>Opensea</a:t>
            </a:r>
            <a:endParaRPr spc="-9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76364" y="3717429"/>
            <a:ext cx="15151371" cy="559145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7963" y="3747993"/>
            <a:ext cx="4107815" cy="524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86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388620" algn="l"/>
                <a:tab pos="3892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编译器声明：</a:t>
            </a:r>
            <a:r>
              <a:rPr sz="325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250" spc="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25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ag</a:t>
            </a:r>
            <a:r>
              <a:rPr sz="3250" spc="-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ma</a:t>
            </a:r>
            <a:endParaRPr sz="32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7963" y="4861049"/>
            <a:ext cx="5198110" cy="524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86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388620" algn="l"/>
                <a:tab pos="3892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合约声明</a:t>
            </a:r>
            <a:r>
              <a:rPr sz="325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325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5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con</a:t>
            </a:r>
            <a:r>
              <a:rPr sz="325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50" spc="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25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25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25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325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5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325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5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erf</a:t>
            </a:r>
            <a:r>
              <a:rPr sz="325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25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ce</a:t>
            </a:r>
            <a:endParaRPr sz="32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7963" y="5974103"/>
            <a:ext cx="6634480" cy="524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86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388620" algn="l"/>
                <a:tab pos="3892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状态变量（注明类型），类型定义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7963" y="7087158"/>
            <a:ext cx="1233170" cy="524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86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388620" algn="l"/>
                <a:tab pos="3892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7963" y="8200214"/>
            <a:ext cx="1233170" cy="524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86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388620" algn="l"/>
                <a:tab pos="3892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事件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963" y="9313269"/>
            <a:ext cx="3749675" cy="524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86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388620" algn="l"/>
                <a:tab pos="3892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错误定义（</a:t>
            </a:r>
            <a:r>
              <a:rPr sz="3250" spc="-5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250" spc="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25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ror</a:t>
            </a: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060413" y="1638557"/>
            <a:ext cx="79838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智能合约代码结构</a:t>
            </a:r>
            <a:endParaRPr spc="30" dirty="0"/>
          </a:p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669057" y="5134805"/>
            <a:ext cx="10640092" cy="57150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753743" y="5191786"/>
            <a:ext cx="37953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33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solidity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53743" y="5694389"/>
            <a:ext cx="203644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algn="r">
              <a:lnSpc>
                <a:spcPts val="396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contract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R="5080" algn="r">
              <a:lnSpc>
                <a:spcPts val="3960"/>
              </a:lnSpc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uint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15504" y="5694389"/>
            <a:ext cx="178498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Counter  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public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774660" y="5191786"/>
            <a:ext cx="2036445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960"/>
              </a:lnSpc>
              <a:spcBef>
                <a:spcPts val="95"/>
              </a:spcBef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^0.8.0;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L="263525">
              <a:lnSpc>
                <a:spcPts val="3960"/>
              </a:lnSpc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ts val="3960"/>
              </a:lnSpc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counter;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759115" y="6699594"/>
            <a:ext cx="37953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constructor()</a:t>
            </a:r>
            <a:r>
              <a:rPr sz="33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513145" y="7202196"/>
            <a:ext cx="304165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counter</a:t>
            </a:r>
            <a:r>
              <a:rPr sz="33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33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0;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59115" y="7704799"/>
            <a:ext cx="4046854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960"/>
              </a:lnSpc>
              <a:spcBef>
                <a:spcPts val="95"/>
              </a:spcBef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ts val="3960"/>
              </a:lnSpc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33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count()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31335" y="8207401"/>
            <a:ext cx="20364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33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{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513145" y="8710004"/>
            <a:ext cx="55543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counter</a:t>
            </a:r>
            <a:r>
              <a:rPr sz="3300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 counter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1;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59115" y="9212606"/>
            <a:ext cx="2768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53743" y="10217811"/>
            <a:ext cx="27686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latin typeface="Courier New" panose="02070309020205020404"/>
                <a:cs typeface="Courier New" panose="02070309020205020404"/>
              </a:rPr>
              <a:t>}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80426" y="1261605"/>
            <a:ext cx="194373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49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SBT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6205" y="3222535"/>
            <a:ext cx="7381240" cy="1485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5125" indent="-340360">
              <a:lnSpc>
                <a:spcPct val="100000"/>
              </a:lnSpc>
              <a:spcBef>
                <a:spcPts val="105"/>
              </a:spcBef>
              <a:buSzPct val="81000"/>
              <a:buFont typeface="Microsoft Sans Serif" panose="020B0604020202020204"/>
              <a:buChar char="•"/>
              <a:tabLst>
                <a:tab pos="365125" algn="l"/>
                <a:tab pos="365760" algn="l"/>
              </a:tabLst>
            </a:pPr>
            <a:r>
              <a:rPr sz="2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⽆法转让的</a:t>
            </a:r>
            <a:r>
              <a:rPr sz="295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9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</a:t>
            </a:r>
            <a:r>
              <a:rPr sz="29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spc="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29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spc="-5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950" spc="-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295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9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（灵魂绑定</a:t>
            </a:r>
            <a:r>
              <a:rPr sz="2950" spc="-4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950" spc="-5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95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295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95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2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65125" indent="-340360">
              <a:lnSpc>
                <a:spcPct val="100000"/>
              </a:lnSpc>
              <a:spcBef>
                <a:spcPts val="5"/>
              </a:spcBef>
              <a:buSzPct val="81000"/>
              <a:buFont typeface="Microsoft Sans Serif" panose="020B0604020202020204"/>
              <a:buChar char="•"/>
              <a:tabLst>
                <a:tab pos="365125" algn="l"/>
                <a:tab pos="365760" algn="l"/>
              </a:tabLst>
            </a:pPr>
            <a:r>
              <a:rPr sz="2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如何实现？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22468" y="5464647"/>
            <a:ext cx="17183290" cy="53340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47150" y="5901306"/>
            <a:ext cx="13508355" cy="40551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 indent="-7289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transferFrom(address,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address, uint256)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public virtual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override { </a:t>
            </a:r>
            <a:r>
              <a:rPr sz="2400" spc="-14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revert("SBT:non-transferable");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741045" marR="8749665" indent="-728980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 safeTransferFrom( </a:t>
            </a:r>
            <a:r>
              <a:rPr sz="2400" spc="-14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address,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11300460">
              <a:lnSpc>
                <a:spcPct val="100000"/>
              </a:lnSpc>
              <a:spcBef>
                <a:spcPts val="1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address, 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uint256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7109460" indent="-728980">
              <a:lnSpc>
                <a:spcPct val="100000"/>
              </a:lnSpc>
              <a:spcBef>
                <a:spcPts val="1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) public virtual override { </a:t>
            </a:r>
            <a:r>
              <a:rPr sz="24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revert("SBT:non-transferable");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28495" y="1261605"/>
            <a:ext cx="404749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0" dirty="0"/>
              <a:t>ERC1155</a:t>
            </a:r>
            <a:endParaRPr spc="-130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82194"/>
            <a:ext cx="15049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15" dirty="0">
                <a:solidFill>
                  <a:srgbClr val="535353"/>
                </a:solidFill>
                <a:latin typeface="Arial MT"/>
                <a:cs typeface="Arial MT"/>
              </a:rPr>
              <a:t>•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7584" y="3234464"/>
            <a:ext cx="858520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spc="-265" dirty="0">
                <a:solidFill>
                  <a:srgbClr val="535353"/>
                </a:solidFill>
                <a:latin typeface="Arial MT"/>
                <a:cs typeface="Arial MT"/>
              </a:rPr>
              <a:t>ERC20</a:t>
            </a:r>
            <a:r>
              <a:rPr sz="3350" spc="5" dirty="0">
                <a:solidFill>
                  <a:srgbClr val="535353"/>
                </a:solidFill>
                <a:latin typeface="Arial MT"/>
                <a:cs typeface="Arial MT"/>
              </a:rPr>
              <a:t> </a:t>
            </a:r>
            <a:r>
              <a:rPr sz="3350" spc="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与</a:t>
            </a:r>
            <a:r>
              <a:rPr sz="3350" spc="10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3350" spc="-250" dirty="0">
                <a:solidFill>
                  <a:srgbClr val="535353"/>
                </a:solidFill>
                <a:latin typeface="Arial MT"/>
                <a:cs typeface="Arial MT"/>
              </a:rPr>
              <a:t>ERC721</a:t>
            </a:r>
            <a:r>
              <a:rPr sz="3350" spc="5" dirty="0">
                <a:solidFill>
                  <a:srgbClr val="535353"/>
                </a:solidFill>
                <a:latin typeface="Arial MT"/>
                <a:cs typeface="Arial MT"/>
              </a:rPr>
              <a:t> </a:t>
            </a:r>
            <a:r>
              <a:rPr sz="3350" spc="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的结合，兼顾独特性与数量</a:t>
            </a:r>
            <a:endParaRPr sz="33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8905" y="4433991"/>
            <a:ext cx="15049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15" dirty="0">
                <a:solidFill>
                  <a:srgbClr val="535353"/>
                </a:solidFill>
                <a:latin typeface="Arial MT"/>
                <a:cs typeface="Arial MT"/>
              </a:rPr>
              <a:t>•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7584" y="4386261"/>
            <a:ext cx="517207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spc="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如：⼀份作品发⾏多个拷⻉</a:t>
            </a:r>
            <a:endParaRPr sz="33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8905" y="5585789"/>
            <a:ext cx="150495" cy="4476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50" spc="15" dirty="0">
                <a:solidFill>
                  <a:srgbClr val="535353"/>
                </a:solidFill>
                <a:latin typeface="Arial MT"/>
                <a:cs typeface="Arial MT"/>
              </a:rPr>
              <a:t>•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7584" y="5538058"/>
            <a:ext cx="431482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350" spc="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⼀个限量的邮票、道具</a:t>
            </a:r>
            <a:endParaRPr sz="33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95590" y="7286792"/>
            <a:ext cx="17178596" cy="13081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915578" y="7728842"/>
            <a:ext cx="1205103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mapping(uint256</a:t>
            </a:r>
            <a:r>
              <a:rPr sz="24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=&gt;</a:t>
            </a:r>
            <a:r>
              <a:rPr sz="24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mapping(address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=&gt;</a:t>
            </a:r>
            <a:r>
              <a:rPr sz="24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uint256))</a:t>
            </a:r>
            <a:r>
              <a:rPr sz="24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private</a:t>
            </a:r>
            <a:r>
              <a:rPr sz="2400" spc="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_balances;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28495" y="1261605"/>
            <a:ext cx="404749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1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ERC1155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60406" y="3229305"/>
            <a:ext cx="17183287" cy="71755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56193" y="4041539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import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6193" y="3308578"/>
            <a:ext cx="1077658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287780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"@openzeppelin/contracts/token/ERC1155/ERC1155.sol";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6193" y="4774501"/>
            <a:ext cx="567372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GameItems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is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ERC1155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57836" y="5140983"/>
            <a:ext cx="203009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GOLD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SILVER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1;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57836" y="5873944"/>
            <a:ext cx="221234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THORS_HAMMER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026389" y="5873944"/>
            <a:ext cx="75438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2;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5088" y="5140983"/>
            <a:ext cx="1301115" cy="1856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uint256  uint256  uint256  uint256  uint256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42671" y="5140983"/>
            <a:ext cx="1118870" cy="1856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public  public  public  public  public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18059" y="5140983"/>
            <a:ext cx="1483360" cy="1856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constant  constant  constant  constant  constant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657836" y="6240426"/>
            <a:ext cx="203009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SWORD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3;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SHIELD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4;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85088" y="7339869"/>
            <a:ext cx="1205039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constructor()</a:t>
            </a:r>
            <a:r>
              <a:rPr sz="2400" spc="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ERC1155("https://game.example/api/item/{id}.json")</a:t>
            </a:r>
            <a:r>
              <a:rPr sz="2400" spc="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93507" y="7706349"/>
            <a:ext cx="330517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GOLD,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10**18,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"");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293507" y="8072831"/>
            <a:ext cx="294068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SILVER,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10**27,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 THORS_HAMMER,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1,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208672" y="8072831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"");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9431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"");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13983" y="7706349"/>
            <a:ext cx="3122930" cy="1856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_mint(msg.sender,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_mint(msg.sender,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_mint(msg.sender,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_mint(msg.sender,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_mint(msg.sender,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293507" y="8805792"/>
            <a:ext cx="130111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SWORD, </a:t>
            </a:r>
            <a:r>
              <a:rPr sz="2400" spc="-14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SHIELD,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568896" y="8805792"/>
            <a:ext cx="221234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10**9,</a:t>
            </a:r>
            <a:r>
              <a:rPr sz="24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"");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9431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10**9,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"");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56193" y="9538754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4463" y="3700112"/>
            <a:ext cx="13709650" cy="52330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70535" indent="-394970">
              <a:lnSpc>
                <a:spcPct val="100000"/>
              </a:lnSpc>
              <a:spcBef>
                <a:spcPts val="130"/>
              </a:spcBef>
              <a:buSzPct val="82000"/>
              <a:buFont typeface="Microsoft Sans Serif" panose="020B0604020202020204"/>
              <a:buChar char="•"/>
              <a:tabLst>
                <a:tab pos="469900" algn="l"/>
                <a:tab pos="471170" algn="l"/>
              </a:tabLst>
            </a:pP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发⾏⼀个</a:t>
            </a:r>
            <a:r>
              <a:rPr sz="34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400" spc="-5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400" spc="-4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4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4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721</a:t>
            </a:r>
            <a:r>
              <a:rPr sz="3400" spc="-43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-6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4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4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4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（⽤⾃⼰的名字）</a:t>
            </a:r>
            <a:endParaRPr sz="3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78230" lvl="1" indent="-39560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077595" algn="l"/>
                <a:tab pos="1078865" algn="l"/>
              </a:tabLst>
            </a:pP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铸造</a:t>
            </a:r>
            <a:r>
              <a:rPr sz="34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⼀个</a:t>
            </a:r>
            <a:r>
              <a:rPr sz="34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4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</a:t>
            </a:r>
            <a:r>
              <a:rPr sz="3400" spc="-1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在测试⽹上发⾏，在</a:t>
            </a:r>
            <a:r>
              <a:rPr sz="34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4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Opensea</a:t>
            </a:r>
            <a:r>
              <a:rPr sz="34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上查看</a:t>
            </a:r>
            <a:endParaRPr sz="3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70535" indent="-394970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469900" algn="l"/>
                <a:tab pos="471170" algn="l"/>
                <a:tab pos="9213850" algn="l"/>
              </a:tabLst>
            </a:pP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编写⼀个合约：使⽤⾃⼰发⾏的</a:t>
            </a:r>
            <a:r>
              <a:rPr sz="3400" spc="-5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400" spc="-4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4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4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3400" spc="-43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-6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4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4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4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3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来买卖</a:t>
            </a:r>
            <a:r>
              <a:rPr sz="34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endParaRPr sz="3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78230" lvl="1" indent="-395605">
              <a:lnSpc>
                <a:spcPct val="100000"/>
              </a:lnSpc>
              <a:buSzPct val="82000"/>
              <a:buChar char="•"/>
              <a:tabLst>
                <a:tab pos="1077595" algn="l"/>
                <a:tab pos="1078865" algn="l"/>
                <a:tab pos="13209905" algn="l"/>
              </a:tabLst>
            </a:pPr>
            <a:r>
              <a:rPr sz="34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</a:t>
            </a:r>
            <a:r>
              <a:rPr sz="34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持有者可上架</a:t>
            </a:r>
            <a:r>
              <a:rPr sz="34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4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</a:t>
            </a:r>
            <a:r>
              <a:rPr sz="3400" spc="-1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4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list</a:t>
            </a:r>
            <a:r>
              <a:rPr sz="34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设置价格</a:t>
            </a:r>
            <a:r>
              <a:rPr sz="34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多少个</a:t>
            </a:r>
            <a:r>
              <a:rPr sz="3400" spc="-5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4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34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购买</a:t>
            </a:r>
            <a:r>
              <a:rPr sz="34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4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	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78230" lvl="1" indent="-39560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077595" algn="l"/>
                <a:tab pos="1078865" algn="l"/>
                <a:tab pos="11414125" algn="l"/>
              </a:tabLst>
            </a:pP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编写购买</a:t>
            </a:r>
            <a:r>
              <a:rPr sz="34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</a:t>
            </a:r>
            <a:r>
              <a:rPr sz="34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⽅法，转⼊对应的</a:t>
            </a:r>
            <a:r>
              <a:rPr sz="34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3400" spc="-1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34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获取对应的	</a:t>
            </a:r>
            <a:r>
              <a:rPr sz="34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</a:t>
            </a:r>
            <a:endParaRPr sz="34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练习题</a:t>
            </a:r>
            <a:endParaRPr spc="30"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66009" y="3532127"/>
            <a:ext cx="10772080" cy="5034621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261605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合约升级</a:t>
            </a:r>
            <a:endParaRPr spc="-1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183484" y="3331109"/>
            <a:ext cx="10882998" cy="6059852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261605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合约升级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532563" y="3670291"/>
            <a:ext cx="4257675" cy="2030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1150" indent="-273050">
              <a:lnSpc>
                <a:spcPct val="100000"/>
              </a:lnSpc>
              <a:spcBef>
                <a:spcPts val="125"/>
              </a:spcBef>
              <a:buSzPct val="83000"/>
              <a:buFont typeface="Microsoft Sans Serif" panose="020B0604020202020204"/>
              <a:buChar char="•"/>
              <a:tabLst>
                <a:tab pos="311150" algn="l"/>
              </a:tabLst>
            </a:pPr>
            <a:r>
              <a:rPr sz="23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合约⼀旦部署，便不可更改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11150" indent="-273050">
              <a:lnSpc>
                <a:spcPct val="100000"/>
              </a:lnSpc>
              <a:spcBef>
                <a:spcPts val="3645"/>
              </a:spcBef>
              <a:buSzPct val="83000"/>
              <a:buFont typeface="Microsoft Sans Serif" panose="020B0604020202020204"/>
              <a:buChar char="•"/>
              <a:tabLst>
                <a:tab pos="311150" algn="l"/>
              </a:tabLst>
            </a:pPr>
            <a:r>
              <a:rPr sz="23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合约中有错误如何修复？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11150" indent="-273050">
              <a:lnSpc>
                <a:spcPct val="100000"/>
              </a:lnSpc>
              <a:spcBef>
                <a:spcPts val="3650"/>
              </a:spcBef>
              <a:buSzPct val="83000"/>
              <a:buFont typeface="Microsoft Sans Serif" panose="020B0604020202020204"/>
              <a:buChar char="•"/>
              <a:tabLst>
                <a:tab pos="311150" algn="l"/>
              </a:tabLst>
            </a:pPr>
            <a:r>
              <a:rPr sz="23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要添加额外功能，要怎么办？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276550" y="6608524"/>
            <a:ext cx="8961607" cy="3560458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17365" y="1261745"/>
            <a:ext cx="1330325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90" dirty="0"/>
              <a:t>Call</a:t>
            </a:r>
            <a:r>
              <a:rPr spc="204" dirty="0"/>
              <a:t> 与 </a:t>
            </a:r>
            <a:r>
              <a:rPr spc="105" dirty="0"/>
              <a:t>delegateCall</a:t>
            </a:r>
            <a:r>
              <a:rPr spc="85" dirty="0"/>
              <a:t> 回顾</a:t>
            </a:r>
            <a:endParaRPr spc="85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76140" y="3561637"/>
            <a:ext cx="12993395" cy="6359157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17315" y="1638300"/>
            <a:ext cx="1455229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0" dirty="0"/>
              <a:t>使⽤ </a:t>
            </a:r>
            <a:r>
              <a:rPr spc="110" dirty="0"/>
              <a:t>DelegateCall</a:t>
            </a:r>
            <a:r>
              <a:rPr spc="40" dirty="0"/>
              <a:t> 要注意的点</a:t>
            </a:r>
            <a:endParaRPr spc="40" dirty="0"/>
          </a:p>
        </p:txBody>
      </p:sp>
      <p:sp>
        <p:nvSpPr>
          <p:cNvPr id="4" name="object 4"/>
          <p:cNvSpPr txBox="1"/>
          <p:nvPr/>
        </p:nvSpPr>
        <p:spPr>
          <a:xfrm>
            <a:off x="507163" y="3697163"/>
            <a:ext cx="11952605" cy="4400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3225" indent="-339725">
              <a:lnSpc>
                <a:spcPct val="100000"/>
              </a:lnSpc>
              <a:spcBef>
                <a:spcPts val="105"/>
              </a:spcBef>
              <a:buSzPct val="81000"/>
              <a:buFont typeface="Microsoft Sans Serif" panose="020B0604020202020204"/>
              <a:buChar char="•"/>
              <a:tabLst>
                <a:tab pos="403225" algn="l"/>
              </a:tabLst>
            </a:pPr>
            <a:r>
              <a:rPr sz="29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代理和逻辑合约的存储布局需要⼀致。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03225" indent="-339725">
              <a:lnSpc>
                <a:spcPct val="100000"/>
              </a:lnSpc>
              <a:spcBef>
                <a:spcPts val="4405"/>
              </a:spcBef>
              <a:buSzPct val="81000"/>
              <a:buChar char="•"/>
              <a:tabLst>
                <a:tab pos="403225" algn="l"/>
              </a:tabLst>
            </a:pPr>
            <a:r>
              <a:rPr sz="295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delegateCall</a:t>
            </a:r>
            <a:r>
              <a:rPr sz="2950" spc="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返回值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10285" lvl="1" indent="-339725">
              <a:lnSpc>
                <a:spcPct val="100000"/>
              </a:lnSpc>
              <a:spcBef>
                <a:spcPts val="3970"/>
              </a:spcBef>
              <a:buSzPct val="81000"/>
              <a:buChar char="•"/>
              <a:tabLst>
                <a:tab pos="1010285" algn="l"/>
              </a:tabLst>
            </a:pPr>
            <a:r>
              <a:rPr sz="2950" spc="-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(bool</a:t>
            </a:r>
            <a:r>
              <a:rPr sz="295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spc="-3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success,</a:t>
            </a:r>
            <a:r>
              <a:rPr sz="295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bytes</a:t>
            </a:r>
            <a:r>
              <a:rPr sz="295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memory</a:t>
            </a:r>
            <a:r>
              <a:rPr sz="2950" spc="-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returnData)</a:t>
            </a:r>
            <a:r>
              <a:rPr sz="295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spc="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2950" spc="-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address.delegatecall(payload);</a:t>
            </a:r>
            <a:endParaRPr sz="29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615"/>
              </a:spcBef>
              <a:buFont typeface="Microsoft Sans Serif" panose="020B0604020202020204"/>
              <a:buChar char="•"/>
            </a:pPr>
            <a:endParaRPr sz="2950">
              <a:latin typeface="Microsoft Sans Serif" panose="020B0604020202020204"/>
              <a:cs typeface="Microsoft Sans Serif" panose="020B0604020202020204"/>
            </a:endParaRPr>
          </a:p>
          <a:p>
            <a:pPr marL="1010285" lvl="1" indent="-339725">
              <a:lnSpc>
                <a:spcPct val="100000"/>
              </a:lnSpc>
              <a:spcBef>
                <a:spcPts val="5"/>
              </a:spcBef>
              <a:buSzPct val="81000"/>
              <a:buChar char="•"/>
              <a:tabLst>
                <a:tab pos="1010285" algn="l"/>
              </a:tabLst>
            </a:pPr>
            <a:r>
              <a:rPr sz="295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Bytes</a:t>
            </a:r>
            <a:r>
              <a:rPr sz="29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需转化为具体的类型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03225" indent="-339725">
              <a:lnSpc>
                <a:spcPct val="100000"/>
              </a:lnSpc>
              <a:spcBef>
                <a:spcPts val="4405"/>
              </a:spcBef>
              <a:buSzPct val="81000"/>
              <a:buFont typeface="Microsoft Sans Serif" panose="020B0604020202020204"/>
              <a:buChar char="•"/>
              <a:tabLst>
                <a:tab pos="403225" algn="l"/>
              </a:tabLst>
            </a:pPr>
            <a:r>
              <a:rPr sz="29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不能有函数冲撞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708277" y="1261605"/>
            <a:ext cx="868807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尝试给Counter</a:t>
            </a:r>
            <a:r>
              <a:rPr sz="7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升级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60406" y="4154603"/>
            <a:ext cx="17183287" cy="5334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556193" y="4224780"/>
            <a:ext cx="421703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56193" y="4957742"/>
            <a:ext cx="148336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contract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ourier New" panose="02070309020205020404"/>
                <a:cs typeface="Courier New" panose="02070309020205020404"/>
              </a:rPr>
              <a:t>uint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96207" y="4957742"/>
            <a:ext cx="130111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Counter private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3997" y="4957742"/>
            <a:ext cx="148336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counter;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85088" y="6057185"/>
            <a:ext cx="585660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 indent="-7289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add(uint256</a:t>
            </a:r>
            <a:r>
              <a:rPr sz="24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A61702"/>
                </a:solidFill>
                <a:latin typeface="Courier New" panose="02070309020205020404"/>
                <a:cs typeface="Courier New" panose="02070309020205020404"/>
              </a:rPr>
              <a:t>i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counter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+=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35" dirty="0">
                <a:solidFill>
                  <a:srgbClr val="A61702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94011" y="7523109"/>
            <a:ext cx="367030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1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returns(uint)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85088" y="6790147"/>
            <a:ext cx="3852545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5080" indent="-72898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get()</a:t>
            </a:r>
            <a:r>
              <a:rPr sz="24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public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counter;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56193" y="8256071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智能合约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57963" y="4171134"/>
            <a:ext cx="13002895" cy="50526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5"/>
              </a:spcBef>
              <a:buSzPct val="82000"/>
              <a:buChar char="•"/>
              <a:tabLst>
                <a:tab pos="619760" algn="l"/>
                <a:tab pos="620395" algn="l"/>
              </a:tabLst>
            </a:pPr>
            <a:r>
              <a:rPr sz="5250" spc="-3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Remix</a:t>
            </a:r>
            <a:r>
              <a:rPr sz="525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IDE</a:t>
            </a:r>
            <a:r>
              <a:rPr sz="5250" spc="-2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525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Solidity</a:t>
            </a:r>
            <a:r>
              <a:rPr sz="525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Online</a:t>
            </a:r>
            <a:r>
              <a:rPr sz="525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3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IDE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5300">
              <a:latin typeface="Microsoft Sans Serif" panose="020B0604020202020204"/>
              <a:cs typeface="Microsoft Sans Serif" panose="020B0604020202020204"/>
            </a:endParaRPr>
          </a:p>
          <a:p>
            <a:pPr marL="5987415">
              <a:lnSpc>
                <a:spcPct val="100000"/>
              </a:lnSpc>
            </a:pPr>
            <a:r>
              <a:rPr sz="5250" u="heavy" spc="-24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https://remix.ethereum.org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</a:pPr>
            <a:endParaRPr sz="6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5150">
              <a:latin typeface="Microsoft Sans Serif" panose="020B0604020202020204"/>
              <a:cs typeface="Microsoft Sans Serif" panose="020B0604020202020204"/>
            </a:endParaRPr>
          </a:p>
          <a:p>
            <a:pPr marL="7339965">
              <a:lnSpc>
                <a:spcPct val="100000"/>
              </a:lnSpc>
            </a:pPr>
            <a:r>
              <a:rPr sz="6900" b="1" spc="500" dirty="0">
                <a:solidFill>
                  <a:srgbClr val="535353"/>
                </a:solidFill>
                <a:latin typeface="Arial" panose="020B0604020202020204"/>
                <a:cs typeface="Arial" panose="020B0604020202020204"/>
              </a:rPr>
              <a:t>DEMO</a:t>
            </a:r>
            <a:endParaRPr sz="69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70250" y="1539875"/>
            <a:ext cx="1013206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389755">
              <a:lnSpc>
                <a:spcPct val="100000"/>
              </a:lnSpc>
              <a:spcBef>
                <a:spcPts val="130"/>
              </a:spcBef>
            </a:pPr>
            <a:r>
              <a:rPr spc="55" dirty="0"/>
              <a:t>升级尝试 </a:t>
            </a:r>
            <a:r>
              <a:rPr spc="40" dirty="0"/>
              <a:t>1</a:t>
            </a:r>
            <a:endParaRPr spc="40" dirty="0"/>
          </a:p>
        </p:txBody>
      </p:sp>
      <p:sp>
        <p:nvSpPr>
          <p:cNvPr id="4" name="object 4"/>
          <p:cNvSpPr txBox="1"/>
          <p:nvPr/>
        </p:nvSpPr>
        <p:spPr>
          <a:xfrm>
            <a:off x="557963" y="3665784"/>
            <a:ext cx="820420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09880" indent="-297180">
              <a:lnSpc>
                <a:spcPct val="100000"/>
              </a:lnSpc>
              <a:spcBef>
                <a:spcPts val="135"/>
              </a:spcBef>
              <a:buSzPct val="82000"/>
              <a:buFont typeface="Microsoft Sans Serif" panose="020B0604020202020204"/>
              <a:buChar char="•"/>
              <a:tabLst>
                <a:tab pos="309880" algn="l"/>
              </a:tabLst>
            </a:pPr>
            <a:r>
              <a:rPr sz="25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代理和逻辑合约的存储布局不⼀致发⽣⽆法预期的错误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738075" y="6067878"/>
          <a:ext cx="4526915" cy="2283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9960"/>
                <a:gridCol w="2219960"/>
              </a:tblGrid>
              <a:tr h="57086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950" spc="-10" dirty="0">
                          <a:solidFill>
                            <a:srgbClr val="FFFFFF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Storage</a:t>
                      </a:r>
                      <a:endParaRPr sz="1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  <a:solidFill>
                      <a:srgbClr val="808785"/>
                    </a:solidFill>
                  </a:tcPr>
                </a:tc>
                <a:tc hMerge="1">
                  <a:tcPr marL="0" marR="0" marT="0" marB="0"/>
                </a:tc>
              </a:tr>
              <a:tr h="570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950" spc="-20" dirty="0">
                          <a:solidFill>
                            <a:srgbClr val="5A5F5E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slot</a:t>
                      </a:r>
                      <a:endParaRPr sz="1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950" spc="-25" dirty="0">
                          <a:solidFill>
                            <a:srgbClr val="5A5F5E"/>
                          </a:solidFill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变量</a:t>
                      </a:r>
                      <a:endParaRPr sz="1950">
                        <a:latin typeface="Microsoft JhengHei UI Light" panose="020B0304030504040204" charset="-120"/>
                        <a:cs typeface="Microsoft JhengHei UI Light" panose="020B0304030504040204" charset="-120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</a:tr>
              <a:tr h="570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950" spc="-50" dirty="0">
                          <a:solidFill>
                            <a:srgbClr val="5A5F5E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</a:t>
                      </a:r>
                      <a:endParaRPr sz="1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950" spc="-20" dirty="0">
                          <a:solidFill>
                            <a:srgbClr val="5A5F5E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impl</a:t>
                      </a:r>
                      <a:endParaRPr sz="1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</a:tr>
              <a:tr h="570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950" spc="-50" dirty="0">
                          <a:solidFill>
                            <a:srgbClr val="5A5F5E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1</a:t>
                      </a:r>
                      <a:endParaRPr sz="1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950" spc="-10" dirty="0">
                          <a:solidFill>
                            <a:srgbClr val="5A5F5E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counter</a:t>
                      </a:r>
                      <a:endParaRPr sz="1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341225" y="4865090"/>
            <a:ext cx="29438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CounterProxy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1366145" y="6067878"/>
          <a:ext cx="4526915" cy="22834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9960"/>
                <a:gridCol w="2219960"/>
              </a:tblGrid>
              <a:tr h="570865"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950" spc="-10" dirty="0">
                          <a:solidFill>
                            <a:srgbClr val="FFFFFF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Storage</a:t>
                      </a:r>
                      <a:endParaRPr sz="1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  <a:solidFill>
                      <a:srgbClr val="808785"/>
                    </a:solidFill>
                  </a:tcPr>
                </a:tc>
                <a:tc hMerge="1">
                  <a:tcPr marL="0" marR="0" marT="0" marB="0"/>
                </a:tc>
              </a:tr>
              <a:tr h="570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950" spc="-20" dirty="0">
                          <a:solidFill>
                            <a:srgbClr val="5A5F5E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slot</a:t>
                      </a:r>
                      <a:endParaRPr sz="1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45"/>
                        </a:spcBef>
                      </a:pPr>
                      <a:r>
                        <a:rPr sz="1950" spc="-25" dirty="0">
                          <a:solidFill>
                            <a:srgbClr val="5A5F5E"/>
                          </a:solidFill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变量</a:t>
                      </a:r>
                      <a:endParaRPr sz="1950">
                        <a:latin typeface="Microsoft JhengHei UI Light" panose="020B0304030504040204" charset="-120"/>
                        <a:cs typeface="Microsoft JhengHei UI Light" panose="020B0304030504040204" charset="-120"/>
                      </a:endParaRPr>
                    </a:p>
                  </a:txBody>
                  <a:tcPr marL="0" marR="0" marT="132715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</a:tr>
              <a:tr h="5708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950" spc="-50" dirty="0">
                          <a:solidFill>
                            <a:srgbClr val="5A5F5E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0</a:t>
                      </a:r>
                      <a:endParaRPr sz="1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950" spc="-10" dirty="0">
                          <a:solidFill>
                            <a:srgbClr val="5A5F5E"/>
                          </a:solidFill>
                          <a:latin typeface="Microsoft Sans Serif" panose="020B0604020202020204"/>
                          <a:cs typeface="Microsoft Sans Serif" panose="020B0604020202020204"/>
                        </a:rPr>
                        <a:t>counter</a:t>
                      </a:r>
                      <a:endParaRPr sz="1950">
                        <a:latin typeface="Microsoft Sans Serif" panose="020B0604020202020204"/>
                        <a:cs typeface="Microsoft Sans Serif" panose="020B0604020202020204"/>
                      </a:endParaRPr>
                    </a:p>
                  </a:txBody>
                  <a:tcPr marL="0" marR="0" marT="12700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</a:tr>
              <a:tr h="5708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B4B4B4"/>
                      </a:solidFill>
                      <a:prstDash val="solid"/>
                    </a:lnL>
                    <a:lnR w="12700">
                      <a:solidFill>
                        <a:srgbClr val="B4B4B4"/>
                      </a:solidFill>
                      <a:prstDash val="solid"/>
                    </a:lnR>
                    <a:lnT w="12700">
                      <a:solidFill>
                        <a:srgbClr val="B4B4B4"/>
                      </a:solidFill>
                      <a:prstDash val="solid"/>
                    </a:lnT>
                    <a:lnB w="12700">
                      <a:solidFill>
                        <a:srgbClr val="B4B4B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12185106" y="4865090"/>
            <a:ext cx="23729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Counter.sol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77822" y="9515902"/>
            <a:ext cx="12774930" cy="1614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63825">
              <a:lnSpc>
                <a:spcPct val="100000"/>
              </a:lnSpc>
              <a:spcBef>
                <a:spcPts val="95"/>
              </a:spcBef>
            </a:pPr>
            <a:r>
              <a:rPr sz="3300" b="1" spc="-45" dirty="0">
                <a:solidFill>
                  <a:srgbClr val="A61702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升级添加的变量，必须在末尾添加</a:t>
            </a:r>
            <a:endParaRPr sz="33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3630"/>
              </a:spcBef>
            </a:pPr>
            <a:r>
              <a:rPr sz="41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bytes32(uint(keccak256("eip1967.proxy.implementation"))</a:t>
            </a:r>
            <a:r>
              <a:rPr sz="41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41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1)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9863" y="7084685"/>
            <a:ext cx="355727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CounterProxy.sol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89450" y="1539875"/>
            <a:ext cx="922020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90695">
              <a:lnSpc>
                <a:spcPct val="100000"/>
              </a:lnSpc>
              <a:spcBef>
                <a:spcPts val="130"/>
              </a:spcBef>
            </a:pPr>
            <a:r>
              <a:rPr spc="55" dirty="0"/>
              <a:t>升级尝试 </a:t>
            </a:r>
            <a:r>
              <a:rPr spc="295" dirty="0"/>
              <a:t>2</a:t>
            </a:r>
            <a:endParaRPr spc="295" dirty="0"/>
          </a:p>
        </p:txBody>
      </p:sp>
      <p:sp>
        <p:nvSpPr>
          <p:cNvPr id="4" name="object 4"/>
          <p:cNvSpPr txBox="1"/>
          <p:nvPr/>
        </p:nvSpPr>
        <p:spPr>
          <a:xfrm>
            <a:off x="545263" y="3665751"/>
            <a:ext cx="7146290" cy="14852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5125" indent="-339725">
              <a:lnSpc>
                <a:spcPct val="100000"/>
              </a:lnSpc>
              <a:spcBef>
                <a:spcPts val="105"/>
              </a:spcBef>
              <a:buSzPct val="81000"/>
              <a:buFont typeface="Microsoft Sans Serif" panose="020B0604020202020204"/>
              <a:buChar char="•"/>
              <a:tabLst>
                <a:tab pos="365125" algn="l"/>
              </a:tabLst>
            </a:pPr>
            <a:r>
              <a:rPr sz="29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如何委托未来添加的函数及获取返回值？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72185" lvl="1" indent="-339725">
              <a:lnSpc>
                <a:spcPct val="100000"/>
              </a:lnSpc>
              <a:spcBef>
                <a:spcPts val="4405"/>
              </a:spcBef>
              <a:buSzPct val="81000"/>
              <a:buChar char="•"/>
              <a:tabLst>
                <a:tab pos="972185" algn="l"/>
              </a:tabLst>
            </a:pPr>
            <a:r>
              <a:rPr sz="295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fallback</a:t>
            </a:r>
            <a:r>
              <a:rPr sz="295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5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统⼀委托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5274" y="5684537"/>
            <a:ext cx="4118610" cy="4762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2425" indent="-339725">
              <a:lnSpc>
                <a:spcPct val="100000"/>
              </a:lnSpc>
              <a:spcBef>
                <a:spcPts val="105"/>
              </a:spcBef>
              <a:buSzPct val="81000"/>
              <a:buFont typeface="Microsoft Sans Serif" panose="020B0604020202020204"/>
              <a:buChar char="•"/>
              <a:tabLst>
                <a:tab pos="352425" algn="l"/>
              </a:tabLst>
            </a:pPr>
            <a:r>
              <a:rPr sz="29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⽤汇编魔法获取返回值</a:t>
            </a: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10937" y="5689141"/>
            <a:ext cx="13480291" cy="51562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382289" y="5723120"/>
            <a:ext cx="9378950" cy="31800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assembly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923290">
              <a:lnSpc>
                <a:spcPct val="100000"/>
              </a:lnSpc>
              <a:spcBef>
                <a:spcPts val="275"/>
              </a:spcBef>
            </a:pPr>
            <a:r>
              <a:rPr sz="2400" spc="-25" dirty="0">
                <a:latin typeface="Courier New" panose="02070309020205020404"/>
                <a:cs typeface="Courier New" panose="02070309020205020404"/>
              </a:rPr>
              <a:t>//</a:t>
            </a:r>
            <a:r>
              <a:rPr sz="2400" spc="-35" dirty="0">
                <a:latin typeface="Microsoft JhengHei UI Light" panose="020B0304030504040204" charset="-120"/>
                <a:cs typeface="Microsoft JhengHei UI Light" panose="020B0304030504040204" charset="-120"/>
              </a:rPr>
              <a:t>获得⾃由空闲指针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23290">
              <a:lnSpc>
                <a:spcPct val="100000"/>
              </a:lnSpc>
              <a:spcBef>
                <a:spcPts val="23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let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ptr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:=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mload(0x40)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923290" marR="1157605">
              <a:lnSpc>
                <a:spcPct val="108000"/>
              </a:lnSpc>
              <a:spcBef>
                <a:spcPts val="50"/>
              </a:spcBef>
            </a:pPr>
            <a:r>
              <a:rPr sz="2400" spc="-25" dirty="0">
                <a:latin typeface="Courier New" panose="02070309020205020404"/>
                <a:cs typeface="Courier New" panose="02070309020205020404"/>
              </a:rPr>
              <a:t>//</a:t>
            </a:r>
            <a:r>
              <a:rPr sz="2400" spc="-30" dirty="0">
                <a:latin typeface="Microsoft JhengHei UI Light" panose="020B0304030504040204" charset="-120"/>
                <a:cs typeface="Microsoft JhengHei UI Light" panose="020B0304030504040204" charset="-120"/>
              </a:rPr>
              <a:t>将返回值从返回缓冲去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copy</a:t>
            </a:r>
            <a:r>
              <a:rPr sz="2400" spc="-35" dirty="0">
                <a:latin typeface="Microsoft JhengHei UI Light" panose="020B0304030504040204" charset="-120"/>
                <a:cs typeface="Microsoft JhengHei UI Light" panose="020B0304030504040204" charset="-120"/>
              </a:rPr>
              <a:t>到指针所指位置</a:t>
            </a:r>
            <a:r>
              <a:rPr sz="2400" spc="-50" dirty="0"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returndatacopy(ptr,</a:t>
            </a:r>
            <a:r>
              <a:rPr sz="2400" spc="-1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0,</a:t>
            </a:r>
            <a:r>
              <a:rPr sz="2400" spc="-1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returndatasize())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923290" marR="5080">
              <a:lnSpc>
                <a:spcPct val="108000"/>
              </a:lnSpc>
            </a:pPr>
            <a:r>
              <a:rPr sz="2400" spc="-25" dirty="0">
                <a:latin typeface="Courier New" panose="02070309020205020404"/>
                <a:cs typeface="Courier New" panose="02070309020205020404"/>
              </a:rPr>
              <a:t>//</a:t>
            </a:r>
            <a:r>
              <a:rPr sz="2400" spc="-30" dirty="0">
                <a:latin typeface="Microsoft JhengHei UI Light" panose="020B0304030504040204" charset="-120"/>
                <a:cs typeface="Microsoft JhengHei UI Light" panose="020B0304030504040204" charset="-120"/>
              </a:rPr>
              <a:t>根据是否调⽤成功决定是返回数据还是直接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revert</a:t>
            </a:r>
            <a:r>
              <a:rPr sz="2400" spc="-35" dirty="0">
                <a:latin typeface="Microsoft JhengHei UI Light" panose="020B0304030504040204" charset="-120"/>
                <a:cs typeface="Microsoft JhengHei UI Light" panose="020B0304030504040204" charset="-120"/>
              </a:rPr>
              <a:t>整个函数</a:t>
            </a:r>
            <a:r>
              <a:rPr sz="2400" spc="-50" dirty="0"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switch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success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93408" y="8879847"/>
            <a:ext cx="166560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case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0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default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33422" y="8879847"/>
            <a:ext cx="221234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4310" marR="5080" indent="-182245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revert(ptr, return(ptr,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120108" y="8879847"/>
            <a:ext cx="367030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4310" marR="5080" indent="-182245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returndatasize())</a:t>
            </a:r>
            <a:r>
              <a:rPr sz="2400" spc="-25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}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returndatasize())</a:t>
            </a:r>
            <a:r>
              <a:rPr sz="2400" spc="-25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64513" y="9612810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2111" y="8212360"/>
            <a:ext cx="4002404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CounterFallback.sol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8260" y="1261605"/>
            <a:ext cx="924814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5" dirty="0"/>
              <a:t>升级尝试 - 通⽤升级</a:t>
            </a:r>
            <a:endParaRPr spc="155" dirty="0"/>
          </a:p>
        </p:txBody>
      </p:sp>
      <p:sp>
        <p:nvSpPr>
          <p:cNvPr id="4" name="object 4"/>
          <p:cNvSpPr txBox="1"/>
          <p:nvPr/>
        </p:nvSpPr>
        <p:spPr>
          <a:xfrm>
            <a:off x="519863" y="3679237"/>
            <a:ext cx="11730990" cy="32111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60045" indent="-309245">
              <a:lnSpc>
                <a:spcPct val="100000"/>
              </a:lnSpc>
              <a:spcBef>
                <a:spcPts val="90"/>
              </a:spcBef>
              <a:buSzPct val="81000"/>
              <a:buFont typeface="Microsoft Sans Serif" panose="020B0604020202020204"/>
              <a:buChar char="•"/>
              <a:tabLst>
                <a:tab pos="360045" algn="l"/>
              </a:tabLst>
            </a:pPr>
            <a:r>
              <a:rPr sz="27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函数冲撞问题，若某个函数与</a:t>
            </a:r>
            <a:r>
              <a:rPr sz="27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upgradeTo()</a:t>
            </a:r>
            <a:r>
              <a:rPr sz="2700" spc="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函数选择器⼀样会出现什么问题？</a:t>
            </a:r>
            <a:endParaRPr sz="2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60045" indent="-309245">
              <a:lnSpc>
                <a:spcPct val="100000"/>
              </a:lnSpc>
              <a:spcBef>
                <a:spcPts val="4045"/>
              </a:spcBef>
              <a:buSzPct val="81000"/>
              <a:buFont typeface="Microsoft Sans Serif" panose="020B0604020202020204"/>
              <a:buChar char="•"/>
              <a:tabLst>
                <a:tab pos="360045" algn="l"/>
              </a:tabLst>
            </a:pPr>
            <a:r>
              <a:rPr sz="27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初始化问题？</a:t>
            </a:r>
            <a:endParaRPr sz="2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60045" indent="-309245">
              <a:lnSpc>
                <a:spcPct val="100000"/>
              </a:lnSpc>
              <a:spcBef>
                <a:spcPts val="4045"/>
              </a:spcBef>
              <a:buSzPct val="81000"/>
              <a:buFont typeface="Microsoft Sans Serif" panose="020B0604020202020204"/>
              <a:buChar char="•"/>
              <a:tabLst>
                <a:tab pos="360045" algn="l"/>
              </a:tabLst>
            </a:pPr>
            <a:r>
              <a:rPr sz="27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透明代理</a:t>
            </a:r>
            <a:r>
              <a:rPr sz="2700" spc="-1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7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Transparent</a:t>
            </a:r>
            <a:r>
              <a:rPr sz="27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0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Proxy</a:t>
            </a:r>
            <a:r>
              <a:rPr sz="2700" spc="-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270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 </a:t>
            </a:r>
            <a:r>
              <a:rPr sz="27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ERC1967Proxy</a:t>
            </a:r>
            <a:endParaRPr sz="27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98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700">
              <a:latin typeface="Microsoft Sans Serif" panose="020B0604020202020204"/>
              <a:cs typeface="Microsoft Sans Serif" panose="020B0604020202020204"/>
            </a:endParaRPr>
          </a:p>
          <a:p>
            <a:pPr marL="360045" indent="-309245">
              <a:lnSpc>
                <a:spcPct val="100000"/>
              </a:lnSpc>
              <a:buSzPct val="81000"/>
              <a:buChar char="•"/>
              <a:tabLst>
                <a:tab pos="360045" algn="l"/>
              </a:tabLst>
            </a:pPr>
            <a:r>
              <a:rPr sz="27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UUPS</a:t>
            </a:r>
            <a:r>
              <a:rPr sz="2700" spc="-2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7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universal</a:t>
            </a:r>
            <a:r>
              <a:rPr sz="27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upgradeable</a:t>
            </a:r>
            <a:r>
              <a:rPr sz="27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proxy</a:t>
            </a:r>
            <a:r>
              <a:rPr sz="27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standard</a:t>
            </a:r>
            <a:r>
              <a:rPr sz="2700" spc="-1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27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27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0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ERC-</a:t>
            </a:r>
            <a:r>
              <a:rPr sz="27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1822</a:t>
            </a:r>
            <a:endParaRPr sz="27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57780" y="1261605"/>
            <a:ext cx="698880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开发中使⽤升级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629065" y="3214672"/>
            <a:ext cx="10541000" cy="33254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70840" indent="-358140">
              <a:lnSpc>
                <a:spcPct val="100000"/>
              </a:lnSpc>
              <a:spcBef>
                <a:spcPts val="110"/>
              </a:spcBef>
              <a:buSzPct val="82000"/>
              <a:buChar char="•"/>
              <a:tabLst>
                <a:tab pos="370840" algn="l"/>
              </a:tabLst>
            </a:pPr>
            <a:r>
              <a:rPr sz="31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hardhat-</a:t>
            </a:r>
            <a:r>
              <a:rPr sz="310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upgrades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9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 marL="977900" lvl="1" indent="-358140">
              <a:lnSpc>
                <a:spcPct val="100000"/>
              </a:lnSpc>
              <a:buSzPct val="82000"/>
              <a:buChar char="•"/>
              <a:tabLst>
                <a:tab pos="977900" algn="l"/>
              </a:tabLst>
            </a:pPr>
            <a:r>
              <a:rPr sz="31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npm</a:t>
            </a:r>
            <a:r>
              <a:rPr sz="31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install</a:t>
            </a:r>
            <a:r>
              <a:rPr sz="31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--</a:t>
            </a:r>
            <a:r>
              <a:rPr sz="31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save-</a:t>
            </a:r>
            <a:r>
              <a:rPr sz="31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dev</a:t>
            </a:r>
            <a:r>
              <a:rPr sz="31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@openzeppelin/hardhat-</a:t>
            </a:r>
            <a:r>
              <a:rPr sz="310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upgrades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8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 marL="370840" indent="-358140">
              <a:lnSpc>
                <a:spcPct val="100000"/>
              </a:lnSpc>
              <a:buSzPct val="82000"/>
              <a:buChar char="•"/>
              <a:tabLst>
                <a:tab pos="370840" algn="l"/>
              </a:tabLst>
            </a:pPr>
            <a:r>
              <a:rPr sz="31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contracts-</a:t>
            </a:r>
            <a:r>
              <a:rPr sz="3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upgradeable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9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 marL="977900" lvl="1" indent="-358140">
              <a:lnSpc>
                <a:spcPct val="100000"/>
              </a:lnSpc>
              <a:buSzPct val="82000"/>
              <a:buChar char="•"/>
              <a:tabLst>
                <a:tab pos="977900" algn="l"/>
              </a:tabLst>
            </a:pPr>
            <a:r>
              <a:rPr sz="31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npm</a:t>
            </a:r>
            <a:r>
              <a:rPr sz="31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install</a:t>
            </a:r>
            <a:r>
              <a:rPr sz="31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—</a:t>
            </a:r>
            <a:r>
              <a:rPr sz="31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save-</a:t>
            </a:r>
            <a:r>
              <a:rPr sz="31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dev</a:t>
            </a:r>
            <a:r>
              <a:rPr sz="31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@openzeppelin/contracts-upgradeable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26006" y="9237865"/>
            <a:ext cx="147504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https://docs.openzeppelin.com/upgrades-</a:t>
            </a:r>
            <a:r>
              <a:rPr sz="4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plugins/1.x/writing-</a:t>
            </a:r>
            <a:r>
              <a:rPr sz="410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upgradeable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52825" y="1638300"/>
            <a:ext cx="949706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732655">
              <a:lnSpc>
                <a:spcPct val="100000"/>
              </a:lnSpc>
              <a:spcBef>
                <a:spcPts val="130"/>
              </a:spcBef>
            </a:pPr>
            <a:r>
              <a:rPr spc="90" dirty="0"/>
              <a:t>MultiCall</a:t>
            </a:r>
            <a:endParaRPr spc="90" dirty="0"/>
          </a:p>
        </p:txBody>
      </p:sp>
      <p:sp>
        <p:nvSpPr>
          <p:cNvPr id="4" name="object 4"/>
          <p:cNvSpPr txBox="1"/>
          <p:nvPr/>
        </p:nvSpPr>
        <p:spPr>
          <a:xfrm>
            <a:off x="557963" y="3674697"/>
            <a:ext cx="6219190" cy="524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8620" indent="-37592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388620" algn="l"/>
              </a:tabLst>
            </a:pPr>
            <a:r>
              <a:rPr sz="3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如何同时调⽤多个（次）</a:t>
            </a:r>
            <a:r>
              <a:rPr sz="32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函数？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977763" y="1261605"/>
            <a:ext cx="414909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45" dirty="0"/>
              <a:t>Gas</a:t>
            </a:r>
            <a:r>
              <a:rPr spc="80" dirty="0"/>
              <a:t> 技巧</a:t>
            </a:r>
            <a:endParaRPr spc="80" dirty="0"/>
          </a:p>
        </p:txBody>
      </p:sp>
      <p:sp>
        <p:nvSpPr>
          <p:cNvPr id="4" name="object 4"/>
          <p:cNvSpPr txBox="1"/>
          <p:nvPr/>
        </p:nvSpPr>
        <p:spPr>
          <a:xfrm>
            <a:off x="557963" y="3703587"/>
            <a:ext cx="14605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180" y="3700212"/>
            <a:ext cx="3308350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区分 交易 </a:t>
            </a:r>
            <a:r>
              <a:rPr sz="230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Gas</a:t>
            </a:r>
            <a:r>
              <a:rPr sz="2300" spc="1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3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 部署 </a:t>
            </a:r>
            <a:r>
              <a:rPr sz="2300" spc="-2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Gas</a:t>
            </a:r>
            <a:endParaRPr sz="23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7963" y="4570734"/>
            <a:ext cx="14605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25180" y="4567359"/>
            <a:ext cx="712025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927725" algn="l"/>
              </a:tabLst>
            </a:pPr>
            <a:r>
              <a:rPr sz="23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修改变量顺序</a:t>
            </a:r>
            <a:r>
              <a:rPr sz="2300" spc="-1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30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-&gt; </a:t>
            </a:r>
            <a:r>
              <a:rPr sz="23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合并槽（但尽量使⽤</a:t>
            </a:r>
            <a:r>
              <a:rPr sz="2300" spc="-1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300" spc="-1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uint256</a:t>
            </a:r>
            <a:r>
              <a:rPr sz="230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3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的变量</a:t>
            </a:r>
            <a:r>
              <a:rPr sz="23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7963" y="5437880"/>
            <a:ext cx="14605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5180" y="5434505"/>
            <a:ext cx="338899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常量或</a:t>
            </a:r>
            <a:r>
              <a:rPr sz="2300" spc="-1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immutable</a:t>
            </a:r>
            <a:r>
              <a:rPr sz="23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代替变量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57963" y="6305027"/>
            <a:ext cx="14605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5180" y="6301652"/>
            <a:ext cx="1986914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Struct</a:t>
            </a:r>
            <a:r>
              <a:rPr sz="2300" spc="-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3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合并存储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7963" y="7172173"/>
            <a:ext cx="14605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5180" y="7168798"/>
            <a:ext cx="719137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在合约验证数据，⽽不是存储数据（</a:t>
            </a:r>
            <a:r>
              <a:rPr sz="23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如使⽤ </a:t>
            </a:r>
            <a:r>
              <a:rPr sz="230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Merkel</a:t>
            </a:r>
            <a:r>
              <a:rPr sz="2300" spc="-5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 </a:t>
            </a:r>
            <a:r>
              <a:rPr sz="23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树</a:t>
            </a:r>
            <a:r>
              <a:rPr sz="23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7963" y="8039320"/>
            <a:ext cx="14605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5180" y="8035945"/>
            <a:ext cx="2679700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如⽆依赖，使⽤事件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57963" y="8841389"/>
            <a:ext cx="146050" cy="315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5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•</a:t>
            </a:r>
            <a:endParaRPr sz="1900"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25180" y="8838014"/>
            <a:ext cx="3895725" cy="3797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703195" algn="l"/>
              </a:tabLst>
            </a:pPr>
            <a:r>
              <a:rPr sz="23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减少链上数据</a:t>
            </a:r>
            <a:r>
              <a:rPr sz="23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300" spc="-2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IPFS</a:t>
            </a:r>
            <a:r>
              <a:rPr sz="230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	</a:t>
            </a:r>
            <a:r>
              <a:rPr sz="23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链下存</a:t>
            </a:r>
            <a:r>
              <a:rPr sz="23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储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42091" y="9747430"/>
            <a:ext cx="723074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https://learnblockchain.cn/column/1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90230" y="1616332"/>
            <a:ext cx="386842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75" dirty="0"/>
              <a:t>回顾</a:t>
            </a:r>
            <a:endParaRPr spc="7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66009" y="3532127"/>
            <a:ext cx="10772080" cy="503462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527208" y="9028100"/>
            <a:ext cx="8402320" cy="1491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81660">
              <a:lnSpc>
                <a:spcPct val="117000"/>
              </a:lnSpc>
              <a:spcBef>
                <a:spcPts val="95"/>
              </a:spcBef>
            </a:pPr>
            <a:r>
              <a:rPr sz="410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上⼀周，我们编写了 </a:t>
            </a:r>
            <a:r>
              <a:rPr sz="4100" spc="-8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4100" spc="-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41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41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</a:t>
            </a:r>
            <a:r>
              <a:rPr sz="4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这周我们看看如何在前后端与之交互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2514" y="1638557"/>
            <a:ext cx="49993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前后端交互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22090" y="3466564"/>
            <a:ext cx="12192686" cy="6302237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8105" y="3408990"/>
            <a:ext cx="12512675" cy="71348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3885" indent="-540385">
              <a:lnSpc>
                <a:spcPct val="100000"/>
              </a:lnSpc>
              <a:spcBef>
                <a:spcPts val="95"/>
              </a:spcBef>
              <a:buSzPct val="82000"/>
              <a:buChar char="•"/>
              <a:tabLst>
                <a:tab pos="603885" algn="l"/>
              </a:tabLst>
            </a:pPr>
            <a:r>
              <a:rPr sz="470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DApp</a:t>
            </a:r>
            <a:r>
              <a:rPr sz="47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前端开发：前端与合约交互</a:t>
            </a:r>
            <a:r>
              <a:rPr sz="4700" spc="-2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7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ethers.js</a:t>
            </a:r>
            <a:r>
              <a:rPr sz="4700" spc="-2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03885" indent="-540385">
              <a:lnSpc>
                <a:spcPct val="100000"/>
              </a:lnSpc>
              <a:spcBef>
                <a:spcPts val="6945"/>
              </a:spcBef>
              <a:buSzPct val="82000"/>
              <a:buFont typeface="Microsoft Sans Serif" panose="020B0604020202020204"/>
              <a:buChar char="•"/>
              <a:tabLst>
                <a:tab pos="603885" algn="l"/>
              </a:tabLst>
            </a:pPr>
            <a:r>
              <a:rPr sz="4700" spc="-5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后端：</a:t>
            </a: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解析合约事件，缓存到</a:t>
            </a:r>
            <a:r>
              <a:rPr sz="4700" spc="19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…</a:t>
            </a: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6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 marL="603885" indent="-54038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03885" algn="l"/>
              </a:tabLst>
            </a:pPr>
            <a:r>
              <a:rPr sz="4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使⽤第 </a:t>
            </a:r>
            <a:r>
              <a:rPr sz="470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3</a:t>
            </a:r>
            <a:r>
              <a:rPr sz="47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⽅数据⼯具、平台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10945" lvl="1" indent="-540385">
              <a:lnSpc>
                <a:spcPct val="100000"/>
              </a:lnSpc>
              <a:spcBef>
                <a:spcPts val="6945"/>
              </a:spcBef>
              <a:buSzPct val="82000"/>
              <a:buChar char="•"/>
              <a:tabLst>
                <a:tab pos="1210945" algn="l"/>
              </a:tabLst>
            </a:pPr>
            <a:r>
              <a:rPr sz="470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TheGraph</a:t>
            </a:r>
            <a:r>
              <a:rPr sz="4700" spc="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10945" lvl="1" indent="-540385">
              <a:lnSpc>
                <a:spcPct val="100000"/>
              </a:lnSpc>
              <a:spcBef>
                <a:spcPts val="6950"/>
              </a:spcBef>
              <a:buSzPct val="82000"/>
              <a:buChar char="•"/>
              <a:tabLst>
                <a:tab pos="1210945" algn="l"/>
              </a:tabLst>
            </a:pPr>
            <a:r>
              <a:rPr sz="47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Dune</a:t>
            </a: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47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</a:t>
            </a:r>
            <a:r>
              <a:rPr sz="4700" spc="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5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Scan</a:t>
            </a: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4700" spc="-4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Chainbase</a:t>
            </a:r>
            <a:endParaRPr sz="47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42330" y="1638557"/>
            <a:ext cx="841946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>
                <a:latin typeface="Calibri" panose="020F0502020204030204"/>
                <a:cs typeface="Calibri" panose="020F0502020204030204"/>
              </a:rPr>
              <a:t>DAPP</a:t>
            </a:r>
            <a:r>
              <a:rPr spc="-114" dirty="0">
                <a:latin typeface="Calibri" panose="020F0502020204030204"/>
                <a:cs typeface="Calibri" panose="020F0502020204030204"/>
              </a:rPr>
              <a:t> </a:t>
            </a:r>
            <a:r>
              <a:rPr spc="-10" dirty="0"/>
              <a:t>开发实战进阶</a:t>
            </a:r>
            <a:endParaRPr spc="-10" dirty="0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28699" y="1261605"/>
            <a:ext cx="88468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DApp</a:t>
            </a:r>
            <a:r>
              <a:rPr spc="80" dirty="0"/>
              <a:t> 去中⼼化应⽤</a:t>
            </a:r>
            <a:endParaRPr spc="80" dirty="0"/>
          </a:p>
        </p:txBody>
      </p:sp>
      <p:sp>
        <p:nvSpPr>
          <p:cNvPr id="4" name="object 4"/>
          <p:cNvSpPr txBox="1"/>
          <p:nvPr/>
        </p:nvSpPr>
        <p:spPr>
          <a:xfrm>
            <a:off x="5108719" y="7188692"/>
            <a:ext cx="1790700" cy="596900"/>
          </a:xfrm>
          <a:prstGeom prst="rect">
            <a:avLst/>
          </a:prstGeom>
          <a:solidFill>
            <a:srgbClr val="FFFFFF"/>
          </a:solidFill>
          <a:ln w="10470">
            <a:solidFill>
              <a:srgbClr val="7F7F7F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marL="476250">
              <a:lnSpc>
                <a:spcPct val="100000"/>
              </a:lnSpc>
              <a:spcBef>
                <a:spcPts val="5"/>
              </a:spcBef>
            </a:pPr>
            <a:r>
              <a:rPr sz="1300" spc="-10" dirty="0">
                <a:latin typeface="Microsoft JhengHei UI Light" panose="020B0304030504040204" charset="-120"/>
                <a:cs typeface="Microsoft JhengHei UI Light" panose="020B0304030504040204" charset="-120"/>
              </a:rPr>
              <a:t>后端服务器</a:t>
            </a:r>
            <a:endParaRPr sz="1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69398" y="7079649"/>
            <a:ext cx="73295" cy="94383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294160" y="5428535"/>
            <a:ext cx="8255" cy="1760220"/>
          </a:xfrm>
          <a:custGeom>
            <a:avLst/>
            <a:gdLst/>
            <a:ahLst/>
            <a:cxnLst/>
            <a:rect l="l" t="t" r="r" b="b"/>
            <a:pathLst>
              <a:path w="8254" h="1760220">
                <a:moveTo>
                  <a:pt x="8240" y="1760156"/>
                </a:moveTo>
                <a:lnTo>
                  <a:pt x="0" y="0"/>
                </a:lnTo>
              </a:path>
            </a:pathLst>
          </a:custGeom>
          <a:ln w="10470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57512" y="5339533"/>
            <a:ext cx="73296" cy="9438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787128" y="5922103"/>
            <a:ext cx="25019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latin typeface="Microsoft JhengHei UI Light" panose="020B0304030504040204" charset="-120"/>
                <a:cs typeface="Microsoft JhengHei UI Light" panose="020B0304030504040204" charset="-120"/>
              </a:rPr>
              <a:t>HT</a:t>
            </a:r>
            <a:endParaRPr sz="1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129661" y="4722798"/>
          <a:ext cx="1824989" cy="2361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5310"/>
                <a:gridCol w="1162685"/>
              </a:tblGrid>
              <a:tr h="596265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32575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300" spc="100" dirty="0"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前端</a:t>
                      </a:r>
                      <a:r>
                        <a:rPr sz="1300" spc="-10" dirty="0"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(JS/Html)</a:t>
                      </a:r>
                      <a:endParaRPr sz="1300">
                        <a:latin typeface="Microsoft JhengHei UI Light" panose="020B0304030504040204" charset="-120"/>
                        <a:cs typeface="Microsoft JhengHei UI Light" panose="020B0304030504040204" charset="-120"/>
                      </a:endParaRPr>
                    </a:p>
                  </a:txBody>
                  <a:tcPr marL="0" marR="0" marT="5715" marB="0">
                    <a:lnL w="12700">
                      <a:solidFill>
                        <a:srgbClr val="7F7F7F"/>
                      </a:solidFill>
                      <a:prstDash val="solid"/>
                    </a:lnL>
                    <a:lnR w="12700">
                      <a:solidFill>
                        <a:srgbClr val="7F7F7F"/>
                      </a:solidFill>
                      <a:prstDash val="solid"/>
                    </a:lnR>
                    <a:lnT w="12700">
                      <a:solidFill>
                        <a:srgbClr val="7F7F7F"/>
                      </a:solidFill>
                      <a:prstDash val="solid"/>
                    </a:lnT>
                    <a:lnB w="12700">
                      <a:solidFill>
                        <a:srgbClr val="7F7F7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 hMerge="1">
                  <a:tcPr marL="0" marR="0" marT="0" marB="0"/>
                </a:tc>
              </a:tr>
              <a:tr h="17653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sz="1300" spc="85" dirty="0"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TP</a:t>
                      </a:r>
                      <a:r>
                        <a:rPr sz="1300" spc="5" dirty="0"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 请求</a:t>
                      </a:r>
                      <a:endParaRPr sz="1300">
                        <a:latin typeface="Microsoft JhengHei UI Light" panose="020B0304030504040204" charset="-120"/>
                        <a:cs typeface="Microsoft JhengHei UI Light" panose="020B0304030504040204" charset="-120"/>
                      </a:endParaRPr>
                    </a:p>
                  </a:txBody>
                  <a:tcPr marL="0" marR="0" marT="0" marB="0">
                    <a:lnR w="19050">
                      <a:solidFill>
                        <a:srgbClr val="7F7F7F"/>
                      </a:solidFill>
                      <a:prstDash val="solid"/>
                    </a:lnR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endParaRPr sz="130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712470">
                        <a:lnSpc>
                          <a:spcPct val="100000"/>
                        </a:lnSpc>
                      </a:pPr>
                      <a:r>
                        <a:rPr sz="1300" spc="-25" dirty="0"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响应</a:t>
                      </a:r>
                      <a:endParaRPr sz="1300">
                        <a:latin typeface="Microsoft JhengHei UI Light" panose="020B0304030504040204" charset="-120"/>
                        <a:cs typeface="Microsoft JhengHei UI Light" panose="020B0304030504040204" charset="-120"/>
                      </a:endParaRPr>
                    </a:p>
                  </a:txBody>
                  <a:tcPr marL="0" marR="0" marT="0" marB="0">
                    <a:lnL w="19050">
                      <a:solidFill>
                        <a:srgbClr val="7F7F7F"/>
                      </a:solidFill>
                      <a:prstDash val="solid"/>
                    </a:lnL>
                    <a:lnT w="12700">
                      <a:solidFill>
                        <a:srgbClr val="7F7F7F"/>
                      </a:solidFill>
                      <a:prstDash val="solid"/>
                    </a:lnT>
                  </a:tcPr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1315679" y="3951638"/>
            <a:ext cx="1738630" cy="596900"/>
          </a:xfrm>
          <a:prstGeom prst="rect">
            <a:avLst/>
          </a:prstGeom>
          <a:solidFill>
            <a:srgbClr val="FFFFFF"/>
          </a:solidFill>
          <a:ln w="10470">
            <a:solidFill>
              <a:srgbClr val="7F7F7F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marL="325755">
              <a:lnSpc>
                <a:spcPct val="100000"/>
              </a:lnSpc>
              <a:spcBef>
                <a:spcPts val="5"/>
              </a:spcBef>
            </a:pPr>
            <a:r>
              <a:rPr sz="1300" spc="100" dirty="0">
                <a:latin typeface="Microsoft JhengHei UI Light" panose="020B0304030504040204" charset="-120"/>
                <a:cs typeface="Microsoft JhengHei UI Light" panose="020B0304030504040204" charset="-120"/>
              </a:rPr>
              <a:t>前端</a:t>
            </a:r>
            <a:r>
              <a:rPr sz="1300" spc="-10" dirty="0">
                <a:latin typeface="Microsoft JhengHei UI Light" panose="020B0304030504040204" charset="-120"/>
                <a:cs typeface="Microsoft JhengHei UI Light" panose="020B0304030504040204" charset="-120"/>
              </a:rPr>
              <a:t>(JS/Html)</a:t>
            </a:r>
            <a:endParaRPr sz="1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89502" y="6412296"/>
            <a:ext cx="1790700" cy="596900"/>
          </a:xfrm>
          <a:prstGeom prst="rect">
            <a:avLst/>
          </a:prstGeom>
          <a:solidFill>
            <a:srgbClr val="FFFFFF"/>
          </a:solidFill>
          <a:ln w="10470">
            <a:solidFill>
              <a:srgbClr val="7F7F7F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300">
              <a:latin typeface="Times New Roman" panose="02020603050405020304"/>
              <a:cs typeface="Times New Roman" panose="02020603050405020304"/>
            </a:endParaRPr>
          </a:p>
          <a:p>
            <a:pPr marL="560070">
              <a:lnSpc>
                <a:spcPct val="100000"/>
              </a:lnSpc>
              <a:spcBef>
                <a:spcPts val="5"/>
              </a:spcBef>
            </a:pPr>
            <a:r>
              <a:rPr sz="1300" spc="-15" dirty="0">
                <a:latin typeface="Microsoft JhengHei UI Light" panose="020B0304030504040204" charset="-120"/>
                <a:cs typeface="Microsoft JhengHei UI Light" panose="020B0304030504040204" charset="-120"/>
              </a:rPr>
              <a:t>智能合约</a:t>
            </a:r>
            <a:endParaRPr sz="1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1850180" y="4543244"/>
            <a:ext cx="73660" cy="1854835"/>
            <a:chOff x="11850180" y="4543244"/>
            <a:chExt cx="73660" cy="1854835"/>
          </a:xfrm>
        </p:grpSpPr>
        <p:sp>
          <p:nvSpPr>
            <p:cNvPr id="13" name="object 13"/>
            <p:cNvSpPr/>
            <p:nvPr/>
          </p:nvSpPr>
          <p:spPr>
            <a:xfrm>
              <a:off x="11886827" y="4548479"/>
              <a:ext cx="8255" cy="1760220"/>
            </a:xfrm>
            <a:custGeom>
              <a:avLst/>
              <a:gdLst/>
              <a:ahLst/>
              <a:cxnLst/>
              <a:rect l="l" t="t" r="r" b="b"/>
              <a:pathLst>
                <a:path w="8254" h="1760220">
                  <a:moveTo>
                    <a:pt x="8240" y="0"/>
                  </a:moveTo>
                  <a:lnTo>
                    <a:pt x="0" y="1760156"/>
                  </a:lnTo>
                </a:path>
              </a:pathLst>
            </a:custGeom>
            <a:ln w="1047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1850180" y="6303254"/>
              <a:ext cx="73295" cy="94383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2438294" y="4563138"/>
            <a:ext cx="73660" cy="1854835"/>
            <a:chOff x="12438294" y="4563138"/>
            <a:chExt cx="73660" cy="1854835"/>
          </a:xfrm>
        </p:grpSpPr>
        <p:sp>
          <p:nvSpPr>
            <p:cNvPr id="16" name="object 16"/>
            <p:cNvSpPr/>
            <p:nvPr/>
          </p:nvSpPr>
          <p:spPr>
            <a:xfrm>
              <a:off x="12474942" y="4652140"/>
              <a:ext cx="8255" cy="1760220"/>
            </a:xfrm>
            <a:custGeom>
              <a:avLst/>
              <a:gdLst/>
              <a:ahLst/>
              <a:cxnLst/>
              <a:rect l="l" t="t" r="r" b="b"/>
              <a:pathLst>
                <a:path w="8254" h="1760220">
                  <a:moveTo>
                    <a:pt x="8240" y="1760156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438294" y="4563138"/>
              <a:ext cx="73296" cy="9438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1014318" y="5145708"/>
            <a:ext cx="75946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85" dirty="0">
                <a:latin typeface="Microsoft JhengHei UI Light" panose="020B0304030504040204" charset="-120"/>
                <a:cs typeface="Microsoft JhengHei UI Light" panose="020B0304030504040204" charset="-120"/>
              </a:rPr>
              <a:t>PRC</a:t>
            </a:r>
            <a:r>
              <a:rPr sz="1300" spc="5" dirty="0">
                <a:latin typeface="Microsoft JhengHei UI Light" panose="020B0304030504040204" charset="-120"/>
                <a:cs typeface="Microsoft JhengHei UI Light" panose="020B0304030504040204" charset="-120"/>
              </a:rPr>
              <a:t> 请求</a:t>
            </a:r>
            <a:endParaRPr sz="1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549014" y="5145708"/>
            <a:ext cx="77978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10" dirty="0">
                <a:latin typeface="Microsoft JhengHei UI Light" panose="020B0304030504040204" charset="-120"/>
                <a:cs typeface="Microsoft JhengHei UI Light" panose="020B0304030504040204" charset="-120"/>
              </a:rPr>
              <a:t>事件/读取</a:t>
            </a:r>
            <a:endParaRPr sz="1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3782217" y="3919179"/>
            <a:ext cx="940435" cy="662305"/>
            <a:chOff x="13782217" y="3919179"/>
            <a:chExt cx="940435" cy="662305"/>
          </a:xfrm>
        </p:grpSpPr>
        <p:sp>
          <p:nvSpPr>
            <p:cNvPr id="21" name="object 21"/>
            <p:cNvSpPr/>
            <p:nvPr/>
          </p:nvSpPr>
          <p:spPr>
            <a:xfrm>
              <a:off x="13787612" y="3924581"/>
              <a:ext cx="929640" cy="651510"/>
            </a:xfrm>
            <a:custGeom>
              <a:avLst/>
              <a:gdLst/>
              <a:ahLst/>
              <a:cxnLst/>
              <a:rect l="l" t="t" r="r" b="b"/>
              <a:pathLst>
                <a:path w="929640" h="651510">
                  <a:moveTo>
                    <a:pt x="488596" y="0"/>
                  </a:moveTo>
                  <a:lnTo>
                    <a:pt x="440952" y="0"/>
                  </a:lnTo>
                  <a:lnTo>
                    <a:pt x="393508" y="3393"/>
                  </a:lnTo>
                  <a:lnTo>
                    <a:pt x="346667" y="10181"/>
                  </a:lnTo>
                  <a:lnTo>
                    <a:pt x="300830" y="20363"/>
                  </a:lnTo>
                  <a:lnTo>
                    <a:pt x="256399" y="33939"/>
                  </a:lnTo>
                  <a:lnTo>
                    <a:pt x="213775" y="50909"/>
                  </a:lnTo>
                  <a:lnTo>
                    <a:pt x="173360" y="71273"/>
                  </a:lnTo>
                  <a:lnTo>
                    <a:pt x="135555" y="95031"/>
                  </a:lnTo>
                  <a:lnTo>
                    <a:pt x="96825" y="125734"/>
                  </a:lnTo>
                  <a:lnTo>
                    <a:pt x="64550" y="158812"/>
                  </a:lnTo>
                  <a:lnTo>
                    <a:pt x="38730" y="193834"/>
                  </a:lnTo>
                  <a:lnTo>
                    <a:pt x="19365" y="230368"/>
                  </a:lnTo>
                  <a:lnTo>
                    <a:pt x="6455" y="267982"/>
                  </a:lnTo>
                  <a:lnTo>
                    <a:pt x="0" y="306243"/>
                  </a:lnTo>
                  <a:lnTo>
                    <a:pt x="0" y="344721"/>
                  </a:lnTo>
                  <a:lnTo>
                    <a:pt x="6455" y="382982"/>
                  </a:lnTo>
                  <a:lnTo>
                    <a:pt x="19365" y="420595"/>
                  </a:lnTo>
                  <a:lnTo>
                    <a:pt x="38730" y="457129"/>
                  </a:lnTo>
                  <a:lnTo>
                    <a:pt x="64550" y="492151"/>
                  </a:lnTo>
                  <a:lnTo>
                    <a:pt x="96825" y="525230"/>
                  </a:lnTo>
                  <a:lnTo>
                    <a:pt x="135555" y="555932"/>
                  </a:lnTo>
                  <a:lnTo>
                    <a:pt x="173360" y="579690"/>
                  </a:lnTo>
                  <a:lnTo>
                    <a:pt x="213775" y="600054"/>
                  </a:lnTo>
                  <a:lnTo>
                    <a:pt x="256399" y="617024"/>
                  </a:lnTo>
                  <a:lnTo>
                    <a:pt x="300830" y="630600"/>
                  </a:lnTo>
                  <a:lnTo>
                    <a:pt x="346667" y="640782"/>
                  </a:lnTo>
                  <a:lnTo>
                    <a:pt x="393508" y="647570"/>
                  </a:lnTo>
                  <a:lnTo>
                    <a:pt x="440952" y="650964"/>
                  </a:lnTo>
                  <a:lnTo>
                    <a:pt x="488596" y="650964"/>
                  </a:lnTo>
                  <a:lnTo>
                    <a:pt x="536039" y="647570"/>
                  </a:lnTo>
                  <a:lnTo>
                    <a:pt x="582880" y="640782"/>
                  </a:lnTo>
                  <a:lnTo>
                    <a:pt x="628716" y="630600"/>
                  </a:lnTo>
                  <a:lnTo>
                    <a:pt x="673146" y="617024"/>
                  </a:lnTo>
                  <a:lnTo>
                    <a:pt x="715769" y="600054"/>
                  </a:lnTo>
                  <a:lnTo>
                    <a:pt x="756183" y="579690"/>
                  </a:lnTo>
                  <a:lnTo>
                    <a:pt x="793985" y="555932"/>
                  </a:lnTo>
                  <a:lnTo>
                    <a:pt x="832715" y="525230"/>
                  </a:lnTo>
                  <a:lnTo>
                    <a:pt x="864990" y="492151"/>
                  </a:lnTo>
                  <a:lnTo>
                    <a:pt x="890811" y="457129"/>
                  </a:lnTo>
                  <a:lnTo>
                    <a:pt x="910176" y="420595"/>
                  </a:lnTo>
                  <a:lnTo>
                    <a:pt x="923086" y="382982"/>
                  </a:lnTo>
                  <a:lnTo>
                    <a:pt x="929541" y="344721"/>
                  </a:lnTo>
                  <a:lnTo>
                    <a:pt x="929541" y="306243"/>
                  </a:lnTo>
                  <a:lnTo>
                    <a:pt x="923086" y="267982"/>
                  </a:lnTo>
                  <a:lnTo>
                    <a:pt x="910176" y="230368"/>
                  </a:lnTo>
                  <a:lnTo>
                    <a:pt x="890811" y="193834"/>
                  </a:lnTo>
                  <a:lnTo>
                    <a:pt x="864990" y="158812"/>
                  </a:lnTo>
                  <a:lnTo>
                    <a:pt x="832715" y="125734"/>
                  </a:lnTo>
                  <a:lnTo>
                    <a:pt x="793985" y="95031"/>
                  </a:lnTo>
                  <a:lnTo>
                    <a:pt x="756183" y="71273"/>
                  </a:lnTo>
                  <a:lnTo>
                    <a:pt x="715769" y="50909"/>
                  </a:lnTo>
                  <a:lnTo>
                    <a:pt x="673146" y="33939"/>
                  </a:lnTo>
                  <a:lnTo>
                    <a:pt x="628716" y="20363"/>
                  </a:lnTo>
                  <a:lnTo>
                    <a:pt x="582880" y="10181"/>
                  </a:lnTo>
                  <a:lnTo>
                    <a:pt x="536039" y="3393"/>
                  </a:lnTo>
                  <a:lnTo>
                    <a:pt x="48859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787615" y="3924576"/>
              <a:ext cx="929640" cy="651510"/>
            </a:xfrm>
            <a:custGeom>
              <a:avLst/>
              <a:gdLst/>
              <a:ahLst/>
              <a:cxnLst/>
              <a:rect l="l" t="t" r="r" b="b"/>
              <a:pathLst>
                <a:path w="929640" h="651510">
                  <a:moveTo>
                    <a:pt x="793983" y="95031"/>
                  </a:moveTo>
                  <a:lnTo>
                    <a:pt x="832714" y="125734"/>
                  </a:lnTo>
                  <a:lnTo>
                    <a:pt x="864990" y="158812"/>
                  </a:lnTo>
                  <a:lnTo>
                    <a:pt x="890810" y="193834"/>
                  </a:lnTo>
                  <a:lnTo>
                    <a:pt x="910176" y="230368"/>
                  </a:lnTo>
                  <a:lnTo>
                    <a:pt x="923086" y="267982"/>
                  </a:lnTo>
                  <a:lnTo>
                    <a:pt x="929541" y="306243"/>
                  </a:lnTo>
                  <a:lnTo>
                    <a:pt x="929541" y="344721"/>
                  </a:lnTo>
                  <a:lnTo>
                    <a:pt x="923086" y="382982"/>
                  </a:lnTo>
                  <a:lnTo>
                    <a:pt x="910176" y="420595"/>
                  </a:lnTo>
                  <a:lnTo>
                    <a:pt x="890810" y="457129"/>
                  </a:lnTo>
                  <a:lnTo>
                    <a:pt x="864990" y="492151"/>
                  </a:lnTo>
                  <a:lnTo>
                    <a:pt x="832714" y="525230"/>
                  </a:lnTo>
                  <a:lnTo>
                    <a:pt x="793983" y="555932"/>
                  </a:lnTo>
                  <a:lnTo>
                    <a:pt x="756180" y="579690"/>
                  </a:lnTo>
                  <a:lnTo>
                    <a:pt x="715766" y="600054"/>
                  </a:lnTo>
                  <a:lnTo>
                    <a:pt x="673143" y="617024"/>
                  </a:lnTo>
                  <a:lnTo>
                    <a:pt x="628712" y="630600"/>
                  </a:lnTo>
                  <a:lnTo>
                    <a:pt x="582876" y="640782"/>
                  </a:lnTo>
                  <a:lnTo>
                    <a:pt x="536035" y="647570"/>
                  </a:lnTo>
                  <a:lnTo>
                    <a:pt x="488592" y="650964"/>
                  </a:lnTo>
                  <a:lnTo>
                    <a:pt x="440948" y="650964"/>
                  </a:lnTo>
                  <a:lnTo>
                    <a:pt x="393505" y="647570"/>
                  </a:lnTo>
                  <a:lnTo>
                    <a:pt x="346665" y="640782"/>
                  </a:lnTo>
                  <a:lnTo>
                    <a:pt x="300828" y="630600"/>
                  </a:lnTo>
                  <a:lnTo>
                    <a:pt x="256398" y="617024"/>
                  </a:lnTo>
                  <a:lnTo>
                    <a:pt x="213775" y="600054"/>
                  </a:lnTo>
                  <a:lnTo>
                    <a:pt x="173361" y="579690"/>
                  </a:lnTo>
                  <a:lnTo>
                    <a:pt x="135557" y="555932"/>
                  </a:lnTo>
                  <a:lnTo>
                    <a:pt x="96827" y="525230"/>
                  </a:lnTo>
                  <a:lnTo>
                    <a:pt x="64551" y="492151"/>
                  </a:lnTo>
                  <a:lnTo>
                    <a:pt x="38730" y="457129"/>
                  </a:lnTo>
                  <a:lnTo>
                    <a:pt x="19365" y="420595"/>
                  </a:lnTo>
                  <a:lnTo>
                    <a:pt x="6455" y="382982"/>
                  </a:lnTo>
                  <a:lnTo>
                    <a:pt x="0" y="344721"/>
                  </a:lnTo>
                  <a:lnTo>
                    <a:pt x="0" y="306243"/>
                  </a:lnTo>
                  <a:lnTo>
                    <a:pt x="6455" y="267982"/>
                  </a:lnTo>
                  <a:lnTo>
                    <a:pt x="19365" y="230368"/>
                  </a:lnTo>
                  <a:lnTo>
                    <a:pt x="38730" y="193834"/>
                  </a:lnTo>
                  <a:lnTo>
                    <a:pt x="64551" y="158812"/>
                  </a:lnTo>
                  <a:lnTo>
                    <a:pt x="96827" y="125734"/>
                  </a:lnTo>
                  <a:lnTo>
                    <a:pt x="135557" y="95031"/>
                  </a:lnTo>
                  <a:lnTo>
                    <a:pt x="173361" y="71273"/>
                  </a:lnTo>
                  <a:lnTo>
                    <a:pt x="213775" y="50909"/>
                  </a:lnTo>
                  <a:lnTo>
                    <a:pt x="256398" y="33939"/>
                  </a:lnTo>
                  <a:lnTo>
                    <a:pt x="300828" y="20363"/>
                  </a:lnTo>
                  <a:lnTo>
                    <a:pt x="346665" y="10181"/>
                  </a:lnTo>
                  <a:lnTo>
                    <a:pt x="393505" y="3393"/>
                  </a:lnTo>
                  <a:lnTo>
                    <a:pt x="440948" y="0"/>
                  </a:lnTo>
                  <a:lnTo>
                    <a:pt x="488592" y="0"/>
                  </a:lnTo>
                  <a:lnTo>
                    <a:pt x="536035" y="3393"/>
                  </a:lnTo>
                  <a:lnTo>
                    <a:pt x="582876" y="10181"/>
                  </a:lnTo>
                  <a:lnTo>
                    <a:pt x="628712" y="20363"/>
                  </a:lnTo>
                  <a:lnTo>
                    <a:pt x="673143" y="33939"/>
                  </a:lnTo>
                  <a:lnTo>
                    <a:pt x="715766" y="50909"/>
                  </a:lnTo>
                  <a:lnTo>
                    <a:pt x="756180" y="71273"/>
                  </a:lnTo>
                  <a:lnTo>
                    <a:pt x="793983" y="95031"/>
                  </a:lnTo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/>
          <p:cNvSpPr txBox="1"/>
          <p:nvPr/>
        </p:nvSpPr>
        <p:spPr>
          <a:xfrm>
            <a:off x="14072151" y="4132649"/>
            <a:ext cx="36068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-25" dirty="0">
                <a:latin typeface="Microsoft JhengHei UI Light" panose="020B0304030504040204" charset="-120"/>
                <a:cs typeface="Microsoft JhengHei UI Light" panose="020B0304030504040204" charset="-120"/>
              </a:rPr>
              <a:t>钱包</a:t>
            </a:r>
            <a:endParaRPr sz="1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3068506" y="4209823"/>
            <a:ext cx="723900" cy="73660"/>
            <a:chOff x="13068506" y="4209823"/>
            <a:chExt cx="723900" cy="73660"/>
          </a:xfrm>
        </p:grpSpPr>
        <p:sp>
          <p:nvSpPr>
            <p:cNvPr id="25" name="object 25"/>
            <p:cNvSpPr/>
            <p:nvPr/>
          </p:nvSpPr>
          <p:spPr>
            <a:xfrm>
              <a:off x="13157507" y="4246471"/>
              <a:ext cx="629920" cy="2540"/>
            </a:xfrm>
            <a:custGeom>
              <a:avLst/>
              <a:gdLst/>
              <a:ahLst/>
              <a:cxnLst/>
              <a:rect l="l" t="t" r="r" b="b"/>
              <a:pathLst>
                <a:path w="629919" h="2539">
                  <a:moveTo>
                    <a:pt x="629306" y="2061"/>
                  </a:moveTo>
                  <a:lnTo>
                    <a:pt x="0" y="0"/>
                  </a:lnTo>
                </a:path>
              </a:pathLst>
            </a:custGeom>
            <a:ln w="1047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68506" y="4209823"/>
              <a:ext cx="94340" cy="73296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11232767" y="7003901"/>
            <a:ext cx="1904364" cy="1785620"/>
            <a:chOff x="11232767" y="7003901"/>
            <a:chExt cx="1904364" cy="1785620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32767" y="7516979"/>
              <a:ext cx="1903991" cy="127221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2151586" y="7009137"/>
              <a:ext cx="12065" cy="404495"/>
            </a:xfrm>
            <a:custGeom>
              <a:avLst/>
              <a:gdLst/>
              <a:ahLst/>
              <a:cxnLst/>
              <a:rect l="l" t="t" r="r" b="b"/>
              <a:pathLst>
                <a:path w="12065" h="404495">
                  <a:moveTo>
                    <a:pt x="0" y="0"/>
                  </a:moveTo>
                  <a:lnTo>
                    <a:pt x="11723" y="404220"/>
                  </a:lnTo>
                </a:path>
              </a:pathLst>
            </a:custGeom>
            <a:ln w="1047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126675" y="7407211"/>
              <a:ext cx="73268" cy="95113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11127159" y="3005634"/>
            <a:ext cx="25006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Web3</a:t>
            </a:r>
            <a:r>
              <a:rPr sz="4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应⽤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021483" y="3526961"/>
            <a:ext cx="21196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传统应⽤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533674" y="8376472"/>
            <a:ext cx="3644900" cy="178498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5"/>
              </a:spcBef>
            </a:pPr>
            <a:r>
              <a:rPr sz="33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两个主要特点：</a:t>
            </a:r>
            <a:endParaRPr sz="3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99770" indent="-687070">
              <a:lnSpc>
                <a:spcPct val="100000"/>
              </a:lnSpc>
              <a:spcBef>
                <a:spcPts val="660"/>
              </a:spcBef>
              <a:buFont typeface="Microsoft Sans Serif" panose="020B0604020202020204"/>
              <a:buAutoNum type="arabicPeriod"/>
              <a:tabLst>
                <a:tab pos="699770" algn="l"/>
              </a:tabLst>
            </a:pPr>
            <a:r>
              <a:rPr sz="33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交易离不开钱包</a:t>
            </a:r>
            <a:endParaRPr sz="3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99770" indent="-687070">
              <a:lnSpc>
                <a:spcPct val="100000"/>
              </a:lnSpc>
              <a:spcBef>
                <a:spcPts val="655"/>
              </a:spcBef>
              <a:buFont typeface="Microsoft Sans Serif" panose="020B0604020202020204"/>
              <a:buAutoNum type="arabicPeriod"/>
              <a:tabLst>
                <a:tab pos="699770" algn="l"/>
              </a:tabLst>
            </a:pPr>
            <a:r>
              <a:rPr sz="33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交易是异步的</a:t>
            </a:r>
            <a:endParaRPr sz="3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12930" y="1240664"/>
            <a:ext cx="307848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" dirty="0"/>
              <a:t>REMIX</a:t>
            </a:r>
            <a:endParaRPr spc="20" dirty="0"/>
          </a:p>
        </p:txBody>
      </p:sp>
      <p:sp>
        <p:nvSpPr>
          <p:cNvPr id="4" name="object 4"/>
          <p:cNvSpPr txBox="1"/>
          <p:nvPr/>
        </p:nvSpPr>
        <p:spPr>
          <a:xfrm>
            <a:off x="12309123" y="1527708"/>
            <a:ext cx="54959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https://remix.ethereum.org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00259" y="2736340"/>
            <a:ext cx="12303583" cy="8572215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5708650" y="2225675"/>
            <a:ext cx="10466070" cy="12858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DApp</a:t>
            </a:r>
            <a:r>
              <a:rPr spc="80" dirty="0"/>
              <a:t> 去中⼼化应⽤</a:t>
            </a:r>
            <a:endParaRPr spc="80" dirty="0"/>
          </a:p>
        </p:txBody>
      </p:sp>
      <p:sp>
        <p:nvSpPr>
          <p:cNvPr id="5" name="object 5"/>
          <p:cNvSpPr txBox="1"/>
          <p:nvPr/>
        </p:nvSpPr>
        <p:spPr>
          <a:xfrm>
            <a:off x="6269831" y="5105467"/>
            <a:ext cx="756475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前端如何与合约交互</a:t>
            </a:r>
            <a:endParaRPr sz="6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60413" y="1261605"/>
            <a:ext cx="79838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与链（节点）</a:t>
            </a:r>
            <a:r>
              <a:rPr sz="7800" spc="-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交互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25809" y="4025548"/>
            <a:ext cx="16249591" cy="1371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16900" y="4105491"/>
            <a:ext cx="15879444" cy="117919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400" spc="-5" dirty="0">
                <a:latin typeface="Courier New" panose="02070309020205020404"/>
                <a:cs typeface="Courier New" panose="02070309020205020404"/>
              </a:rPr>
              <a:t>// </a:t>
            </a:r>
            <a:r>
              <a:rPr sz="2400" spc="-35" dirty="0">
                <a:latin typeface="Microsoft JhengHei UI" panose="020B0604030504040204" charset="-120"/>
                <a:cs typeface="Microsoft JhengHei UI" panose="020B0604030504040204" charset="-120"/>
              </a:rPr>
              <a:t>获取账号余额</a:t>
            </a:r>
            <a:endParaRPr sz="24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 marR="5080">
              <a:lnSpc>
                <a:spcPct val="100000"/>
              </a:lnSpc>
              <a:spcBef>
                <a:spcPts val="23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curl</a:t>
            </a:r>
            <a:r>
              <a:rPr sz="24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-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X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POST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--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data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'{"jsonrpc":"2.0","method":"eth_getBalance","params": [0xf39Fd6e51aad88F6F4ce6aB8827279cffFb92266,</a:t>
            </a:r>
            <a:r>
              <a:rPr sz="2400" spc="-2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latest],"id":</a:t>
            </a:r>
            <a:r>
              <a:rPr lang="en-US" sz="2400" dirty="0">
                <a:latin typeface="Courier New" panose="02070309020205020404"/>
                <a:cs typeface="Courier New" panose="02070309020205020404"/>
              </a:rPr>
              <a:t>0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}'</a:t>
            </a:r>
            <a:r>
              <a:rPr sz="2400" spc="-2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http://127.0.0.1:8545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80890" y="10335534"/>
            <a:ext cx="958151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u="sng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https://ethereum.github.io/execution-apis/api-</a:t>
            </a:r>
            <a:r>
              <a:rPr sz="2700" u="sng" spc="-10" dirty="0">
                <a:uFill>
                  <a:solidFill>
                    <a:srgbClr val="000000"/>
                  </a:solidFill>
                </a:uFill>
                <a:latin typeface="Arial MT"/>
                <a:cs typeface="Arial MT"/>
              </a:rPr>
              <a:t>documentation/</a:t>
            </a:r>
            <a:endParaRPr sz="27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5809" y="6134566"/>
            <a:ext cx="16249591" cy="13716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16900" y="6214510"/>
            <a:ext cx="15150465" cy="81597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400" spc="-20" dirty="0">
                <a:latin typeface="Courier New" panose="02070309020205020404"/>
                <a:cs typeface="Courier New" panose="02070309020205020404"/>
              </a:rPr>
              <a:t>//</a:t>
            </a:r>
            <a:r>
              <a:rPr sz="2400" spc="-35" dirty="0">
                <a:latin typeface="Microsoft JhengHei UI" panose="020B0604030504040204" charset="-120"/>
                <a:cs typeface="Microsoft JhengHei UI" panose="020B0604030504040204" charset="-120"/>
              </a:rPr>
              <a:t>调⽤合约</a:t>
            </a:r>
            <a:endParaRPr sz="24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3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curl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-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X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POST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--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data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‘{"jsonrpc":"2.0","method":"eth_call","params":[{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…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}],”id”:1}’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1114" y="7919877"/>
            <a:ext cx="16250910" cy="17399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816900" y="8001640"/>
            <a:ext cx="12781280" cy="1182370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400" spc="-20" dirty="0">
                <a:latin typeface="Courier New" panose="02070309020205020404"/>
                <a:cs typeface="Courier New" panose="02070309020205020404"/>
              </a:rPr>
              <a:t>//</a:t>
            </a:r>
            <a:r>
              <a:rPr sz="2400" spc="-35" dirty="0">
                <a:latin typeface="Microsoft JhengHei UI" panose="020B0604030504040204" charset="-120"/>
                <a:cs typeface="Microsoft JhengHei UI" panose="020B0604030504040204" charset="-120"/>
              </a:rPr>
              <a:t>调⽤合约</a:t>
            </a:r>
            <a:endParaRPr sz="24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 marR="5080">
              <a:lnSpc>
                <a:spcPct val="100000"/>
              </a:lnSpc>
              <a:spcBef>
                <a:spcPts val="23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curl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-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X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POST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--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data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'{"jsonrpc":"2.0","method":"eth_sendRawTransaction “,”params”:[{...}],"id":1}'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596674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⼀个交易</a:t>
            </a:r>
            <a:endParaRPr spc="-1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92863" y="4929185"/>
            <a:ext cx="2731151" cy="6464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5027" y="4929185"/>
            <a:ext cx="3673531" cy="6464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83998" y="5046057"/>
            <a:ext cx="70231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950845" algn="l"/>
                <a:tab pos="3554095" algn="l"/>
              </a:tabLst>
            </a:pP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调⽤⼀个合约函</a:t>
            </a:r>
            <a:r>
              <a:rPr sz="3675" b="1" spc="-75" baseline="1000" dirty="0">
                <a:latin typeface="Microsoft JhengHei UI" panose="020B0604030504040204" charset="-120"/>
                <a:cs typeface="Microsoft JhengHei UI" panose="020B0604030504040204" charset="-120"/>
              </a:rPr>
              <a:t>数</a:t>
            </a: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	</a:t>
            </a:r>
            <a:r>
              <a:rPr sz="2450" b="1" spc="5" dirty="0">
                <a:latin typeface="Arial" panose="020B0604020202020204"/>
                <a:cs typeface="Arial" panose="020B0604020202020204"/>
              </a:rPr>
              <a:t>=</a:t>
            </a:r>
            <a:r>
              <a:rPr sz="2450" b="1" dirty="0">
                <a:latin typeface="Arial" panose="020B0604020202020204"/>
                <a:cs typeface="Arial" panose="020B0604020202020204"/>
              </a:rPr>
              <a:t>	</a:t>
            </a: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向合约地址发送⼀个交</a:t>
            </a:r>
            <a:r>
              <a:rPr sz="3675" b="1" spc="-75" baseline="1000" dirty="0">
                <a:latin typeface="Microsoft JhengHei UI" panose="020B0604030504040204" charset="-120"/>
                <a:cs typeface="Microsoft JhengHei UI" panose="020B0604030504040204" charset="-120"/>
              </a:rPr>
              <a:t>易</a:t>
            </a:r>
            <a:endParaRPr sz="3675" baseline="10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86986" y="5618859"/>
            <a:ext cx="2733040" cy="1971675"/>
          </a:xfrm>
          <a:custGeom>
            <a:avLst/>
            <a:gdLst/>
            <a:ahLst/>
            <a:cxnLst/>
            <a:rect l="l" t="t" r="r" b="b"/>
            <a:pathLst>
              <a:path w="2733040" h="1971675">
                <a:moveTo>
                  <a:pt x="1463960" y="0"/>
                </a:moveTo>
                <a:lnTo>
                  <a:pt x="1293481" y="267334"/>
                </a:lnTo>
                <a:lnTo>
                  <a:pt x="85075" y="267334"/>
                </a:lnTo>
                <a:lnTo>
                  <a:pt x="51932" y="274011"/>
                </a:lnTo>
                <a:lnTo>
                  <a:pt x="24893" y="292227"/>
                </a:lnTo>
                <a:lnTo>
                  <a:pt x="6676" y="319267"/>
                </a:lnTo>
                <a:lnTo>
                  <a:pt x="0" y="352410"/>
                </a:lnTo>
                <a:lnTo>
                  <a:pt x="0" y="1886068"/>
                </a:lnTo>
                <a:lnTo>
                  <a:pt x="6676" y="1919212"/>
                </a:lnTo>
                <a:lnTo>
                  <a:pt x="24893" y="1946251"/>
                </a:lnTo>
                <a:lnTo>
                  <a:pt x="51932" y="1964468"/>
                </a:lnTo>
                <a:lnTo>
                  <a:pt x="85075" y="1971144"/>
                </a:lnTo>
                <a:lnTo>
                  <a:pt x="2647825" y="1971144"/>
                </a:lnTo>
                <a:lnTo>
                  <a:pt x="2680968" y="1964468"/>
                </a:lnTo>
                <a:lnTo>
                  <a:pt x="2708007" y="1946251"/>
                </a:lnTo>
                <a:lnTo>
                  <a:pt x="2726224" y="1919212"/>
                </a:lnTo>
                <a:lnTo>
                  <a:pt x="2732901" y="1886068"/>
                </a:lnTo>
                <a:lnTo>
                  <a:pt x="2732901" y="352410"/>
                </a:lnTo>
                <a:lnTo>
                  <a:pt x="2726224" y="319267"/>
                </a:lnTo>
                <a:lnTo>
                  <a:pt x="2708007" y="292227"/>
                </a:lnTo>
                <a:lnTo>
                  <a:pt x="2680968" y="274011"/>
                </a:lnTo>
                <a:lnTo>
                  <a:pt x="2647825" y="267334"/>
                </a:lnTo>
                <a:lnTo>
                  <a:pt x="1634440" y="267334"/>
                </a:lnTo>
                <a:lnTo>
                  <a:pt x="146396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354074" y="6328575"/>
            <a:ext cx="2599055" cy="731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2020" marR="5080" indent="-909955">
              <a:lnSpc>
                <a:spcPct val="119000"/>
              </a:lnSpc>
              <a:spcBef>
                <a:spcPts val="95"/>
              </a:spcBef>
            </a:pPr>
            <a:r>
              <a:rPr sz="1950" b="1" dirty="0">
                <a:latin typeface="Microsoft JhengHei UI" panose="020B0604030504040204" charset="-120"/>
                <a:cs typeface="Microsoft JhengHei UI" panose="020B0604030504040204" charset="-120"/>
              </a:rPr>
              <a:t>交易的内容就是 </a:t>
            </a:r>
            <a:r>
              <a:rPr sz="1950" b="1" dirty="0">
                <a:latin typeface="Arial" panose="020B0604020202020204"/>
                <a:cs typeface="Arial" panose="020B0604020202020204"/>
              </a:rPr>
              <a:t>ABI </a:t>
            </a:r>
            <a:r>
              <a:rPr sz="1950" b="1" spc="-50" dirty="0">
                <a:latin typeface="Microsoft JhengHei UI" panose="020B0604030504040204" charset="-120"/>
                <a:cs typeface="Microsoft JhengHei UI" panose="020B0604030504040204" charset="-120"/>
              </a:rPr>
              <a:t>编</a:t>
            </a:r>
            <a:r>
              <a:rPr sz="1950" b="1" spc="-20" dirty="0">
                <a:latin typeface="Microsoft JhengHei UI" panose="020B0604030504040204" charset="-120"/>
                <a:cs typeface="Microsoft JhengHei UI" panose="020B0604030504040204" charset="-120"/>
              </a:rPr>
              <a:t>码数据</a:t>
            </a:r>
            <a:endParaRPr sz="19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57986" y="1596674"/>
            <a:ext cx="158813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ABI</a:t>
            </a:r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92863" y="4929185"/>
            <a:ext cx="2731151" cy="6464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5027" y="4929185"/>
            <a:ext cx="3673531" cy="6464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83998" y="5046057"/>
            <a:ext cx="70231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950845" algn="l"/>
                <a:tab pos="3554095" algn="l"/>
              </a:tabLst>
            </a:pP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调⽤⼀个合约函</a:t>
            </a:r>
            <a:r>
              <a:rPr sz="3675" b="1" spc="-75" baseline="1000" dirty="0">
                <a:latin typeface="Microsoft JhengHei UI" panose="020B0604030504040204" charset="-120"/>
                <a:cs typeface="Microsoft JhengHei UI" panose="020B0604030504040204" charset="-120"/>
              </a:rPr>
              <a:t>数</a:t>
            </a: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	</a:t>
            </a:r>
            <a:r>
              <a:rPr sz="2450" b="1" spc="5" dirty="0">
                <a:latin typeface="Arial" panose="020B0604020202020204"/>
                <a:cs typeface="Arial" panose="020B0604020202020204"/>
              </a:rPr>
              <a:t>=</a:t>
            </a:r>
            <a:r>
              <a:rPr sz="2450" b="1" dirty="0">
                <a:latin typeface="Arial" panose="020B0604020202020204"/>
                <a:cs typeface="Arial" panose="020B0604020202020204"/>
              </a:rPr>
              <a:t>	</a:t>
            </a: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向合约地址发送⼀个交</a:t>
            </a:r>
            <a:r>
              <a:rPr sz="3675" b="1" spc="-75" baseline="1000" dirty="0">
                <a:latin typeface="Microsoft JhengHei UI" panose="020B0604030504040204" charset="-120"/>
                <a:cs typeface="Microsoft JhengHei UI" panose="020B0604030504040204" charset="-120"/>
              </a:rPr>
              <a:t>易</a:t>
            </a:r>
            <a:endParaRPr sz="3675" baseline="10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86986" y="5618859"/>
            <a:ext cx="2733040" cy="1971675"/>
          </a:xfrm>
          <a:custGeom>
            <a:avLst/>
            <a:gdLst/>
            <a:ahLst/>
            <a:cxnLst/>
            <a:rect l="l" t="t" r="r" b="b"/>
            <a:pathLst>
              <a:path w="2733040" h="1971675">
                <a:moveTo>
                  <a:pt x="1463960" y="0"/>
                </a:moveTo>
                <a:lnTo>
                  <a:pt x="1293481" y="267334"/>
                </a:lnTo>
                <a:lnTo>
                  <a:pt x="85075" y="267334"/>
                </a:lnTo>
                <a:lnTo>
                  <a:pt x="51932" y="274011"/>
                </a:lnTo>
                <a:lnTo>
                  <a:pt x="24893" y="292227"/>
                </a:lnTo>
                <a:lnTo>
                  <a:pt x="6676" y="319267"/>
                </a:lnTo>
                <a:lnTo>
                  <a:pt x="0" y="352410"/>
                </a:lnTo>
                <a:lnTo>
                  <a:pt x="0" y="1886068"/>
                </a:lnTo>
                <a:lnTo>
                  <a:pt x="6676" y="1919212"/>
                </a:lnTo>
                <a:lnTo>
                  <a:pt x="24893" y="1946251"/>
                </a:lnTo>
                <a:lnTo>
                  <a:pt x="51932" y="1964468"/>
                </a:lnTo>
                <a:lnTo>
                  <a:pt x="85075" y="1971144"/>
                </a:lnTo>
                <a:lnTo>
                  <a:pt x="2647825" y="1971144"/>
                </a:lnTo>
                <a:lnTo>
                  <a:pt x="2680968" y="1964468"/>
                </a:lnTo>
                <a:lnTo>
                  <a:pt x="2708007" y="1946251"/>
                </a:lnTo>
                <a:lnTo>
                  <a:pt x="2726224" y="1919212"/>
                </a:lnTo>
                <a:lnTo>
                  <a:pt x="2732901" y="1886068"/>
                </a:lnTo>
                <a:lnTo>
                  <a:pt x="2732901" y="352410"/>
                </a:lnTo>
                <a:lnTo>
                  <a:pt x="2726224" y="319267"/>
                </a:lnTo>
                <a:lnTo>
                  <a:pt x="2708007" y="292227"/>
                </a:lnTo>
                <a:lnTo>
                  <a:pt x="2680968" y="274011"/>
                </a:lnTo>
                <a:lnTo>
                  <a:pt x="2647825" y="267334"/>
                </a:lnTo>
                <a:lnTo>
                  <a:pt x="1634440" y="267334"/>
                </a:lnTo>
                <a:lnTo>
                  <a:pt x="146396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354074" y="6328575"/>
            <a:ext cx="2599055" cy="731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2020" marR="5080" indent="-909955">
              <a:lnSpc>
                <a:spcPct val="119000"/>
              </a:lnSpc>
              <a:spcBef>
                <a:spcPts val="95"/>
              </a:spcBef>
            </a:pPr>
            <a:r>
              <a:rPr sz="1950" b="1" dirty="0">
                <a:latin typeface="Microsoft JhengHei UI" panose="020B0604030504040204" charset="-120"/>
                <a:cs typeface="Microsoft JhengHei UI" panose="020B0604030504040204" charset="-120"/>
              </a:rPr>
              <a:t>交易的内容就是 </a:t>
            </a:r>
            <a:r>
              <a:rPr sz="1950" b="1" dirty="0">
                <a:latin typeface="Arial" panose="020B0604020202020204"/>
                <a:cs typeface="Arial" panose="020B0604020202020204"/>
              </a:rPr>
              <a:t>ABI </a:t>
            </a:r>
            <a:r>
              <a:rPr sz="1950" b="1" spc="-50" dirty="0">
                <a:latin typeface="Microsoft JhengHei UI" panose="020B0604030504040204" charset="-120"/>
                <a:cs typeface="Microsoft JhengHei UI" panose="020B0604030504040204" charset="-120"/>
              </a:rPr>
              <a:t>编</a:t>
            </a:r>
            <a:r>
              <a:rPr sz="1950" b="1" spc="-20" dirty="0">
                <a:latin typeface="Microsoft JhengHei UI" panose="020B0604030504040204" charset="-120"/>
                <a:cs typeface="Microsoft JhengHei UI" panose="020B0604030504040204" charset="-120"/>
              </a:rPr>
              <a:t>码数据</a:t>
            </a:r>
            <a:endParaRPr sz="19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1229" y="0"/>
            <a:ext cx="8041639" cy="11075009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60413" y="1261605"/>
            <a:ext cx="79838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与链（节点）</a:t>
            </a:r>
            <a:r>
              <a:rPr spc="-25" dirty="0"/>
              <a:t>交互</a:t>
            </a:r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544068" y="1133820"/>
            <a:ext cx="13245921" cy="9470361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41850" y="1082675"/>
            <a:ext cx="1403096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DApp</a:t>
            </a:r>
            <a:r>
              <a:rPr spc="45" dirty="0"/>
              <a:t> 开发：前端与合约交互</a:t>
            </a:r>
            <a:endParaRPr spc="45" dirty="0"/>
          </a:p>
        </p:txBody>
      </p:sp>
      <p:sp>
        <p:nvSpPr>
          <p:cNvPr id="4" name="object 4"/>
          <p:cNvSpPr txBox="1"/>
          <p:nvPr/>
        </p:nvSpPr>
        <p:spPr>
          <a:xfrm>
            <a:off x="571440" y="2934292"/>
            <a:ext cx="18101945" cy="3736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7850" marR="17780" indent="-553085">
              <a:lnSpc>
                <a:spcPct val="141000"/>
              </a:lnSpc>
              <a:spcBef>
                <a:spcPts val="100"/>
              </a:spcBef>
              <a:buSzPct val="81000"/>
              <a:buChar char="•"/>
              <a:tabLst>
                <a:tab pos="577850" algn="l"/>
              </a:tabLst>
            </a:pPr>
            <a:r>
              <a:rPr sz="48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8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8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48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80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8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s.js/</a:t>
            </a:r>
            <a:r>
              <a:rPr sz="4800" spc="-6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</a:t>
            </a:r>
            <a:r>
              <a:rPr sz="48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eb3.j</a:t>
            </a:r>
            <a:r>
              <a:rPr sz="4800" spc="-3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48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：⼀套和以太坊区块链进⾏交互的库，</a:t>
            </a:r>
            <a:r>
              <a:rPr sz="4800" spc="-43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RPC</a:t>
            </a:r>
            <a:r>
              <a:rPr sz="4800" spc="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8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接⼝封</a:t>
            </a:r>
            <a:r>
              <a:rPr sz="48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装</a:t>
            </a:r>
            <a:endParaRPr sz="4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77850" indent="-552450">
              <a:lnSpc>
                <a:spcPct val="100000"/>
              </a:lnSpc>
              <a:spcBef>
                <a:spcPts val="7230"/>
              </a:spcBef>
              <a:buSzPct val="81000"/>
              <a:buFont typeface="Microsoft Sans Serif" panose="020B0604020202020204"/>
              <a:buChar char="•"/>
              <a:tabLst>
                <a:tab pos="577850" algn="l"/>
              </a:tabLst>
            </a:pPr>
            <a:r>
              <a:rPr sz="48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安装：</a:t>
            </a:r>
            <a:r>
              <a:rPr sz="48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npm</a:t>
            </a:r>
            <a:r>
              <a:rPr sz="480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8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install</a:t>
            </a:r>
            <a:r>
              <a:rPr sz="48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--</a:t>
            </a:r>
            <a:r>
              <a:rPr sz="4800" spc="-5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save</a:t>
            </a:r>
            <a:r>
              <a:rPr sz="48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8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ethers</a:t>
            </a:r>
            <a:endParaRPr sz="48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09067" y="10209593"/>
            <a:ext cx="749680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https://learnblockchain.cn/ethers_v5/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70153" y="8555769"/>
            <a:ext cx="13471015" cy="58039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2561528" y="8636589"/>
            <a:ext cx="93662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await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54871" y="8636589"/>
            <a:ext cx="7496809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ethers.provider.getBalance(“ricmoo.eth");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94505">
              <a:lnSpc>
                <a:spcPct val="100000"/>
              </a:lnSpc>
              <a:spcBef>
                <a:spcPts val="130"/>
              </a:spcBef>
            </a:pPr>
            <a:r>
              <a:rPr spc="229" dirty="0"/>
              <a:t>Ethers.Js</a:t>
            </a:r>
            <a:endParaRPr spc="229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80615" y="853485"/>
            <a:ext cx="14562624" cy="10294531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98752" y="1616332"/>
            <a:ext cx="599499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294505">
              <a:lnSpc>
                <a:spcPct val="100000"/>
              </a:lnSpc>
              <a:spcBef>
                <a:spcPts val="130"/>
              </a:spcBef>
            </a:pPr>
            <a:r>
              <a:rPr spc="229" dirty="0"/>
              <a:t>Ethers.Js</a:t>
            </a:r>
            <a:endParaRPr spc="229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127682" y="2877491"/>
            <a:ext cx="8084175" cy="7878108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3985" y="1638300"/>
            <a:ext cx="1467802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DApp</a:t>
            </a:r>
            <a:r>
              <a:rPr spc="45" dirty="0"/>
              <a:t> 开发：前端与合约交互</a:t>
            </a:r>
            <a:endParaRPr spc="4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158679" y="5096867"/>
            <a:ext cx="12088553" cy="38481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65208" y="5160280"/>
            <a:ext cx="1835150" cy="8255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[...];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213360">
              <a:lnSpc>
                <a:spcPct val="100000"/>
              </a:lnSpc>
              <a:spcBef>
                <a:spcPts val="15"/>
              </a:spcBef>
            </a:pPr>
            <a:r>
              <a:rPr sz="2600" spc="-10" dirty="0">
                <a:solidFill>
                  <a:srgbClr val="1F4BA2"/>
                </a:solidFill>
                <a:latin typeface="Courier New" panose="02070309020205020404"/>
                <a:cs typeface="Courier New" panose="02070309020205020404"/>
              </a:rPr>
              <a:t>"0x..."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;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54465" y="5160280"/>
            <a:ext cx="2036445" cy="1223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2600" dirty="0">
                <a:solidFill>
                  <a:srgbClr val="B83370"/>
                </a:solidFill>
                <a:latin typeface="Courier New" panose="02070309020205020404"/>
                <a:cs typeface="Courier New" panose="02070309020205020404"/>
              </a:rPr>
              <a:t>var</a:t>
            </a:r>
            <a:r>
              <a:rPr sz="2600" spc="65" dirty="0">
                <a:solidFill>
                  <a:srgbClr val="B8337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abi</a:t>
            </a:r>
            <a:r>
              <a:rPr sz="2600" spc="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50" dirty="0">
                <a:latin typeface="Courier New" panose="02070309020205020404"/>
                <a:cs typeface="Courier New" panose="02070309020205020404"/>
              </a:rPr>
              <a:t>= </a:t>
            </a:r>
            <a:r>
              <a:rPr sz="2600" dirty="0">
                <a:solidFill>
                  <a:srgbClr val="B83370"/>
                </a:solidFill>
                <a:latin typeface="Courier New" panose="02070309020205020404"/>
                <a:cs typeface="Courier New" panose="02070309020205020404"/>
              </a:rPr>
              <a:t>var</a:t>
            </a:r>
            <a:r>
              <a:rPr sz="2600" spc="70" dirty="0">
                <a:solidFill>
                  <a:srgbClr val="B8337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addr</a:t>
            </a:r>
            <a:r>
              <a:rPr sz="2600" spc="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50" dirty="0">
                <a:latin typeface="Courier New" panose="02070309020205020404"/>
                <a:cs typeface="Courier New" panose="02070309020205020404"/>
              </a:rPr>
              <a:t>= </a:t>
            </a:r>
            <a:r>
              <a:rPr sz="2600" spc="-25" dirty="0">
                <a:solidFill>
                  <a:srgbClr val="B83370"/>
                </a:solidFill>
                <a:latin typeface="Courier New" panose="02070309020205020404"/>
                <a:cs typeface="Courier New" panose="02070309020205020404"/>
              </a:rPr>
              <a:t>var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58760" y="5956068"/>
            <a:ext cx="1108456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600" spc="1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600" spc="1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B83370"/>
                </a:solidFill>
                <a:latin typeface="Courier New" panose="02070309020205020404"/>
                <a:cs typeface="Courier New" panose="02070309020205020404"/>
              </a:rPr>
              <a:t>new</a:t>
            </a:r>
            <a:r>
              <a:rPr sz="2600" spc="145" dirty="0">
                <a:solidFill>
                  <a:srgbClr val="B8337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ethers.</a:t>
            </a:r>
            <a:r>
              <a:rPr sz="2600" dirty="0">
                <a:solidFill>
                  <a:srgbClr val="0098C0"/>
                </a:solidFill>
                <a:latin typeface="Courier New" panose="02070309020205020404"/>
                <a:cs typeface="Courier New" panose="02070309020205020404"/>
              </a:rPr>
              <a:t>Contract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(address,</a:t>
            </a:r>
            <a:r>
              <a:rPr sz="2600" spc="1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abi,</a:t>
            </a:r>
            <a:r>
              <a:rPr sz="2600" spc="1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provider);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54465" y="6751855"/>
            <a:ext cx="8068945" cy="1621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contract.</a:t>
            </a:r>
            <a:r>
              <a:rPr sz="2600" dirty="0">
                <a:solidFill>
                  <a:srgbClr val="0098C0"/>
                </a:solidFill>
                <a:latin typeface="Courier New" panose="02070309020205020404"/>
                <a:cs typeface="Courier New" panose="02070309020205020404"/>
              </a:rPr>
              <a:t>transfer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(targetAddress,</a:t>
            </a:r>
            <a:r>
              <a:rPr sz="2600" spc="5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amount)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821815" marR="2820035" indent="-603250">
              <a:lnSpc>
                <a:spcPct val="100000"/>
              </a:lnSpc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.</a:t>
            </a:r>
            <a:r>
              <a:rPr sz="2600" dirty="0">
                <a:solidFill>
                  <a:srgbClr val="0098C0"/>
                </a:solidFill>
                <a:latin typeface="Courier New" panose="02070309020205020404"/>
                <a:cs typeface="Courier New" panose="02070309020205020404"/>
              </a:rPr>
              <a:t>then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(</a:t>
            </a:r>
            <a:r>
              <a:rPr sz="2600" dirty="0">
                <a:solidFill>
                  <a:srgbClr val="B83370"/>
                </a:solidFill>
                <a:latin typeface="Courier New" panose="02070309020205020404"/>
                <a:cs typeface="Courier New" panose="02070309020205020404"/>
              </a:rPr>
              <a:t>function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(tx)</a:t>
            </a:r>
            <a:r>
              <a:rPr sz="2600" spc="3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console.</a:t>
            </a:r>
            <a:r>
              <a:rPr sz="2600" spc="-10" dirty="0">
                <a:solidFill>
                  <a:srgbClr val="0098C0"/>
                </a:solidFill>
                <a:latin typeface="Courier New" panose="02070309020205020404"/>
                <a:cs typeface="Courier New" panose="02070309020205020404"/>
              </a:rPr>
              <a:t>log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(tx);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017905">
              <a:lnSpc>
                <a:spcPct val="100000"/>
              </a:lnSpc>
              <a:spcBef>
                <a:spcPts val="15"/>
              </a:spcBef>
            </a:pPr>
            <a:r>
              <a:rPr sz="2600" spc="-25" dirty="0">
                <a:latin typeface="Courier New" panose="02070309020205020404"/>
                <a:cs typeface="Courier New" panose="02070309020205020404"/>
              </a:rPr>
              <a:t>});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4140" y="3223959"/>
            <a:ext cx="8092440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43230" algn="l"/>
              </a:tabLst>
            </a:pPr>
            <a:r>
              <a:rPr sz="37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 </a:t>
            </a:r>
            <a:r>
              <a:rPr sz="375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ethers.js</a:t>
            </a:r>
            <a:r>
              <a:rPr sz="37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 </a:t>
            </a:r>
            <a:r>
              <a:rPr sz="375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ERC20</a:t>
            </a:r>
            <a:r>
              <a:rPr sz="375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合约示例：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8150" y="1638300"/>
            <a:ext cx="1603565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DApp</a:t>
            </a:r>
            <a:r>
              <a:rPr spc="45" dirty="0"/>
              <a:t> 开发：前端与合约交互</a:t>
            </a:r>
            <a:endParaRPr spc="45" dirty="0"/>
          </a:p>
        </p:txBody>
      </p:sp>
      <p:sp>
        <p:nvSpPr>
          <p:cNvPr id="4" name="object 4"/>
          <p:cNvSpPr txBox="1"/>
          <p:nvPr/>
        </p:nvSpPr>
        <p:spPr>
          <a:xfrm>
            <a:off x="450296" y="2922586"/>
            <a:ext cx="15311119" cy="80340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4</a:t>
            </a:r>
            <a:r>
              <a:rPr sz="41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步：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77545" indent="-536575">
              <a:lnSpc>
                <a:spcPct val="100000"/>
              </a:lnSpc>
              <a:spcBef>
                <a:spcPts val="5265"/>
              </a:spcBef>
              <a:buFont typeface="Microsoft Sans Serif" panose="020B0604020202020204"/>
              <a:buAutoNum type="arabicPeriod"/>
              <a:tabLst>
                <a:tab pos="677545" algn="l"/>
              </a:tabLst>
            </a:pPr>
            <a:r>
              <a:rPr sz="3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连接节点</a:t>
            </a:r>
            <a:r>
              <a:rPr sz="32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200" spc="-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Provider</a:t>
            </a:r>
            <a:r>
              <a:rPr sz="32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18870" lvl="1" indent="-370840">
              <a:lnSpc>
                <a:spcPct val="100000"/>
              </a:lnSpc>
              <a:spcBef>
                <a:spcPts val="4770"/>
              </a:spcBef>
              <a:buSzPct val="81000"/>
              <a:buChar char="•"/>
              <a:tabLst>
                <a:tab pos="1118870" algn="l"/>
              </a:tabLst>
            </a:pPr>
            <a:r>
              <a:rPr sz="32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MetaMask</a:t>
            </a:r>
            <a:r>
              <a:rPr sz="32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插件会在⻚⾯中注⼊ </a:t>
            </a:r>
            <a:r>
              <a:rPr sz="32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window.ethereum</a:t>
            </a:r>
            <a:r>
              <a:rPr sz="32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对象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77545" indent="-536575">
              <a:lnSpc>
                <a:spcPct val="100000"/>
              </a:lnSpc>
              <a:spcBef>
                <a:spcPts val="4770"/>
              </a:spcBef>
              <a:buFont typeface="Microsoft Sans Serif" panose="020B0604020202020204"/>
              <a:buAutoNum type="arabicPeriod"/>
              <a:tabLst>
                <a:tab pos="677545" algn="l"/>
              </a:tabLst>
            </a:pPr>
            <a:r>
              <a:rPr sz="32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获取或创建钱包对象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77545" indent="-536575">
              <a:lnSpc>
                <a:spcPct val="100000"/>
              </a:lnSpc>
              <a:spcBef>
                <a:spcPts val="4775"/>
              </a:spcBef>
              <a:buFont typeface="Microsoft Sans Serif" panose="020B0604020202020204"/>
              <a:buAutoNum type="arabicPeriod"/>
              <a:tabLst>
                <a:tab pos="677545" algn="l"/>
              </a:tabLst>
            </a:pPr>
            <a:r>
              <a:rPr sz="3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初始化合约对象</a:t>
            </a:r>
            <a:r>
              <a:rPr sz="3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32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合约地址 </a:t>
            </a:r>
            <a:r>
              <a:rPr sz="32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+ </a:t>
            </a:r>
            <a:r>
              <a:rPr sz="32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ABI</a:t>
            </a:r>
            <a:r>
              <a:rPr sz="320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)</a:t>
            </a:r>
            <a:endParaRPr sz="3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145"/>
              </a:spcBef>
              <a:buClr>
                <a:srgbClr val="535353"/>
              </a:buClr>
              <a:buFont typeface="Microsoft Sans Serif" panose="020B0604020202020204"/>
              <a:buAutoNum type="arabicPeriod"/>
            </a:pPr>
            <a:endParaRPr sz="3200">
              <a:latin typeface="Microsoft Sans Serif" panose="020B0604020202020204"/>
              <a:cs typeface="Microsoft Sans Serif" panose="020B0604020202020204"/>
            </a:endParaRPr>
          </a:p>
          <a:p>
            <a:pPr marL="677545" indent="-536575">
              <a:lnSpc>
                <a:spcPct val="100000"/>
              </a:lnSpc>
              <a:buFont typeface="Microsoft Sans Serif" panose="020B0604020202020204"/>
              <a:buAutoNum type="arabicPeriod"/>
              <a:tabLst>
                <a:tab pos="677545" algn="l"/>
              </a:tabLst>
            </a:pPr>
            <a:r>
              <a:rPr sz="32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从合约获取数据、发起交易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431665" marR="5080" indent="335915">
              <a:lnSpc>
                <a:spcPct val="117000"/>
              </a:lnSpc>
              <a:spcBef>
                <a:spcPts val="3025"/>
              </a:spcBef>
            </a:pPr>
            <a:r>
              <a:rPr sz="41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MetaMask</a:t>
            </a:r>
            <a:r>
              <a:rPr sz="4100" spc="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⽂档：</a:t>
            </a:r>
            <a:r>
              <a:rPr sz="4100" u="sng" spc="-20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https://docs.metamask.io/guide/</a:t>
            </a:r>
            <a:r>
              <a:rPr sz="41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3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Ethers.js</a:t>
            </a:r>
            <a:r>
              <a:rPr sz="4100" spc="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⽂档：</a:t>
            </a:r>
            <a:r>
              <a:rPr sz="4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https://learnblockchain.cn/ethers_v5/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12930" y="1240664"/>
            <a:ext cx="307848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" dirty="0"/>
              <a:t>REMIX</a:t>
            </a:r>
            <a:endParaRPr spc="20" dirty="0"/>
          </a:p>
        </p:txBody>
      </p:sp>
      <p:sp>
        <p:nvSpPr>
          <p:cNvPr id="4" name="object 4"/>
          <p:cNvSpPr txBox="1"/>
          <p:nvPr/>
        </p:nvSpPr>
        <p:spPr>
          <a:xfrm>
            <a:off x="12309123" y="1527708"/>
            <a:ext cx="54959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https://remix.ethereum.org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664870" y="3219786"/>
            <a:ext cx="4522739" cy="5957955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872747" y="10232416"/>
            <a:ext cx="10725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编译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8774" y="3195066"/>
            <a:ext cx="4612553" cy="565164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964657" y="10232416"/>
            <a:ext cx="10725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部署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125956" y="3246393"/>
            <a:ext cx="5157076" cy="433468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4761729" y="10232416"/>
            <a:ext cx="107251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执⾏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155139" y="7953550"/>
            <a:ext cx="2224405" cy="1344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18000"/>
              </a:lnSpc>
              <a:spcBef>
                <a:spcPts val="95"/>
              </a:spcBef>
            </a:pPr>
            <a:r>
              <a:rPr sz="24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执⾏合约函数： 橙⾊：触发交易 </a:t>
            </a:r>
            <a:r>
              <a:rPr sz="24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蓝⾊：仅读取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26507" y="9168145"/>
            <a:ext cx="285305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可部署到不同的⽹络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20927" y="9461041"/>
            <a:ext cx="253873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可选择编译器版本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88460" y="10384035"/>
            <a:ext cx="265303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产出</a:t>
            </a:r>
            <a:r>
              <a:rPr sz="2300" spc="-114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3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ABI</a:t>
            </a:r>
            <a:r>
              <a:rPr sz="23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与</a:t>
            </a:r>
            <a:r>
              <a:rPr sz="2300" spc="-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3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字节码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359486" y="10384035"/>
            <a:ext cx="207772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产出：合约地址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02025" y="1638300"/>
            <a:ext cx="1451737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DApp</a:t>
            </a:r>
            <a:r>
              <a:rPr spc="45" dirty="0"/>
              <a:t> 开发：前端与合约交互</a:t>
            </a:r>
            <a:endParaRPr spc="45" dirty="0"/>
          </a:p>
        </p:txBody>
      </p:sp>
      <p:sp>
        <p:nvSpPr>
          <p:cNvPr id="4" name="object 4"/>
          <p:cNvSpPr txBox="1"/>
          <p:nvPr/>
        </p:nvSpPr>
        <p:spPr>
          <a:xfrm>
            <a:off x="7578725" y="5914390"/>
            <a:ext cx="8392160" cy="3095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74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DEMO</a:t>
            </a:r>
            <a:r>
              <a:rPr sz="4950" b="1" spc="-2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950" b="1" spc="28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on</a:t>
            </a:r>
            <a:r>
              <a:rPr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React</a:t>
            </a:r>
            <a:endParaRPr 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npm install web3</a:t>
            </a:r>
            <a:endParaRPr 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npm install --save ehther</a:t>
            </a:r>
            <a:endParaRPr 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47248" y="1638557"/>
            <a:ext cx="300990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练习题</a:t>
            </a:r>
            <a:endParaRPr spc="-20" dirty="0"/>
          </a:p>
        </p:txBody>
      </p:sp>
      <p:sp>
        <p:nvSpPr>
          <p:cNvPr id="4" name="object 4"/>
          <p:cNvSpPr txBox="1"/>
          <p:nvPr/>
        </p:nvSpPr>
        <p:spPr>
          <a:xfrm>
            <a:off x="494463" y="3788932"/>
            <a:ext cx="9453880" cy="48514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73380" indent="-297180">
              <a:lnSpc>
                <a:spcPct val="100000"/>
              </a:lnSpc>
              <a:spcBef>
                <a:spcPts val="135"/>
              </a:spcBef>
              <a:buSzPct val="82000"/>
              <a:buFont typeface="Microsoft Sans Serif" panose="020B0604020202020204"/>
              <a:buChar char="•"/>
              <a:tabLst>
                <a:tab pos="373380" algn="l"/>
              </a:tabLst>
            </a:pPr>
            <a:r>
              <a:rPr sz="25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编写前端使⽤之前的 </a:t>
            </a:r>
            <a:r>
              <a:rPr sz="25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Vault</a:t>
            </a:r>
            <a:r>
              <a:rPr sz="2550" spc="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合约：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0440" lvl="1" indent="-297180">
              <a:lnSpc>
                <a:spcPct val="100000"/>
              </a:lnSpc>
              <a:spcBef>
                <a:spcPts val="3920"/>
              </a:spcBef>
              <a:buSzPct val="82000"/>
              <a:buFont typeface="Microsoft Sans Serif" panose="020B0604020202020204"/>
              <a:buChar char="•"/>
              <a:tabLst>
                <a:tab pos="980440" algn="l"/>
              </a:tabLst>
            </a:pPr>
            <a:r>
              <a:rPr sz="25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⽤户可通过前端进⾏存款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588135" lvl="2" indent="-297815">
              <a:lnSpc>
                <a:spcPct val="100000"/>
              </a:lnSpc>
              <a:spcBef>
                <a:spcPts val="3915"/>
              </a:spcBef>
              <a:buSzPct val="82000"/>
              <a:buFont typeface="Microsoft Sans Serif" panose="020B0604020202020204"/>
              <a:buChar char="•"/>
              <a:tabLst>
                <a:tab pos="1588135" algn="l"/>
              </a:tabLst>
            </a:pPr>
            <a:r>
              <a:rPr sz="255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两个⽅式：</a:t>
            </a:r>
            <a:r>
              <a:rPr sz="255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Approve</a:t>
            </a:r>
            <a:r>
              <a:rPr sz="2550" spc="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+ </a:t>
            </a:r>
            <a:r>
              <a:rPr sz="255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deposit</a:t>
            </a: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lvl="2">
              <a:lnSpc>
                <a:spcPct val="100000"/>
              </a:lnSpc>
              <a:spcBef>
                <a:spcPts val="10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588135" lvl="2" indent="-2978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588135" algn="l"/>
                <a:tab pos="6866890" algn="l"/>
              </a:tabLst>
            </a:pPr>
            <a:r>
              <a:rPr sz="25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最好使⽤</a:t>
            </a:r>
            <a:r>
              <a:rPr sz="2550" spc="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55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ERC2612(Permit)</a:t>
            </a:r>
            <a:r>
              <a:rPr sz="2550" spc="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⽅式更</a:t>
            </a:r>
            <a:r>
              <a:rPr sz="25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好</a:t>
            </a:r>
            <a:r>
              <a:rPr sz="25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25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55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permitDeposit</a:t>
            </a:r>
            <a:r>
              <a:rPr sz="25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0440" lvl="1" indent="-297180">
              <a:lnSpc>
                <a:spcPct val="100000"/>
              </a:lnSpc>
              <a:spcBef>
                <a:spcPts val="3920"/>
              </a:spcBef>
              <a:buSzPct val="82000"/>
              <a:buFont typeface="Microsoft Sans Serif" panose="020B0604020202020204"/>
              <a:buChar char="•"/>
              <a:tabLst>
                <a:tab pos="980440" algn="l"/>
              </a:tabLst>
            </a:pPr>
            <a:r>
              <a:rPr sz="25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前端显示⽤户存款⾦额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0440" lvl="1" indent="-297180">
              <a:lnSpc>
                <a:spcPct val="100000"/>
              </a:lnSpc>
              <a:spcBef>
                <a:spcPts val="3920"/>
              </a:spcBef>
              <a:buSzPct val="82000"/>
              <a:buFont typeface="Microsoft Sans Serif" panose="020B0604020202020204"/>
              <a:buChar char="•"/>
              <a:tabLst>
                <a:tab pos="980440" algn="l"/>
              </a:tabLst>
            </a:pPr>
            <a:r>
              <a:rPr sz="25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⽤户可通过前端提取⽤户⾃⼰的存款</a:t>
            </a:r>
            <a:r>
              <a:rPr sz="25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55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withdraw</a:t>
            </a:r>
            <a:r>
              <a:rPr sz="25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5327650" y="2225675"/>
            <a:ext cx="13723620" cy="12858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DApp</a:t>
            </a:r>
            <a:r>
              <a:rPr spc="80" dirty="0"/>
              <a:t> 去中⼼化应⽤</a:t>
            </a:r>
            <a:endParaRPr spc="80" dirty="0"/>
          </a:p>
        </p:txBody>
      </p:sp>
      <p:sp>
        <p:nvSpPr>
          <p:cNvPr id="5" name="object 5"/>
          <p:cNvSpPr txBox="1"/>
          <p:nvPr/>
        </p:nvSpPr>
        <p:spPr>
          <a:xfrm>
            <a:off x="6269831" y="5105467"/>
            <a:ext cx="756475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6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后端如何与合约交互</a:t>
            </a:r>
            <a:endParaRPr sz="6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28699" y="1261605"/>
            <a:ext cx="88468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DApp</a:t>
            </a:r>
            <a:r>
              <a:rPr spc="80" dirty="0"/>
              <a:t> 去中⼼化应⽤</a:t>
            </a:r>
            <a:endParaRPr spc="8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400112" y="3177495"/>
            <a:ext cx="9043255" cy="691833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431324" y="10511083"/>
            <a:ext cx="35147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DAPP</a:t>
            </a:r>
            <a:r>
              <a:rPr sz="41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应⽤架构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5277" y="5374963"/>
            <a:ext cx="4737735" cy="149161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45"/>
              </a:spcBef>
            </a:pPr>
            <a:r>
              <a:rPr sz="4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思考：如何展示某个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algn="ctr">
              <a:lnSpc>
                <a:spcPct val="100000"/>
              </a:lnSpc>
              <a:spcBef>
                <a:spcPts val="850"/>
              </a:spcBef>
            </a:pPr>
            <a:r>
              <a:rPr sz="4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⽤户的转账记录？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417728" y="1596674"/>
            <a:ext cx="526923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65" dirty="0"/>
              <a:t>事件 - 回顾</a:t>
            </a:r>
            <a:endParaRPr spc="365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519863" y="4391023"/>
            <a:ext cx="19064373" cy="67703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76250" indent="-412750">
              <a:lnSpc>
                <a:spcPct val="100000"/>
              </a:lnSpc>
              <a:spcBef>
                <a:spcPts val="135"/>
              </a:spcBef>
              <a:buSzPct val="83000"/>
              <a:buFont typeface="Microsoft Sans Serif" panose="020B0604020202020204"/>
              <a:buChar char="•"/>
              <a:tabLst>
                <a:tab pos="476250" algn="l"/>
              </a:tabLst>
            </a:pPr>
            <a:r>
              <a:rPr sz="3550" spc="-5" dirty="0"/>
              <a:t>我们如何知道合约状态的变化</a:t>
            </a:r>
            <a:endParaRPr sz="3550"/>
          </a:p>
          <a:p>
            <a:pPr marL="1083310" lvl="1" indent="-412750">
              <a:lnSpc>
                <a:spcPct val="100000"/>
              </a:lnSpc>
              <a:spcBef>
                <a:spcPts val="5420"/>
              </a:spcBef>
              <a:buSzPct val="83000"/>
              <a:buFont typeface="Microsoft Sans Serif" panose="020B0604020202020204"/>
              <a:buChar char="•"/>
              <a:tabLst>
                <a:tab pos="1083310" algn="l"/>
              </a:tabLst>
            </a:pPr>
            <a:r>
              <a:rPr sz="35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利⽤事件，合约在有变化时触发事件</a:t>
            </a:r>
            <a:r>
              <a:rPr lang="en-US" sz="35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event emit</a:t>
            </a:r>
            <a:endParaRPr sz="3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76250" indent="-412750">
              <a:lnSpc>
                <a:spcPct val="100000"/>
              </a:lnSpc>
              <a:spcBef>
                <a:spcPts val="5420"/>
              </a:spcBef>
              <a:buSzPct val="83000"/>
              <a:buFont typeface="Microsoft Sans Serif" panose="020B0604020202020204"/>
              <a:buChar char="•"/>
              <a:tabLst>
                <a:tab pos="476250" algn="l"/>
              </a:tabLst>
            </a:pPr>
            <a:r>
              <a:rPr sz="3550" spc="-5" dirty="0"/>
              <a:t>事件有时也作为便宜的存储</a:t>
            </a:r>
            <a:r>
              <a:rPr lang="en-US" sz="3550" spc="-5" dirty="0"/>
              <a:t> maping </a:t>
            </a:r>
            <a:endParaRPr sz="3550"/>
          </a:p>
          <a:p>
            <a:pPr marL="476250" indent="-412750">
              <a:lnSpc>
                <a:spcPct val="100000"/>
              </a:lnSpc>
              <a:spcBef>
                <a:spcPts val="5420"/>
              </a:spcBef>
              <a:buSzPct val="83000"/>
              <a:buFont typeface="Microsoft Sans Serif" panose="020B0604020202020204"/>
              <a:buChar char="•"/>
              <a:tabLst>
                <a:tab pos="476250" algn="l"/>
              </a:tabLst>
            </a:pPr>
            <a:r>
              <a:rPr sz="3550" spc="-5" dirty="0"/>
              <a:t>使⽤关键字 </a:t>
            </a:r>
            <a:r>
              <a:rPr sz="3550" spc="-175" dirty="0">
                <a:latin typeface="Microsoft Sans Serif" panose="020B0604020202020204"/>
                <a:cs typeface="Microsoft Sans Serif" panose="020B0604020202020204"/>
              </a:rPr>
              <a:t>event</a:t>
            </a:r>
            <a:r>
              <a:rPr sz="3550" spc="9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50" spc="-15" dirty="0"/>
              <a:t>定义事件，</a:t>
            </a:r>
            <a:r>
              <a:rPr sz="3550" spc="-60" dirty="0">
                <a:latin typeface="Microsoft Sans Serif" panose="020B0604020202020204"/>
                <a:cs typeface="Microsoft Sans Serif" panose="020B0604020202020204"/>
              </a:rPr>
              <a:t>emit</a:t>
            </a:r>
            <a:r>
              <a:rPr sz="3550" spc="9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50" spc="-15" dirty="0"/>
              <a:t>触发事件</a:t>
            </a:r>
            <a:endParaRPr sz="3550">
              <a:latin typeface="Microsoft Sans Serif" panose="020B0604020202020204"/>
              <a:cs typeface="Microsoft Sans Serif" panose="020B0604020202020204"/>
            </a:endParaRPr>
          </a:p>
          <a:p>
            <a:pPr marL="476250" indent="-412750">
              <a:lnSpc>
                <a:spcPct val="100000"/>
              </a:lnSpc>
              <a:spcBef>
                <a:spcPts val="5420"/>
              </a:spcBef>
              <a:buSzPct val="83000"/>
              <a:buFont typeface="Microsoft Sans Serif" panose="020B0604020202020204"/>
              <a:buChar char="•"/>
              <a:tabLst>
                <a:tab pos="476250" algn="l"/>
              </a:tabLst>
            </a:pPr>
            <a:r>
              <a:rPr sz="3550" spc="5" dirty="0"/>
              <a:t>使⽤关键字  事件中使⽤</a:t>
            </a:r>
            <a:r>
              <a:rPr sz="3550" spc="-204" dirty="0">
                <a:latin typeface="Microsoft Sans Serif" panose="020B0604020202020204"/>
                <a:cs typeface="Microsoft Sans Serif" panose="020B0604020202020204"/>
              </a:rPr>
              <a:t>indexed</a:t>
            </a:r>
            <a:r>
              <a:rPr sz="3550" spc="-5" dirty="0"/>
              <a:t>修饰，表示对这个字段建⽴索引，⽅便外部对该字段过滤查找</a:t>
            </a:r>
            <a:endParaRPr sz="3550" spc="-5" dirty="0"/>
          </a:p>
          <a:p>
            <a:pPr marL="476250" indent="-412750">
              <a:lnSpc>
                <a:spcPct val="100000"/>
              </a:lnSpc>
              <a:spcBef>
                <a:spcPts val="5420"/>
              </a:spcBef>
              <a:buSzPct val="83000"/>
              <a:buFont typeface="Microsoft Sans Serif" panose="020B0604020202020204"/>
              <a:buChar char="•"/>
              <a:tabLst>
                <a:tab pos="476250" algn="l"/>
              </a:tabLst>
            </a:pPr>
            <a:r>
              <a:rPr lang="en-US" sz="3550">
                <a:latin typeface="Microsoft Sans Serif" panose="020B0604020202020204"/>
                <a:cs typeface="Microsoft Sans Serif" panose="020B0604020202020204"/>
              </a:rPr>
              <a:t>topic </a:t>
            </a:r>
            <a:endParaRPr lang="en-US" sz="35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44616" y="1638557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事件</a:t>
            </a:r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1421870" y="3142782"/>
            <a:ext cx="4716145" cy="25209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3370" indent="-242570">
              <a:lnSpc>
                <a:spcPct val="100000"/>
              </a:lnSpc>
              <a:spcBef>
                <a:spcPts val="110"/>
              </a:spcBef>
              <a:buSzPct val="81000"/>
              <a:buFont typeface="Microsoft Sans Serif" panose="020B0604020202020204"/>
              <a:buChar char="•"/>
              <a:tabLst>
                <a:tab pos="293370" algn="l"/>
              </a:tabLst>
            </a:pPr>
            <a:r>
              <a:rPr sz="21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事件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00430" lvl="1" indent="-242570">
              <a:lnSpc>
                <a:spcPct val="100000"/>
              </a:lnSpc>
              <a:spcBef>
                <a:spcPts val="3185"/>
              </a:spcBef>
              <a:buSzPct val="81000"/>
              <a:buFont typeface="Microsoft Sans Serif" panose="020B0604020202020204"/>
              <a:buChar char="•"/>
              <a:tabLst>
                <a:tab pos="900430" algn="l"/>
              </a:tabLst>
            </a:pPr>
            <a:r>
              <a:rPr sz="21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索引的事件 ⽣成 对应的 </a:t>
            </a:r>
            <a:r>
              <a:rPr sz="21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Topic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80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marL="900430" lvl="1" indent="-242570">
              <a:lnSpc>
                <a:spcPct val="100000"/>
              </a:lnSpc>
              <a:spcBef>
                <a:spcPts val="5"/>
              </a:spcBef>
              <a:buSzPct val="81000"/>
              <a:buFont typeface="Microsoft Sans Serif" panose="020B0604020202020204"/>
              <a:buChar char="•"/>
              <a:tabLst>
                <a:tab pos="900430" algn="l"/>
              </a:tabLst>
            </a:pP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每个事件有个事件签名作为</a:t>
            </a:r>
            <a:r>
              <a:rPr sz="210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Topic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80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marL="900430" lvl="1" indent="-24257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900430" algn="l"/>
              </a:tabLst>
            </a:pPr>
            <a:r>
              <a:rPr sz="2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⾮索引事件作为 </a:t>
            </a:r>
            <a:r>
              <a:rPr sz="2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1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保存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51309" y="6654143"/>
            <a:ext cx="14101533" cy="30607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2647095" y="6715473"/>
            <a:ext cx="13899515" cy="20929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18565" marR="5080" indent="-1206500">
              <a:lnSpc>
                <a:spcPct val="100000"/>
              </a:lnSpc>
              <a:spcBef>
                <a:spcPts val="125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let</a:t>
            </a:r>
            <a:r>
              <a:rPr sz="2600" spc="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transferTopic</a:t>
            </a:r>
            <a:r>
              <a:rPr sz="2600" spc="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600" spc="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ethers.utils.</a:t>
            </a:r>
            <a:r>
              <a:rPr sz="26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keccak256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( ethers.utils.toUtf8Bytes("</a:t>
            </a:r>
            <a:r>
              <a:rPr sz="26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Transfer(address,address,uint256)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"));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600" spc="25" dirty="0">
                <a:latin typeface="Courier New" panose="02070309020205020404"/>
                <a:cs typeface="Courier New" panose="02070309020205020404"/>
              </a:rPr>
              <a:t>// </a:t>
            </a:r>
            <a:r>
              <a:rPr sz="2600" spc="-25" dirty="0">
                <a:latin typeface="Microsoft JhengHei UI" panose="020B0604030504040204" charset="-120"/>
                <a:cs typeface="Microsoft JhengHei UI" panose="020B0604030504040204" charset="-120"/>
              </a:rPr>
              <a:t>等价</a:t>
            </a:r>
            <a:endParaRPr sz="26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ethers.utils.id("Transfer(address,address,uint256)")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05539" y="9909749"/>
            <a:ext cx="108242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https://learnblockchain.cn/ethers_v5/api/utils/hashing/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监听事件</a:t>
            </a:r>
            <a:endParaRPr spc="-1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179621" y="4777902"/>
            <a:ext cx="12157703" cy="4394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65274" y="3680594"/>
            <a:ext cx="11446510" cy="16319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98475" indent="-48577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98475" algn="l"/>
              </a:tabLst>
            </a:pPr>
            <a:r>
              <a:rPr sz="4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监听（实时）事件（</a:t>
            </a:r>
            <a:r>
              <a:rPr sz="42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 </a:t>
            </a:r>
            <a:r>
              <a:rPr sz="42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webSocket</a:t>
            </a:r>
            <a:r>
              <a:rPr sz="42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链接</a:t>
            </a:r>
            <a:r>
              <a:rPr sz="42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4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122295">
              <a:lnSpc>
                <a:spcPct val="100000"/>
              </a:lnSpc>
              <a:spcBef>
                <a:spcPts val="4460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let</a:t>
            </a:r>
            <a:r>
              <a:rPr sz="2600" spc="1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erc20</a:t>
            </a:r>
            <a:r>
              <a:rPr sz="2600" spc="105" dirty="0">
                <a:latin typeface="Courier New" panose="02070309020205020404"/>
                <a:cs typeface="Courier New" panose="02070309020205020404"/>
              </a:rPr>
              <a:t> =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new</a:t>
            </a:r>
            <a:r>
              <a:rPr sz="2600" spc="1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ethers.Contract(erc20</a:t>
            </a:r>
            <a:r>
              <a:rPr sz="2600" dirty="0">
                <a:latin typeface="Microsoft JhengHei UI" panose="020B0604030504040204" charset="-120"/>
                <a:cs typeface="Microsoft JhengHei UI" panose="020B0604030504040204" charset="-120"/>
              </a:rPr>
              <a:t>地址</a:t>
            </a:r>
            <a:r>
              <a:rPr sz="2600" spc="-50" dirty="0">
                <a:latin typeface="Courier New" panose="02070309020205020404"/>
                <a:cs typeface="Courier New" panose="02070309020205020404"/>
              </a:rPr>
              <a:t>,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988494" y="4884760"/>
            <a:ext cx="82994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20" dirty="0">
                <a:latin typeface="Courier New" panose="02070309020205020404"/>
                <a:cs typeface="Courier New" panose="02070309020205020404"/>
              </a:rPr>
              <a:t>ABI,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94941" y="4884760"/>
            <a:ext cx="203644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provider);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75407" y="5726565"/>
            <a:ext cx="7598409" cy="8845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2600" spc="95" dirty="0">
                <a:latin typeface="Courier New" panose="02070309020205020404"/>
                <a:cs typeface="Courier New" panose="02070309020205020404"/>
              </a:rPr>
              <a:t>//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indexed</a:t>
            </a:r>
            <a:r>
              <a:rPr sz="2600" spc="2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5" dirty="0">
                <a:latin typeface="Microsoft JhengHei UI" panose="020B0604030504040204" charset="-120"/>
                <a:cs typeface="Microsoft JhengHei UI" panose="020B0604030504040204" charset="-120"/>
              </a:rPr>
              <a:t>的字段可以作为参数加⼊到过滤器中</a:t>
            </a:r>
            <a:endParaRPr sz="26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let</a:t>
            </a:r>
            <a:r>
              <a:rPr sz="2600" spc="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filter</a:t>
            </a:r>
            <a:r>
              <a:rPr sz="2600" spc="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600" spc="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erc20.filters.Transfer()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00121" y="6978990"/>
            <a:ext cx="203644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(log)</a:t>
            </a:r>
            <a:r>
              <a:rPr sz="2600" spc="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=&gt;</a:t>
            </a:r>
            <a:r>
              <a:rPr sz="2600" spc="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75407" y="6978990"/>
            <a:ext cx="4449445" cy="1223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5315" marR="5080" indent="-603250">
              <a:lnSpc>
                <a:spcPct val="100000"/>
              </a:lnSpc>
              <a:spcBef>
                <a:spcPts val="125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wssprovider.on(filter, console.log(log);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600" spc="-25" dirty="0">
                <a:latin typeface="Courier New" panose="02070309020205020404"/>
                <a:cs typeface="Courier New" panose="02070309020205020404"/>
              </a:rPr>
              <a:t>})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91085" y="2311520"/>
            <a:ext cx="17919697" cy="74295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86870" y="2773184"/>
            <a:ext cx="16513810" cy="1621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14655">
              <a:lnSpc>
                <a:spcPct val="100000"/>
              </a:lnSpc>
              <a:spcBef>
                <a:spcPts val="15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blockNumber:</a:t>
            </a:r>
            <a:r>
              <a:rPr sz="2600" spc="20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25" dirty="0">
                <a:latin typeface="Courier New" panose="02070309020205020404"/>
                <a:cs typeface="Courier New" panose="02070309020205020404"/>
              </a:rPr>
              <a:t>9,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14655" marR="5080">
              <a:lnSpc>
                <a:spcPct val="100000"/>
              </a:lnSpc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blockHash:</a:t>
            </a:r>
            <a:r>
              <a:rPr sz="2600" spc="1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'0x5eaa8438d80d30e521b6c48db8c22d5b40255cd472d71cfd387c314486a7e679',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transactionIndex:</a:t>
            </a:r>
            <a:r>
              <a:rPr sz="2600" spc="2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25" dirty="0">
                <a:latin typeface="Courier New" panose="02070309020205020404"/>
                <a:cs typeface="Courier New" panose="02070309020205020404"/>
              </a:rPr>
              <a:t>0,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9019" y="4364759"/>
            <a:ext cx="1634489" cy="8255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removed: address: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98690" y="4364759"/>
            <a:ext cx="9074150" cy="8255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false, '0x5FbDB2315678afecb367f032d93F642f64180aa3',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86870" y="5160546"/>
            <a:ext cx="17720310" cy="36112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14655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data:</a:t>
            </a:r>
            <a:r>
              <a:rPr sz="2600" spc="-160" dirty="0">
                <a:latin typeface="Courier New" panose="02070309020205020404"/>
                <a:cs typeface="Courier New" panose="02070309020205020404"/>
              </a:rPr>
              <a:t> 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'0x00000000000000000000000000000000000000000000000000000000000003e8',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816610" marR="3020695" indent="-402590">
              <a:lnSpc>
                <a:spcPct val="100000"/>
              </a:lnSpc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topics:</a:t>
            </a:r>
            <a:r>
              <a:rPr sz="2600" spc="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50" dirty="0">
                <a:latin typeface="Courier New" panose="02070309020205020404"/>
                <a:cs typeface="Courier New" panose="02070309020205020404"/>
              </a:rPr>
              <a:t>[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'0xddf252ad1be2c89b69c2b068fc378daa952ba7f163c4a11628f55a4df523b3ef', '0x000000000000000000000000f39fd6e51aad88f6f4ce6ab8827279cfffb92266', '0x00000000000000000000000070997970c51812dc3a010c7d01b50e0d17dc79c8'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14655">
              <a:lnSpc>
                <a:spcPct val="100000"/>
              </a:lnSpc>
              <a:spcBef>
                <a:spcPts val="15"/>
              </a:spcBef>
            </a:pPr>
            <a:r>
              <a:rPr sz="2600" spc="-25" dirty="0">
                <a:latin typeface="Courier New" panose="02070309020205020404"/>
                <a:cs typeface="Courier New" panose="02070309020205020404"/>
              </a:rPr>
              <a:t>],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14655" marR="5080">
              <a:lnSpc>
                <a:spcPct val="100000"/>
              </a:lnSpc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transactionHash:</a:t>
            </a:r>
            <a:r>
              <a:rPr sz="2600" spc="2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'0x1eda2652cde3d9b3d8dbb1e0441a2139ebd25ba25a97fab3158406a695e33ba9',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logIndex:</a:t>
            </a:r>
            <a:r>
              <a:rPr sz="2600" spc="1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50" dirty="0">
                <a:latin typeface="Courier New" panose="02070309020205020404"/>
                <a:cs typeface="Courier New" panose="02070309020205020404"/>
              </a:rPr>
              <a:t>0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65274" y="3680594"/>
            <a:ext cx="4800600" cy="669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98475" indent="-48577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98475" algn="l"/>
              </a:tabLst>
            </a:pPr>
            <a:r>
              <a:rPr sz="4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获取（历史）</a:t>
            </a:r>
            <a:r>
              <a:rPr sz="42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事件</a:t>
            </a:r>
            <a:endParaRPr sz="42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获取事件</a:t>
            </a:r>
            <a:endParaRPr spc="-15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179621" y="4543597"/>
            <a:ext cx="12289625" cy="4864100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256357" y="4671247"/>
          <a:ext cx="12070080" cy="8362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5330"/>
                <a:gridCol w="1306830"/>
                <a:gridCol w="401955"/>
                <a:gridCol w="5663564"/>
                <a:gridCol w="1642110"/>
                <a:gridCol w="2243454"/>
              </a:tblGrid>
              <a:tr h="454659">
                <a:tc>
                  <a:txBody>
                    <a:bodyPr/>
                    <a:lstStyle/>
                    <a:p>
                      <a:pPr marL="31750">
                        <a:lnSpc>
                          <a:spcPts val="3085"/>
                        </a:lnSpc>
                      </a:pPr>
                      <a:r>
                        <a:rPr sz="2600" spc="-25" dirty="0">
                          <a:latin typeface="Courier New" panose="02070309020205020404"/>
                          <a:cs typeface="Courier New" panose="02070309020205020404"/>
                        </a:rPr>
                        <a:t>let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3085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erc20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3085"/>
                        </a:lnSpc>
                      </a:pPr>
                      <a:r>
                        <a:rPr sz="2600" spc="-50" dirty="0">
                          <a:latin typeface="Courier New" panose="02070309020205020404"/>
                          <a:cs typeface="Courier New" panose="02070309020205020404"/>
                        </a:rPr>
                        <a:t>=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3085"/>
                        </a:lnSpc>
                        <a:tabLst>
                          <a:tab pos="6299835" algn="l"/>
                        </a:tabLst>
                      </a:pPr>
                      <a:r>
                        <a:rPr sz="2600" dirty="0">
                          <a:latin typeface="Courier New" panose="02070309020205020404"/>
                          <a:cs typeface="Courier New" panose="02070309020205020404"/>
                        </a:rPr>
                        <a:t>new</a:t>
                      </a:r>
                      <a:r>
                        <a:rPr sz="2600" spc="440" dirty="0"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2600" dirty="0">
                          <a:latin typeface="Courier New" panose="02070309020205020404"/>
                          <a:cs typeface="Courier New" panose="02070309020205020404"/>
                        </a:rPr>
                        <a:t>ethers.Contract(erc20</a:t>
                      </a:r>
                      <a:r>
                        <a:rPr sz="2600" dirty="0">
                          <a:latin typeface="Microsoft JhengHei UI" panose="020B0604030504040204" charset="-120"/>
                          <a:cs typeface="Microsoft JhengHei UI" panose="020B0604030504040204" charset="-120"/>
                        </a:rPr>
                        <a:t>地址</a:t>
                      </a:r>
                      <a:r>
                        <a:rPr sz="2600" spc="-50" dirty="0">
                          <a:latin typeface="Courier New" panose="02070309020205020404"/>
                          <a:cs typeface="Courier New" panose="02070309020205020404"/>
                        </a:rPr>
                        <a:t>,</a:t>
                      </a:r>
                      <a:r>
                        <a:rPr sz="2600" dirty="0">
                          <a:latin typeface="Courier New" panose="02070309020205020404"/>
                          <a:cs typeface="Courier New" panose="02070309020205020404"/>
                        </a:rPr>
                        <a:t>	</a:t>
                      </a:r>
                      <a:r>
                        <a:rPr sz="2600" spc="-20" dirty="0">
                          <a:latin typeface="Courier New" panose="02070309020205020404"/>
                          <a:cs typeface="Courier New" panose="02070309020205020404"/>
                        </a:rPr>
                        <a:t>ABI,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ts val="3085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provider);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</a:tr>
              <a:tr h="381635">
                <a:tc>
                  <a:txBody>
                    <a:bodyPr/>
                    <a:lstStyle/>
                    <a:p>
                      <a:pPr marL="31750">
                        <a:lnSpc>
                          <a:spcPts val="2880"/>
                        </a:lnSpc>
                      </a:pPr>
                      <a:r>
                        <a:rPr sz="2600" spc="-25" dirty="0">
                          <a:latin typeface="Courier New" panose="02070309020205020404"/>
                          <a:cs typeface="Courier New" panose="02070309020205020404"/>
                        </a:rPr>
                        <a:t>let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880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filter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ts val="2880"/>
                        </a:lnSpc>
                      </a:pPr>
                      <a:r>
                        <a:rPr sz="2600" spc="-50" dirty="0">
                          <a:latin typeface="Courier New" panose="02070309020205020404"/>
                          <a:cs typeface="Courier New" panose="02070309020205020404"/>
                        </a:rPr>
                        <a:t>=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660">
                        <a:lnSpc>
                          <a:spcPts val="2880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erc20.filters.Transfer()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7693673" y="6345501"/>
            <a:ext cx="3644900" cy="8255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600" spc="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1000;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2000;</a:t>
            </a:r>
            <a:r>
              <a:rPr sz="2600" spc="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//</a:t>
            </a:r>
            <a:r>
              <a:rPr sz="2600" spc="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"latest";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75407" y="5888865"/>
            <a:ext cx="3242945" cy="211963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ct val="104000"/>
              </a:lnSpc>
              <a:spcBef>
                <a:spcPts val="215"/>
              </a:spcBef>
            </a:pPr>
            <a:r>
              <a:rPr sz="2600" spc="60" dirty="0">
                <a:latin typeface="Courier New" panose="02070309020205020404"/>
                <a:cs typeface="Courier New" panose="02070309020205020404"/>
              </a:rPr>
              <a:t>// </a:t>
            </a:r>
            <a:r>
              <a:rPr sz="2600" spc="-10" dirty="0">
                <a:latin typeface="Microsoft JhengHei UI" panose="020B0604030504040204" charset="-120"/>
                <a:cs typeface="Microsoft JhengHei UI" panose="020B0604030504040204" charset="-120"/>
              </a:rPr>
              <a:t>选择区块区间</a:t>
            </a:r>
            <a:r>
              <a:rPr sz="2600" spc="-50" dirty="0"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filter.fromBlock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filter.toBlock</a:t>
            </a:r>
            <a:r>
              <a:rPr sz="2600" spc="85" dirty="0">
                <a:latin typeface="Courier New" panose="02070309020205020404"/>
                <a:cs typeface="Courier New" panose="02070309020205020404"/>
              </a:rPr>
              <a:t> =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30"/>
              </a:spcBef>
            </a:pP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600" spc="40" dirty="0">
                <a:latin typeface="Courier New" panose="02070309020205020404"/>
                <a:cs typeface="Courier New" panose="02070309020205020404"/>
              </a:rPr>
              <a:t>// </a:t>
            </a:r>
            <a:r>
              <a:rPr sz="2600" spc="-15" dirty="0">
                <a:latin typeface="Microsoft JhengHei UI" panose="020B0604030504040204" charset="-120"/>
                <a:cs typeface="Microsoft JhengHei UI" panose="020B0604030504040204" charset="-120"/>
              </a:rPr>
              <a:t>获取⽇志</a:t>
            </a:r>
            <a:endParaRPr sz="26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4256357" y="8105530"/>
          <a:ext cx="12204700" cy="732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35330"/>
                <a:gridCol w="1005205"/>
                <a:gridCol w="401955"/>
                <a:gridCol w="1206500"/>
                <a:gridCol w="5629909"/>
                <a:gridCol w="1005204"/>
                <a:gridCol w="2143125"/>
              </a:tblGrid>
              <a:tr h="366395">
                <a:tc>
                  <a:txBody>
                    <a:bodyPr/>
                    <a:lstStyle/>
                    <a:p>
                      <a:pPr marL="31750">
                        <a:lnSpc>
                          <a:spcPts val="2510"/>
                        </a:lnSpc>
                      </a:pPr>
                      <a:r>
                        <a:rPr sz="2600" spc="-25" dirty="0">
                          <a:latin typeface="Courier New" panose="02070309020205020404"/>
                          <a:cs typeface="Courier New" panose="02070309020205020404"/>
                        </a:rPr>
                        <a:t>let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0"/>
                        </a:lnSpc>
                      </a:pPr>
                      <a:r>
                        <a:rPr sz="2600" spc="-20" dirty="0">
                          <a:latin typeface="Courier New" panose="02070309020205020404"/>
                          <a:cs typeface="Courier New" panose="02070309020205020404"/>
                        </a:rPr>
                        <a:t>logs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0"/>
                        </a:lnSpc>
                      </a:pPr>
                      <a:r>
                        <a:rPr sz="2600" spc="-50" dirty="0">
                          <a:latin typeface="Courier New" panose="02070309020205020404"/>
                          <a:cs typeface="Courier New" panose="02070309020205020404"/>
                        </a:rPr>
                        <a:t>=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0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await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510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provider.getLogs(filter);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  <a:tc hMerge="1">
                  <a:tcPr marL="0" marR="0" marT="0" marB="0"/>
                </a:tc>
              </a:tr>
              <a:tr h="366395">
                <a:tc>
                  <a:txBody>
                    <a:bodyPr/>
                    <a:lstStyle/>
                    <a:p>
                      <a:pPr marL="31750">
                        <a:lnSpc>
                          <a:spcPts val="2755"/>
                        </a:lnSpc>
                      </a:pPr>
                      <a:r>
                        <a:rPr sz="2600" spc="-25" dirty="0">
                          <a:latin typeface="Courier New" panose="02070309020205020404"/>
                          <a:cs typeface="Courier New" panose="02070309020205020404"/>
                        </a:rPr>
                        <a:t>let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55"/>
                        </a:lnSpc>
                      </a:pPr>
                      <a:r>
                        <a:rPr sz="2600" spc="-20" dirty="0">
                          <a:latin typeface="Courier New" panose="02070309020205020404"/>
                          <a:cs typeface="Courier New" panose="02070309020205020404"/>
                        </a:rPr>
                        <a:t>logs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55"/>
                        </a:lnSpc>
                      </a:pPr>
                      <a:r>
                        <a:rPr sz="2600" spc="-50" dirty="0">
                          <a:latin typeface="Courier New" panose="02070309020205020404"/>
                          <a:cs typeface="Courier New" panose="02070309020205020404"/>
                        </a:rPr>
                        <a:t>=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55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await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755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erc20.queryFilter(filterTo,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755"/>
                        </a:lnSpc>
                      </a:pPr>
                      <a:r>
                        <a:rPr sz="2600" dirty="0">
                          <a:latin typeface="Courier New" panose="02070309020205020404"/>
                          <a:cs typeface="Courier New" panose="02070309020205020404"/>
                        </a:rPr>
                        <a:t>-</a:t>
                      </a:r>
                      <a:r>
                        <a:rPr sz="2600" spc="-25" dirty="0">
                          <a:latin typeface="Courier New" panose="02070309020205020404"/>
                          <a:cs typeface="Courier New" panose="02070309020205020404"/>
                        </a:rPr>
                        <a:t>10,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755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"latest");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490980" y="10071253"/>
            <a:ext cx="1712595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https://learnblockchain.cn/ethers_v5/api/providers/provider/#Provider-</a:t>
            </a:r>
            <a:r>
              <a:rPr sz="4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41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log-</a:t>
            </a:r>
            <a:r>
              <a:rPr sz="41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methods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处理事件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1447270" y="3598452"/>
            <a:ext cx="6408420" cy="1416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6710" indent="-321310">
              <a:lnSpc>
                <a:spcPct val="100000"/>
              </a:lnSpc>
              <a:spcBef>
                <a:spcPts val="95"/>
              </a:spcBef>
              <a:buSzPct val="82000"/>
              <a:buFont typeface="Microsoft Sans Serif" panose="020B0604020202020204"/>
              <a:buChar char="•"/>
              <a:tabLst>
                <a:tab pos="346710" algn="l"/>
              </a:tabLst>
            </a:pPr>
            <a:r>
              <a:rPr sz="28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解析事件</a:t>
            </a:r>
            <a:endParaRPr sz="2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54405" lvl="1" indent="-321945">
              <a:lnSpc>
                <a:spcPct val="100000"/>
              </a:lnSpc>
              <a:spcBef>
                <a:spcPts val="4230"/>
              </a:spcBef>
              <a:buSzPct val="82000"/>
              <a:buFont typeface="Microsoft Sans Serif" panose="020B0604020202020204"/>
              <a:buChar char="•"/>
              <a:tabLst>
                <a:tab pos="954405" algn="l"/>
              </a:tabLst>
            </a:pPr>
            <a:r>
              <a:rPr sz="28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 </a:t>
            </a:r>
            <a:r>
              <a:rPr sz="28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ethers.utils.Interface</a:t>
            </a:r>
            <a:r>
              <a:rPr sz="28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进⾏编解码</a:t>
            </a:r>
            <a:endParaRPr sz="2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0699" y="5611474"/>
            <a:ext cx="19323841" cy="24130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1944360" y="5684770"/>
            <a:ext cx="324294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Transfer(address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362626" y="5684770"/>
            <a:ext cx="143319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indexed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971223" y="5684770"/>
            <a:ext cx="24384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from,address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3112" y="5684770"/>
            <a:ext cx="11285855" cy="14331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const</a:t>
            </a:r>
            <a:r>
              <a:rPr sz="2600" spc="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TransferEvent</a:t>
            </a:r>
            <a:r>
              <a:rPr sz="2600" spc="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600" spc="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new</a:t>
            </a:r>
            <a:r>
              <a:rPr sz="2600" spc="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ethers.utils.Interface(["event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indexed</a:t>
            </a:r>
            <a:r>
              <a:rPr sz="2600" spc="1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to,uint256</a:t>
            </a:r>
            <a:r>
              <a:rPr sz="2600" spc="1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value)"]);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660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const</a:t>
            </a:r>
            <a:r>
              <a:rPr sz="2600" spc="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data</a:t>
            </a:r>
            <a:r>
              <a:rPr sz="2600" spc="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600" spc="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TransferEvent.parseLog(logs[i])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464062" y="7183027"/>
          <a:ext cx="7579995" cy="7327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2875"/>
                <a:gridCol w="402589"/>
                <a:gridCol w="3148965"/>
              </a:tblGrid>
              <a:tr h="366395">
                <a:tc>
                  <a:txBody>
                    <a:bodyPr/>
                    <a:lstStyle/>
                    <a:p>
                      <a:pPr marR="60960" algn="ctr">
                        <a:lnSpc>
                          <a:spcPts val="2510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console.log("from:"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10"/>
                        </a:lnSpc>
                      </a:pPr>
                      <a:r>
                        <a:rPr sz="2600" spc="-50" dirty="0">
                          <a:latin typeface="Courier New" panose="02070309020205020404"/>
                          <a:cs typeface="Courier New" panose="02070309020205020404"/>
                        </a:rPr>
                        <a:t>+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510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data.args.from)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</a:tr>
              <a:tr h="366395">
                <a:tc>
                  <a:txBody>
                    <a:bodyPr/>
                    <a:lstStyle/>
                    <a:p>
                      <a:pPr marR="60960" algn="ctr">
                        <a:lnSpc>
                          <a:spcPts val="2755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console.log("from:"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755"/>
                        </a:lnSpc>
                      </a:pPr>
                      <a:r>
                        <a:rPr sz="2600" spc="-50" dirty="0">
                          <a:latin typeface="Courier New" panose="02070309020205020404"/>
                          <a:cs typeface="Courier New" panose="02070309020205020404"/>
                        </a:rPr>
                        <a:t>+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ts val="2755"/>
                        </a:lnSpc>
                      </a:pPr>
                      <a:r>
                        <a:rPr sz="2600" spc="-10" dirty="0">
                          <a:latin typeface="Courier New" panose="02070309020205020404"/>
                          <a:cs typeface="Courier New" panose="02070309020205020404"/>
                        </a:rPr>
                        <a:t>data.args.to)</a:t>
                      </a:r>
                      <a:endParaRPr sz="26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3251615" y="9480507"/>
            <a:ext cx="118160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https://learnblockchain.cn/ethers_v5/api/utils/abi/interface/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7963" y="3354406"/>
            <a:ext cx="1643697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19760" algn="l"/>
                <a:tab pos="620395" algn="l"/>
                <a:tab pos="6371590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外部账户（</a:t>
            </a:r>
            <a:r>
              <a:rPr sz="5250" spc="-91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525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52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5250" spc="-5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5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由私钥控制，妥善保管、不可恢复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44616" y="1638557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账户</a:t>
            </a:r>
            <a:endParaRPr spc="30" dirty="0"/>
          </a:p>
        </p:txBody>
      </p:sp>
      <p:sp>
        <p:nvSpPr>
          <p:cNvPr id="5" name="object 5"/>
          <p:cNvSpPr txBox="1"/>
          <p:nvPr/>
        </p:nvSpPr>
        <p:spPr>
          <a:xfrm>
            <a:off x="411370" y="7364177"/>
            <a:ext cx="666432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19760" algn="l"/>
                <a:tab pos="6203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合约账户：代码控制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10883" y="4701427"/>
            <a:ext cx="2638663" cy="238736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31825" y="8515418"/>
            <a:ext cx="2596779" cy="224076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878686" y="6924261"/>
            <a:ext cx="5184775" cy="1304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都⽤</a:t>
            </a:r>
            <a:r>
              <a:rPr sz="4100" spc="-1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1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410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个字节表示：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41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0xea674fdde714fd979…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1863" y="1261605"/>
            <a:ext cx="138207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DApp</a:t>
            </a:r>
            <a:r>
              <a:rPr spc="40" dirty="0"/>
              <a:t> 开发：后端索引合约事件</a:t>
            </a:r>
            <a:endParaRPr spc="40" dirty="0"/>
          </a:p>
        </p:txBody>
      </p:sp>
      <p:sp>
        <p:nvSpPr>
          <p:cNvPr id="4" name="object 4"/>
          <p:cNvSpPr txBox="1"/>
          <p:nvPr/>
        </p:nvSpPr>
        <p:spPr>
          <a:xfrm>
            <a:off x="6372860" y="4892040"/>
            <a:ext cx="9652000" cy="54171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74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DEMO</a:t>
            </a:r>
            <a:r>
              <a:rPr sz="4950" b="1" spc="-2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950" b="1" spc="229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with</a:t>
            </a:r>
            <a:r>
              <a:rPr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950" b="1" spc="20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Node.js</a:t>
            </a:r>
            <a:endParaRPr sz="4950" b="1" spc="200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sz="495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>
                <a:latin typeface="Trebuchet MS" panose="020B0603020202020204"/>
                <a:cs typeface="Trebuchet MS" panose="020B0603020202020204"/>
              </a:rPr>
              <a:t>npm init </a:t>
            </a:r>
            <a:endParaRPr lang="en-US" sz="495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>
                <a:latin typeface="Trebuchet MS" panose="020B0603020202020204"/>
                <a:cs typeface="Trebuchet MS" panose="020B0603020202020204"/>
              </a:rPr>
              <a:t>npm install --save ethers</a:t>
            </a:r>
            <a:endParaRPr lang="en-US" sz="495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>
                <a:latin typeface="Trebuchet MS" panose="020B0603020202020204"/>
                <a:cs typeface="Trebuchet MS" panose="020B0603020202020204"/>
              </a:rPr>
              <a:t>node listenEvent.js </a:t>
            </a:r>
            <a:endParaRPr lang="en-US" sz="495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>
                <a:latin typeface="Trebuchet MS" panose="020B0603020202020204"/>
                <a:cs typeface="Trebuchet MS" panose="020B0603020202020204"/>
              </a:rPr>
              <a:t>console</a:t>
            </a:r>
            <a:endParaRPr lang="en-US" sz="495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>
                <a:latin typeface="Trebuchet MS" panose="020B0603020202020204"/>
                <a:cs typeface="Trebuchet MS" panose="020B0603020202020204"/>
              </a:rPr>
              <a:t>parse =&gt; mysql =&gt; select </a:t>
            </a:r>
            <a:endParaRPr lang="en-US" sz="495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41863" y="1261605"/>
            <a:ext cx="1382077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75" dirty="0"/>
              <a:t>DApp</a:t>
            </a:r>
            <a:r>
              <a:rPr spc="40" dirty="0"/>
              <a:t> 开发：后端</a:t>
            </a:r>
            <a:r>
              <a:rPr lang="zh-CN" spc="40" dirty="0"/>
              <a:t>与合约交互</a:t>
            </a:r>
            <a:endParaRPr lang="zh-CN" spc="40" dirty="0"/>
          </a:p>
        </p:txBody>
      </p:sp>
      <p:sp>
        <p:nvSpPr>
          <p:cNvPr id="4" name="object 4"/>
          <p:cNvSpPr txBox="1"/>
          <p:nvPr/>
        </p:nvSpPr>
        <p:spPr>
          <a:xfrm>
            <a:off x="3879850" y="3703320"/>
            <a:ext cx="13528040" cy="6017260"/>
          </a:xfrm>
          <a:prstGeom prst="rect">
            <a:avLst/>
          </a:prstGeom>
        </p:spPr>
        <p:txBody>
          <a:bodyPr vert="horz" wrap="square" lIns="0" tIns="12065" rIns="0" bIns="0" rtlCol="0">
            <a:no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50" b="1" spc="74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DEMO</a:t>
            </a:r>
            <a:r>
              <a:rPr sz="4950" b="1" spc="-2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950" b="1" spc="229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with</a:t>
            </a:r>
            <a:r>
              <a:rPr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java</a:t>
            </a:r>
            <a:endParaRPr 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web3j </a:t>
            </a:r>
            <a:r>
              <a:rPr lang="zh-CN" alt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命令行工具创建</a:t>
            </a:r>
            <a:r>
              <a:rPr lang="en-US" altLang="zh-CN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Java</a:t>
            </a:r>
            <a:r>
              <a:rPr lang="zh-CN" alt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类</a:t>
            </a:r>
            <a:endParaRPr lang="zh-CN" alt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maven web3j</a:t>
            </a:r>
            <a:endParaRPr 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provider</a:t>
            </a:r>
            <a:endParaRPr 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constract </a:t>
            </a:r>
            <a:r>
              <a:rPr lang="zh-CN" alt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实例</a:t>
            </a:r>
            <a:r>
              <a:rPr lang="en-US" altLang="zh-CN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=&gt; </a:t>
            </a:r>
            <a:r>
              <a:rPr lang="zh-CN" alt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调用函数、获取事件</a:t>
            </a:r>
            <a:r>
              <a:rPr lang="en-US" altLang="zh-CN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=&gt;parse</a:t>
            </a:r>
            <a:r>
              <a:rPr lang="zh-CN" altLang="en-US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事件</a:t>
            </a:r>
            <a:r>
              <a:rPr lang="en-US" altLang="zh-CN" sz="4950" b="1" spc="-1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=&gt;mysql (form to value time)</a:t>
            </a:r>
            <a:endParaRPr 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4950" b="1" spc="-15" dirty="0">
              <a:solidFill>
                <a:srgbClr val="535353"/>
              </a:solidFill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06090" y="10272395"/>
            <a:ext cx="17549495" cy="3841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web3j solidity generate /path/to/YourContract.bin /path/to/YourContract.abi -o /output/directory -p com.your.package.name</a:t>
            </a:r>
            <a:endParaRPr sz="2400" dirty="0">
              <a:solidFill>
                <a:srgbClr val="535353"/>
              </a:solidFill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2514" y="1638557"/>
            <a:ext cx="49993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前后端交互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22090" y="3466564"/>
            <a:ext cx="12192686" cy="6302237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5147" y="1638557"/>
            <a:ext cx="599440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数据处理分析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61160" y="3532127"/>
            <a:ext cx="11917218" cy="6338358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效果展示</a:t>
            </a:r>
            <a:endParaRPr spc="-1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25559" y="3210370"/>
            <a:ext cx="13852981" cy="602075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67231" y="9703816"/>
            <a:ext cx="1393571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https://thegraph.com/hosted-</a:t>
            </a:r>
            <a:r>
              <a:rPr sz="41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service/subgraph/xilibi2003/the-</a:t>
            </a:r>
            <a:r>
              <a:rPr sz="4100" spc="-3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sample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效果展示</a:t>
            </a:r>
            <a:endParaRPr spc="-1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73694" y="4721586"/>
            <a:ext cx="6749677" cy="41899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460875" y="10298316"/>
            <a:ext cx="21196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前端效果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5700" y="4938556"/>
            <a:ext cx="7075947" cy="3387269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37050" y="625475"/>
            <a:ext cx="10438130" cy="2215515"/>
          </a:xfrm>
          <a:prstGeom prst="rect">
            <a:avLst/>
          </a:prstGeom>
        </p:spPr>
        <p:txBody>
          <a:bodyPr vert="horz" wrap="square" lIns="0" tIns="1015601" rIns="0" bIns="0" rtlCol="0">
            <a:spAutoFit/>
          </a:bodyPr>
          <a:lstStyle/>
          <a:p>
            <a:pPr marL="3328035">
              <a:lnSpc>
                <a:spcPct val="100000"/>
              </a:lnSpc>
              <a:spcBef>
                <a:spcPts val="130"/>
              </a:spcBef>
            </a:pPr>
            <a:r>
              <a:rPr spc="240" dirty="0"/>
              <a:t>THEGRAPH</a:t>
            </a:r>
            <a:endParaRPr spc="240" dirty="0"/>
          </a:p>
        </p:txBody>
      </p:sp>
      <p:sp>
        <p:nvSpPr>
          <p:cNvPr id="4" name="object 4"/>
          <p:cNvSpPr txBox="1"/>
          <p:nvPr/>
        </p:nvSpPr>
        <p:spPr>
          <a:xfrm>
            <a:off x="1198419" y="3680662"/>
            <a:ext cx="11248390" cy="53187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64185" indent="-400685">
              <a:lnSpc>
                <a:spcPct val="100000"/>
              </a:lnSpc>
              <a:spcBef>
                <a:spcPts val="130"/>
              </a:spcBef>
              <a:buSzPct val="83000"/>
              <a:buFont typeface="Microsoft Sans Serif" panose="020B0604020202020204"/>
              <a:buChar char="•"/>
              <a:tabLst>
                <a:tab pos="463550" algn="l"/>
              </a:tabLst>
            </a:pPr>
            <a:r>
              <a:rPr sz="34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⾃⼰检索事件，存在的问题：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71245" lvl="1" indent="-400685">
              <a:lnSpc>
                <a:spcPct val="100000"/>
              </a:lnSpc>
              <a:spcBef>
                <a:spcPts val="5235"/>
              </a:spcBef>
              <a:buSzPct val="83000"/>
              <a:buFont typeface="Microsoft Sans Serif" panose="020B0604020202020204"/>
              <a:buChar char="•"/>
              <a:tabLst>
                <a:tab pos="1071245" algn="l"/>
              </a:tabLst>
            </a:pP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消耗资源⼤（可能需要搭建节点、服务器</a:t>
            </a:r>
            <a:r>
              <a:rPr sz="3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71245" lvl="1" indent="-400685">
              <a:lnSpc>
                <a:spcPct val="100000"/>
              </a:lnSpc>
              <a:spcBef>
                <a:spcPts val="5235"/>
              </a:spcBef>
              <a:buSzPct val="83000"/>
              <a:buFont typeface="Microsoft Sans Serif" panose="020B0604020202020204"/>
              <a:buChar char="•"/>
              <a:tabLst>
                <a:tab pos="1071245" algn="l"/>
              </a:tabLst>
            </a:pPr>
            <a:r>
              <a:rPr sz="34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不够去中⼼化，⽤户需要信任单点服务器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71245" lvl="1" indent="-400685">
              <a:lnSpc>
                <a:spcPct val="100000"/>
              </a:lnSpc>
              <a:spcBef>
                <a:spcPts val="5235"/>
              </a:spcBef>
              <a:buSzPct val="83000"/>
              <a:buFont typeface="Microsoft Sans Serif" panose="020B0604020202020204"/>
              <a:buChar char="•"/>
              <a:tabLst>
                <a:tab pos="1071245" algn="l"/>
              </a:tabLst>
            </a:pPr>
            <a:r>
              <a:rPr sz="34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可能存在单点故障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185" indent="-400685">
              <a:lnSpc>
                <a:spcPct val="100000"/>
              </a:lnSpc>
              <a:spcBef>
                <a:spcPts val="5235"/>
              </a:spcBef>
              <a:buSzPct val="83000"/>
              <a:buChar char="•"/>
              <a:tabLst>
                <a:tab pos="463550" algn="l"/>
              </a:tabLst>
            </a:pPr>
            <a:r>
              <a:rPr sz="345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TheGraph</a:t>
            </a:r>
            <a:r>
              <a:rPr sz="34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⽤于索引和查询区块链数据的去中⼼化协议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6921" y="361110"/>
            <a:ext cx="1203960" cy="5911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第</a:t>
            </a:r>
            <a:r>
              <a:rPr sz="37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4</a:t>
            </a:r>
            <a:r>
              <a:rPr sz="37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周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89450" y="625475"/>
            <a:ext cx="13274040" cy="2215515"/>
          </a:xfrm>
          <a:prstGeom prst="rect">
            <a:avLst/>
          </a:prstGeom>
        </p:spPr>
        <p:txBody>
          <a:bodyPr vert="horz" wrap="square" lIns="0" tIns="101560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75" dirty="0"/>
              <a:t>THE</a:t>
            </a:r>
            <a:r>
              <a:rPr spc="300" dirty="0"/>
              <a:t> </a:t>
            </a:r>
            <a:r>
              <a:rPr spc="155" dirty="0"/>
              <a:t>GRAPH</a:t>
            </a:r>
            <a:r>
              <a:rPr spc="35" dirty="0"/>
              <a:t> 是如何⼯作的</a:t>
            </a:r>
            <a:endParaRPr spc="3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12394" y="3339499"/>
            <a:ext cx="8879310" cy="7423857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如何开发</a:t>
            </a:r>
            <a:endParaRPr spc="-15" dirty="0"/>
          </a:p>
        </p:txBody>
      </p:sp>
      <p:sp>
        <p:nvSpPr>
          <p:cNvPr id="4" name="object 4"/>
          <p:cNvSpPr txBox="1"/>
          <p:nvPr/>
        </p:nvSpPr>
        <p:spPr>
          <a:xfrm>
            <a:off x="1223819" y="3676256"/>
            <a:ext cx="8713470" cy="21926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35280" indent="-297180">
              <a:lnSpc>
                <a:spcPct val="100000"/>
              </a:lnSpc>
              <a:spcBef>
                <a:spcPts val="135"/>
              </a:spcBef>
              <a:buSzPct val="82000"/>
              <a:buChar char="•"/>
              <a:tabLst>
                <a:tab pos="335280" algn="l"/>
              </a:tabLst>
            </a:pPr>
            <a:r>
              <a:rPr sz="255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TheGraph</a:t>
            </a:r>
            <a:r>
              <a:rPr sz="25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现在有两个服务：</a:t>
            </a:r>
            <a:r>
              <a:rPr sz="255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Subgraph</a:t>
            </a:r>
            <a:r>
              <a:rPr sz="255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Studio</a:t>
            </a:r>
            <a:r>
              <a:rPr sz="255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 </a:t>
            </a:r>
            <a:r>
              <a:rPr sz="2550" spc="-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Host</a:t>
            </a:r>
            <a:r>
              <a:rPr sz="255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Service</a:t>
            </a: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942340" lvl="1" indent="-297180">
              <a:lnSpc>
                <a:spcPct val="100000"/>
              </a:lnSpc>
              <a:buSzPct val="82000"/>
              <a:buChar char="•"/>
              <a:tabLst>
                <a:tab pos="942340" algn="l"/>
              </a:tabLst>
            </a:pPr>
            <a:r>
              <a:rPr sz="255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Subgraph</a:t>
            </a:r>
            <a:r>
              <a:rPr sz="2550" spc="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Studio</a:t>
            </a:r>
            <a:r>
              <a:rPr sz="25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去中⼼化⽹络（激励、付费</a:t>
            </a:r>
            <a:r>
              <a:rPr sz="25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42340" lvl="1" indent="-297180">
              <a:lnSpc>
                <a:spcPct val="100000"/>
              </a:lnSpc>
              <a:spcBef>
                <a:spcPts val="3920"/>
              </a:spcBef>
              <a:buSzPct val="82000"/>
              <a:buChar char="•"/>
              <a:tabLst>
                <a:tab pos="942340" algn="l"/>
              </a:tabLst>
            </a:pPr>
            <a:r>
              <a:rPr sz="2550" spc="-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Host</a:t>
            </a:r>
            <a:r>
              <a:rPr sz="255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Service</a:t>
            </a:r>
            <a:r>
              <a:rPr sz="25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：官⽅托管服务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11463" y="6133633"/>
            <a:ext cx="8120753" cy="4443212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75050" y="244475"/>
            <a:ext cx="13535660" cy="2215515"/>
          </a:xfrm>
          <a:prstGeom prst="rect">
            <a:avLst/>
          </a:prstGeom>
        </p:spPr>
        <p:txBody>
          <a:bodyPr vert="horz" wrap="square" lIns="0" tIns="1015601" rIns="0" bIns="0" rtlCol="0">
            <a:spAutoFit/>
          </a:bodyPr>
          <a:lstStyle/>
          <a:p>
            <a:pPr marL="3328035">
              <a:lnSpc>
                <a:spcPct val="100000"/>
              </a:lnSpc>
              <a:spcBef>
                <a:spcPts val="130"/>
              </a:spcBef>
            </a:pPr>
            <a:r>
              <a:rPr spc="240" dirty="0"/>
              <a:t>THEGRAPH</a:t>
            </a:r>
            <a:endParaRPr spc="240" dirty="0"/>
          </a:p>
        </p:txBody>
      </p:sp>
      <p:sp>
        <p:nvSpPr>
          <p:cNvPr id="4" name="object 4"/>
          <p:cNvSpPr txBox="1"/>
          <p:nvPr/>
        </p:nvSpPr>
        <p:spPr>
          <a:xfrm>
            <a:off x="1249219" y="3670258"/>
            <a:ext cx="9316085" cy="2307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28295" indent="-315595">
              <a:lnSpc>
                <a:spcPct val="100000"/>
              </a:lnSpc>
              <a:spcBef>
                <a:spcPts val="90"/>
              </a:spcBef>
              <a:buSzPct val="82000"/>
              <a:buChar char="•"/>
              <a:tabLst>
                <a:tab pos="328295" algn="l"/>
              </a:tabLst>
            </a:pPr>
            <a:r>
              <a:rPr sz="275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GraphQL</a:t>
            </a:r>
            <a:r>
              <a:rPr sz="27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作为查询语⾔</a:t>
            </a: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35355" lvl="1" indent="-315595">
              <a:lnSpc>
                <a:spcPct val="100000"/>
              </a:lnSpc>
              <a:spcBef>
                <a:spcPts val="4040"/>
              </a:spcBef>
              <a:buSzPct val="82000"/>
              <a:buChar char="•"/>
              <a:tabLst>
                <a:tab pos="935355" algn="l"/>
              </a:tabLst>
            </a:pPr>
            <a:r>
              <a:rPr sz="275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Restful</a:t>
            </a:r>
            <a:r>
              <a:rPr sz="275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5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275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查询语句在服务端编写</a:t>
            </a: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35355" lvl="1" indent="-315595">
              <a:lnSpc>
                <a:spcPct val="100000"/>
              </a:lnSpc>
              <a:spcBef>
                <a:spcPts val="4040"/>
              </a:spcBef>
              <a:buSzPct val="82000"/>
              <a:buChar char="•"/>
              <a:tabLst>
                <a:tab pos="935355" algn="l"/>
              </a:tabLst>
            </a:pPr>
            <a:r>
              <a:rPr sz="275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GraphQL</a:t>
            </a:r>
            <a:r>
              <a:rPr sz="27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查询语句</a:t>
            </a:r>
            <a:r>
              <a:rPr sz="2750" spc="-2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75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schema</a:t>
            </a:r>
            <a:r>
              <a:rPr sz="2750" spc="-2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27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通过请求发送到服务端</a:t>
            </a: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6056" y="10163816"/>
            <a:ext cx="22402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Restful</a:t>
            </a:r>
            <a:r>
              <a:rPr sz="41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96778" y="7161472"/>
            <a:ext cx="5622865" cy="282713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45526" y="6660260"/>
            <a:ext cx="5539098" cy="353915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2795182" y="10271289"/>
            <a:ext cx="201358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GraphQL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94450" y="994410"/>
            <a:ext cx="7637145" cy="1281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z="8250">
                <a:latin typeface="Microsoft Sans Serif" panose="020B0604020202020204"/>
                <a:cs typeface="Microsoft Sans Serif" panose="020B0604020202020204"/>
              </a:rPr>
              <a:t>Web3</a:t>
            </a:r>
            <a:r>
              <a:rPr lang="zh-CN" sz="8250">
                <a:latin typeface="Microsoft Sans Serif" panose="020B0604020202020204"/>
                <a:cs typeface="Microsoft Sans Serif" panose="020B0604020202020204"/>
              </a:rPr>
              <a:t>就业前景</a:t>
            </a:r>
            <a:endParaRPr lang="zh-CN" sz="82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6250" y="3256915"/>
            <a:ext cx="12850495" cy="5987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2770" indent="-522605">
              <a:lnSpc>
                <a:spcPct val="100000"/>
              </a:lnSpc>
              <a:spcBef>
                <a:spcPts val="135"/>
              </a:spcBef>
              <a:buSzPct val="82000"/>
              <a:buChar char="•"/>
              <a:tabLst>
                <a:tab pos="572770" algn="l"/>
                <a:tab pos="573405" algn="l"/>
              </a:tabLst>
            </a:pPr>
            <a:r>
              <a:rPr lang="zh-CN" sz="4500">
                <a:latin typeface="Microsoft JhengHei UI Light" panose="020B0304030504040204" charset="-120"/>
                <a:cs typeface="Microsoft JhengHei UI Light" panose="020B0304030504040204" charset="-120"/>
              </a:rPr>
              <a:t>蓝海新兴行业</a:t>
            </a:r>
            <a:r>
              <a:rPr lang="en-US" altLang="zh-CN" sz="4500">
                <a:latin typeface="Microsoft JhengHei UI Light" panose="020B0304030504040204" charset="-120"/>
                <a:cs typeface="Microsoft JhengHei UI Light" panose="020B0304030504040204" charset="-120"/>
              </a:rPr>
              <a:t>-</a:t>
            </a:r>
            <a:r>
              <a:rPr lang="zh-CN" altLang="en-US" sz="4500">
                <a:latin typeface="Microsoft JhengHei UI Light" panose="020B0304030504040204" charset="-120"/>
                <a:cs typeface="Microsoft JhengHei UI Light" panose="020B0304030504040204" charset="-120"/>
              </a:rPr>
              <a:t>不卷</a:t>
            </a:r>
            <a:endParaRPr lang="zh-CN" altLang="en-US" sz="4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72770" indent="-522605">
              <a:lnSpc>
                <a:spcPct val="100000"/>
              </a:lnSpc>
              <a:spcBef>
                <a:spcPts val="135"/>
              </a:spcBef>
              <a:buSzPct val="82000"/>
              <a:buChar char="•"/>
              <a:tabLst>
                <a:tab pos="572770" algn="l"/>
                <a:tab pos="573405" algn="l"/>
              </a:tabLst>
            </a:pPr>
            <a:endParaRPr lang="zh-CN" altLang="en-US" sz="4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72770" indent="-522605">
              <a:lnSpc>
                <a:spcPct val="100000"/>
              </a:lnSpc>
              <a:spcBef>
                <a:spcPts val="135"/>
              </a:spcBef>
              <a:buSzPct val="82000"/>
              <a:buChar char="•"/>
              <a:tabLst>
                <a:tab pos="572770" algn="l"/>
                <a:tab pos="573405" algn="l"/>
              </a:tabLst>
            </a:pPr>
            <a:r>
              <a:rPr lang="zh-CN" altLang="en-US" sz="4500">
                <a:latin typeface="Microsoft JhengHei UI Light" panose="020B0304030504040204" charset="-120"/>
                <a:cs typeface="Microsoft JhengHei UI Light" panose="020B0304030504040204" charset="-120"/>
              </a:rPr>
              <a:t>前后端平滑转行</a:t>
            </a:r>
            <a:endParaRPr sz="4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72770" indent="-52260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72770" algn="l"/>
                <a:tab pos="573405" algn="l"/>
              </a:tabLst>
            </a:pPr>
            <a:r>
              <a:rPr lang="en-US" sz="4500">
                <a:latin typeface="Microsoft JhengHei UI Light" panose="020B0304030504040204" charset="-120"/>
                <a:cs typeface="Microsoft JhengHei UI Light" panose="020B0304030504040204" charset="-120"/>
              </a:rPr>
              <a:t>90%</a:t>
            </a:r>
            <a:r>
              <a:rPr lang="zh-CN" altLang="en-US" sz="4500">
                <a:latin typeface="Microsoft JhengHei UI Light" panose="020B0304030504040204" charset="-120"/>
                <a:cs typeface="Microsoft JhengHei UI Light" panose="020B0304030504040204" charset="-120"/>
              </a:rPr>
              <a:t>以上远程岗位</a:t>
            </a:r>
            <a:r>
              <a:rPr lang="en-US" altLang="zh-CN" sz="4500">
                <a:latin typeface="Microsoft JhengHei UI Light" panose="020B0304030504040204" charset="-120"/>
                <a:cs typeface="Microsoft JhengHei UI Light" panose="020B0304030504040204" charset="-120"/>
              </a:rPr>
              <a:t>-</a:t>
            </a:r>
            <a:r>
              <a:rPr lang="zh-CN" altLang="en-US" sz="4500">
                <a:latin typeface="Microsoft JhengHei UI Light" panose="020B0304030504040204" charset="-120"/>
                <a:cs typeface="Microsoft JhengHei UI Light" panose="020B0304030504040204" charset="-120"/>
              </a:rPr>
              <a:t>只工作不上班</a:t>
            </a:r>
            <a:endParaRPr sz="4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72770" indent="-52260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72770" algn="l"/>
                <a:tab pos="573405" algn="l"/>
              </a:tabLst>
            </a:pPr>
            <a:r>
              <a:rPr lang="zh-CN" sz="4500">
                <a:latin typeface="Microsoft JhengHei UI Light" panose="020B0304030504040204" charset="-120"/>
                <a:cs typeface="Microsoft JhengHei UI Light" panose="020B0304030504040204" charset="-120"/>
              </a:rPr>
              <a:t>工资水平</a:t>
            </a:r>
            <a:r>
              <a:rPr lang="en-US" altLang="zh-CN" sz="4500">
                <a:latin typeface="Microsoft JhengHei UI Light" panose="020B0304030504040204" charset="-120"/>
                <a:cs typeface="Microsoft JhengHei UI Light" panose="020B0304030504040204" charset="-120"/>
              </a:rPr>
              <a:t>25k</a:t>
            </a:r>
            <a:r>
              <a:rPr lang="zh-CN" altLang="en-US" sz="4500">
                <a:latin typeface="Microsoft JhengHei UI Light" panose="020B0304030504040204" charset="-120"/>
                <a:cs typeface="Microsoft JhengHei UI Light" panose="020B0304030504040204" charset="-120"/>
              </a:rPr>
              <a:t>以上</a:t>
            </a:r>
            <a:r>
              <a:rPr lang="en-US" altLang="zh-CN" sz="4500">
                <a:latin typeface="Microsoft JhengHei UI Light" panose="020B0304030504040204" charset="-120"/>
                <a:cs typeface="Microsoft JhengHei UI Light" panose="020B0304030504040204" charset="-120"/>
              </a:rPr>
              <a:t>+</a:t>
            </a:r>
            <a:r>
              <a:rPr lang="zh-CN" altLang="en-US" sz="4500">
                <a:latin typeface="Microsoft JhengHei UI Light" panose="020B0304030504040204" charset="-120"/>
                <a:cs typeface="Microsoft JhengHei UI Light" panose="020B0304030504040204" charset="-120"/>
              </a:rPr>
              <a:t>地区套利</a:t>
            </a:r>
            <a:r>
              <a:rPr lang="en-US" altLang="zh-CN" sz="4500">
                <a:latin typeface="Microsoft JhengHei UI Light" panose="020B0304030504040204" charset="-120"/>
                <a:cs typeface="Microsoft JhengHei UI Light" panose="020B0304030504040204" charset="-120"/>
              </a:rPr>
              <a:t>+Token</a:t>
            </a:r>
            <a:endParaRPr sz="4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72770" indent="-52260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72770" algn="l"/>
                <a:tab pos="573405" algn="l"/>
              </a:tabLst>
            </a:pPr>
            <a:r>
              <a:rPr lang="zh-CN" altLang="en-US" sz="4500">
                <a:latin typeface="Microsoft JhengHei UI Light" panose="020B0304030504040204" charset="-120"/>
                <a:cs typeface="Microsoft JhengHei UI Light" panose="020B0304030504040204" charset="-120"/>
              </a:rPr>
              <a:t>很多润的机会</a:t>
            </a:r>
            <a:r>
              <a:rPr lang="en-US" altLang="zh-CN" sz="4500">
                <a:latin typeface="Microsoft JhengHei UI Light" panose="020B0304030504040204" charset="-120"/>
                <a:cs typeface="Microsoft JhengHei UI Light" panose="020B0304030504040204" charset="-120"/>
              </a:rPr>
              <a:t>-</a:t>
            </a:r>
            <a:r>
              <a:rPr lang="zh-CN" altLang="en-US" sz="4500">
                <a:latin typeface="Microsoft JhengHei UI Light" panose="020B0304030504040204" charset="-120"/>
                <a:cs typeface="Microsoft JhengHei UI Light" panose="020B0304030504040204" charset="-120"/>
              </a:rPr>
              <a:t>远离</a:t>
            </a:r>
            <a:r>
              <a:rPr lang="en-US" altLang="zh-CN" sz="4500">
                <a:latin typeface="Microsoft JhengHei UI Light" panose="020B0304030504040204" charset="-120"/>
                <a:cs typeface="Microsoft JhengHei UI Light" panose="020B0304030504040204" charset="-120"/>
              </a:rPr>
              <a:t>35</a:t>
            </a:r>
            <a:r>
              <a:rPr lang="zh-CN" altLang="en-US" sz="4500">
                <a:latin typeface="Microsoft JhengHei UI Light" panose="020B0304030504040204" charset="-120"/>
                <a:cs typeface="Microsoft JhengHei UI Light" panose="020B0304030504040204" charset="-120"/>
              </a:rPr>
              <a:t>岁危机</a:t>
            </a:r>
            <a:endParaRPr lang="zh-CN" altLang="en-US" sz="45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42293" y="3467474"/>
            <a:ext cx="18084165" cy="1609090"/>
          </a:xfrm>
          <a:prstGeom prst="rect">
            <a:avLst/>
          </a:prstGeom>
        </p:spPr>
        <p:txBody>
          <a:bodyPr vert="horz" wrap="square" lIns="0" tIns="232410" rIns="0" bIns="0" rtlCol="0">
            <a:spAutoFit/>
          </a:bodyPr>
          <a:lstStyle/>
          <a:p>
            <a:pPr marL="443865" indent="-431800">
              <a:lnSpc>
                <a:spcPct val="100000"/>
              </a:lnSpc>
              <a:spcBef>
                <a:spcPts val="1830"/>
              </a:spcBef>
              <a:buSzPct val="81000"/>
              <a:buFont typeface="Microsoft Sans Serif" panose="020B0604020202020204"/>
              <a:buChar char="•"/>
              <a:tabLst>
                <a:tab pos="443230" algn="l"/>
                <a:tab pos="444500" algn="l"/>
              </a:tabLst>
            </a:pPr>
            <a:r>
              <a:rPr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外部账户（</a:t>
            </a:r>
            <a:r>
              <a:rPr sz="3750" spc="-6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75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75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）与</a:t>
            </a:r>
            <a:r>
              <a:rPr sz="375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合约账户在</a:t>
            </a:r>
            <a:r>
              <a:rPr sz="375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750" spc="-3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EV</a:t>
            </a:r>
            <a:r>
              <a:rPr sz="375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75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层⾯是等效的，都是有：</a:t>
            </a:r>
            <a:r>
              <a:rPr sz="375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375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on</a:t>
            </a:r>
            <a:r>
              <a:rPr sz="375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75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（交易序号）、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43865">
              <a:lnSpc>
                <a:spcPct val="100000"/>
              </a:lnSpc>
              <a:spcBef>
                <a:spcPts val="1735"/>
              </a:spcBef>
            </a:pPr>
            <a:r>
              <a:rPr sz="375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balance</a:t>
            </a:r>
            <a:r>
              <a:rPr sz="3750" spc="-2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余额）、</a:t>
            </a:r>
            <a:r>
              <a:rPr sz="375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storageRoot</a:t>
            </a:r>
            <a:r>
              <a:rPr sz="3750" spc="-1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状态）、</a:t>
            </a:r>
            <a:r>
              <a:rPr sz="375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codeHash</a:t>
            </a:r>
            <a:r>
              <a:rPr sz="3750" spc="-2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代码）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044616" y="1638557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账户</a:t>
            </a:r>
            <a:endParaRPr spc="30" dirty="0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23403" y="1638557"/>
            <a:ext cx="1005776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75" dirty="0"/>
              <a:t>THE</a:t>
            </a:r>
            <a:r>
              <a:rPr spc="300" dirty="0"/>
              <a:t> </a:t>
            </a:r>
            <a:r>
              <a:rPr spc="155" dirty="0"/>
              <a:t>GRAPH</a:t>
            </a:r>
            <a:r>
              <a:rPr spc="50" dirty="0"/>
              <a:t> 开发步骤</a:t>
            </a:r>
            <a:endParaRPr spc="5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747987" y="4073815"/>
            <a:ext cx="16608122" cy="643784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23403" y="1638557"/>
            <a:ext cx="1005776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75" dirty="0"/>
              <a:t>THE</a:t>
            </a:r>
            <a:r>
              <a:rPr spc="300" dirty="0"/>
              <a:t> </a:t>
            </a:r>
            <a:r>
              <a:rPr spc="155" dirty="0"/>
              <a:t>GRAPH</a:t>
            </a:r>
            <a:r>
              <a:rPr spc="50" dirty="0"/>
              <a:t> 开发步骤</a:t>
            </a:r>
            <a:endParaRPr spc="50" dirty="0"/>
          </a:p>
        </p:txBody>
      </p:sp>
      <p:sp>
        <p:nvSpPr>
          <p:cNvPr id="4" name="object 4"/>
          <p:cNvSpPr txBox="1"/>
          <p:nvPr/>
        </p:nvSpPr>
        <p:spPr>
          <a:xfrm>
            <a:off x="844912" y="3462780"/>
            <a:ext cx="12870180" cy="664083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43230" indent="-430530">
              <a:lnSpc>
                <a:spcPct val="100000"/>
              </a:lnSpc>
              <a:spcBef>
                <a:spcPts val="135"/>
              </a:spcBef>
              <a:buFont typeface="Microsoft Sans Serif" panose="020B0604020202020204"/>
              <a:buAutoNum type="arabicPeriod"/>
              <a:tabLst>
                <a:tab pos="443230" algn="l"/>
              </a:tabLst>
            </a:pPr>
            <a:r>
              <a:rPr sz="25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安装 </a:t>
            </a:r>
            <a:r>
              <a:rPr sz="255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GraphCLI</a:t>
            </a: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50"/>
              </a:spcBef>
              <a:buClr>
                <a:srgbClr val="535353"/>
              </a:buClr>
              <a:buFont typeface="Microsoft Sans Serif" panose="020B0604020202020204"/>
              <a:buAutoNum type="arabicPeriod"/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1322705" lvl="1" indent="-43053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1322705" algn="l"/>
              </a:tabLst>
            </a:pPr>
            <a:r>
              <a:rPr sz="255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npm</a:t>
            </a:r>
            <a:r>
              <a:rPr sz="25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install</a:t>
            </a:r>
            <a:r>
              <a:rPr sz="255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255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255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@graphprotocol/graph-</a:t>
            </a:r>
            <a:r>
              <a:rPr sz="255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cli</a:t>
            </a: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620"/>
              </a:spcBef>
              <a:buClr>
                <a:srgbClr val="535353"/>
              </a:buClr>
              <a:buFont typeface="Microsoft Sans Serif" panose="020B0604020202020204"/>
              <a:buAutoNum type="arabicPeriod"/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443230" lvl="1" indent="-430530">
              <a:lnSpc>
                <a:spcPct val="100000"/>
              </a:lnSpc>
              <a:buFont typeface="Microsoft Sans Serif" panose="020B0604020202020204"/>
              <a:buAutoNum type="arabicPeriod"/>
              <a:tabLst>
                <a:tab pos="443230" algn="l"/>
              </a:tabLst>
            </a:pPr>
            <a:r>
              <a:rPr sz="25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初始化</a:t>
            </a:r>
            <a:r>
              <a:rPr sz="255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TheGraph</a:t>
            </a:r>
            <a:r>
              <a:rPr sz="25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⼯程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16940" lvl="2" indent="-297180">
              <a:lnSpc>
                <a:spcPct val="100000"/>
              </a:lnSpc>
              <a:spcBef>
                <a:spcPts val="3440"/>
              </a:spcBef>
              <a:buSzPct val="82000"/>
              <a:buChar char="•"/>
              <a:tabLst>
                <a:tab pos="916940" algn="l"/>
              </a:tabLst>
            </a:pPr>
            <a:r>
              <a:rPr sz="255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graph</a:t>
            </a:r>
            <a:r>
              <a:rPr sz="2550" spc="-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init </a:t>
            </a:r>
            <a:r>
              <a:rPr sz="255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--</a:t>
            </a:r>
            <a:r>
              <a:rPr sz="255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product</a:t>
            </a:r>
            <a:r>
              <a:rPr sz="255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hosted-service</a:t>
            </a:r>
            <a:r>
              <a:rPr sz="255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xilibi2003/the-</a:t>
            </a:r>
            <a:r>
              <a:rPr sz="255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sample</a:t>
            </a: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lvl="2">
              <a:lnSpc>
                <a:spcPct val="100000"/>
              </a:lnSpc>
              <a:spcBef>
                <a:spcPts val="6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443230" lvl="1" indent="-430530">
              <a:lnSpc>
                <a:spcPct val="100000"/>
              </a:lnSpc>
              <a:buFont typeface="Microsoft Sans Serif" panose="020B0604020202020204"/>
              <a:buAutoNum type="arabicPeriod"/>
              <a:tabLst>
                <a:tab pos="443230" algn="l"/>
              </a:tabLst>
            </a:pPr>
            <a:r>
              <a:rPr sz="25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编写索引事件的代码</a:t>
            </a:r>
            <a:r>
              <a:rPr sz="2550" spc="-1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55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subgraph</a:t>
            </a:r>
            <a:r>
              <a:rPr sz="2550" spc="3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⼦图</a:t>
            </a:r>
            <a:r>
              <a:rPr sz="25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92175">
              <a:lnSpc>
                <a:spcPct val="100000"/>
              </a:lnSpc>
              <a:spcBef>
                <a:spcPts val="3920"/>
              </a:spcBef>
              <a:tabLst>
                <a:tab pos="1322705" algn="l"/>
              </a:tabLst>
            </a:pPr>
            <a:r>
              <a:rPr sz="255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1.</a:t>
            </a:r>
            <a:r>
              <a:rPr sz="25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5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记录转帐、⽤户持有⾦额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>
              <a:lnSpc>
                <a:spcPct val="100000"/>
              </a:lnSpc>
              <a:spcBef>
                <a:spcPts val="3920"/>
              </a:spcBef>
              <a:tabLst>
                <a:tab pos="443230" algn="l"/>
              </a:tabLst>
            </a:pPr>
            <a:r>
              <a:rPr sz="255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4.</a:t>
            </a:r>
            <a:r>
              <a:rPr sz="25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550" spc="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发布到</a:t>
            </a:r>
            <a:r>
              <a:rPr sz="255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TheGraph</a:t>
            </a:r>
            <a:r>
              <a:rPr sz="25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 </a:t>
            </a:r>
            <a:r>
              <a:rPr sz="25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等待⼀会，就可以查询数据了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415155">
              <a:lnSpc>
                <a:spcPct val="100000"/>
              </a:lnSpc>
              <a:spcBef>
                <a:spcPts val="4315"/>
              </a:spcBef>
            </a:pPr>
            <a:endParaRPr sz="30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89026" y="1638557"/>
            <a:ext cx="972629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THEGRAPH</a:t>
            </a:r>
            <a:r>
              <a:rPr sz="7800" spc="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⼯程结构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959339" y="4144138"/>
            <a:ext cx="10185424" cy="60325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61383" y="6619038"/>
            <a:ext cx="183515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generated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66333" y="7020368"/>
            <a:ext cx="1835150" cy="8293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ERC2612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schema.ts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81799" y="8262751"/>
            <a:ext cx="196913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4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// </a:t>
            </a:r>
            <a:r>
              <a:rPr sz="2600" spc="-1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定义主体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61383" y="7785383"/>
            <a:ext cx="2840990" cy="13379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120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networks.json </a:t>
            </a:r>
            <a:r>
              <a:rPr sz="26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schema.graphql </a:t>
            </a:r>
            <a:r>
              <a:rPr sz="2600" spc="-2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src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55124" y="4211062"/>
            <a:ext cx="4451985" cy="58229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├──</a:t>
            </a:r>
            <a:r>
              <a:rPr sz="2600" spc="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20" dirty="0">
                <a:latin typeface="Courier New" panose="02070309020205020404"/>
                <a:cs typeface="Courier New" panose="02070309020205020404"/>
              </a:rPr>
              <a:t>abis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816610" algn="l"/>
              </a:tabLst>
            </a:pPr>
            <a:r>
              <a:rPr sz="2600" spc="-50" dirty="0">
                <a:latin typeface="Courier New" panose="02070309020205020404"/>
                <a:cs typeface="Courier New" panose="02070309020205020404"/>
              </a:rPr>
              <a:t>│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	└──</a:t>
            </a:r>
            <a:r>
              <a:rPr sz="2600" spc="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ERC2612.json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├──</a:t>
            </a:r>
            <a:r>
              <a:rPr sz="2600" spc="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build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816610" algn="l"/>
              </a:tabLst>
            </a:pPr>
            <a:r>
              <a:rPr sz="2600" spc="-50" dirty="0">
                <a:latin typeface="Courier New" panose="02070309020205020404"/>
                <a:cs typeface="Courier New" panose="02070309020205020404"/>
              </a:rPr>
              <a:t>│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	├──</a:t>
            </a:r>
            <a:r>
              <a:rPr sz="2600" spc="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ERC2612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816610" algn="l"/>
              </a:tabLst>
            </a:pPr>
            <a:r>
              <a:rPr sz="2600" spc="-50" dirty="0">
                <a:latin typeface="Courier New" panose="02070309020205020404"/>
                <a:cs typeface="Courier New" panose="02070309020205020404"/>
              </a:rPr>
              <a:t>│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	├──</a:t>
            </a:r>
            <a:r>
              <a:rPr sz="2600" spc="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schema.graphql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816610" algn="l"/>
              </a:tabLst>
            </a:pPr>
            <a:r>
              <a:rPr sz="2600" spc="-50" dirty="0">
                <a:latin typeface="Courier New" panose="02070309020205020404"/>
                <a:cs typeface="Courier New" panose="02070309020205020404"/>
              </a:rPr>
              <a:t>│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	└──</a:t>
            </a:r>
            <a:r>
              <a:rPr sz="2600" spc="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subgraph.yaml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600" spc="-25" dirty="0">
                <a:latin typeface="Courier New" panose="02070309020205020404"/>
                <a:cs typeface="Courier New" panose="02070309020205020404"/>
              </a:rPr>
              <a:t>├──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816610" algn="l"/>
              </a:tabLst>
            </a:pPr>
            <a:r>
              <a:rPr sz="2600" spc="-50" dirty="0">
                <a:latin typeface="Courier New" panose="02070309020205020404"/>
                <a:cs typeface="Courier New" panose="02070309020205020404"/>
              </a:rPr>
              <a:t>│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	</a:t>
            </a:r>
            <a:r>
              <a:rPr sz="2600" spc="-25" dirty="0">
                <a:latin typeface="Courier New" panose="02070309020205020404"/>
                <a:cs typeface="Courier New" panose="02070309020205020404"/>
              </a:rPr>
              <a:t>├──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816610" algn="l"/>
              </a:tabLst>
            </a:pPr>
            <a:r>
              <a:rPr sz="2600" spc="-50" dirty="0">
                <a:latin typeface="Courier New" panose="02070309020205020404"/>
                <a:cs typeface="Courier New" panose="02070309020205020404"/>
              </a:rPr>
              <a:t>│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	</a:t>
            </a:r>
            <a:r>
              <a:rPr sz="2600" spc="-25" dirty="0">
                <a:latin typeface="Courier New" panose="02070309020205020404"/>
                <a:cs typeface="Courier New" panose="02070309020205020404"/>
              </a:rPr>
              <a:t>└──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2600" spc="-25" dirty="0">
                <a:latin typeface="Courier New" panose="02070309020205020404"/>
                <a:cs typeface="Courier New" panose="02070309020205020404"/>
              </a:rPr>
              <a:t>├──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2600" spc="-2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├──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2600" spc="-2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├──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2600" spc="-5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│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600" spc="-2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├──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60074" y="9066162"/>
            <a:ext cx="3043555" cy="96837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3970" marR="5080" indent="-1905">
              <a:lnSpc>
                <a:spcPct val="119000"/>
              </a:lnSpc>
              <a:spcBef>
                <a:spcPts val="90"/>
              </a:spcBef>
            </a:pPr>
            <a:r>
              <a:rPr sz="26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└──</a:t>
            </a:r>
            <a:r>
              <a:rPr sz="2600" spc="12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erc-</a:t>
            </a:r>
            <a:r>
              <a:rPr sz="26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2612.ts subgraph.yaml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681799" y="9066162"/>
            <a:ext cx="2639695" cy="968375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680"/>
              </a:spcBef>
            </a:pPr>
            <a:r>
              <a:rPr sz="2600" spc="6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// </a:t>
            </a:r>
            <a:r>
              <a:rPr sz="2600" spc="-10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定义索引规则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2600" spc="2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// </a:t>
            </a:r>
            <a:r>
              <a:rPr sz="2600" spc="-2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配置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44616" y="1638557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查询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10827" y="2923814"/>
            <a:ext cx="13592769" cy="8201501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前端查询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4912" y="3477691"/>
            <a:ext cx="9204325" cy="150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31495" indent="-518795">
              <a:lnSpc>
                <a:spcPct val="100000"/>
              </a:lnSpc>
              <a:spcBef>
                <a:spcPts val="110"/>
              </a:spcBef>
              <a:buFont typeface="Microsoft Sans Serif" panose="020B0604020202020204"/>
              <a:buAutoNum type="arabicPeriod"/>
              <a:tabLst>
                <a:tab pos="531495" algn="l"/>
              </a:tabLst>
            </a:pPr>
            <a:r>
              <a:rPr sz="3100" spc="-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安装 </a:t>
            </a:r>
            <a:r>
              <a:rPr sz="31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Apollo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670"/>
              </a:spcBef>
              <a:buClr>
                <a:srgbClr val="535353"/>
              </a:buClr>
              <a:buFont typeface="Microsoft Sans Serif" panose="020B0604020202020204"/>
              <a:buAutoNum type="arabicPeriod"/>
            </a:pP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 marL="977900" lvl="1" indent="-358140">
              <a:lnSpc>
                <a:spcPct val="100000"/>
              </a:lnSpc>
              <a:buClr>
                <a:srgbClr val="535353"/>
              </a:buClr>
              <a:buSzPct val="82000"/>
              <a:buChar char="•"/>
              <a:tabLst>
                <a:tab pos="977900" algn="l"/>
              </a:tabLst>
            </a:pPr>
            <a:r>
              <a:rPr sz="3100" spc="-150" dirty="0">
                <a:solidFill>
                  <a:srgbClr val="F08D49"/>
                </a:solidFill>
                <a:latin typeface="Microsoft Sans Serif" panose="020B0604020202020204"/>
                <a:cs typeface="Microsoft Sans Serif" panose="020B0604020202020204"/>
              </a:rPr>
              <a:t>npm</a:t>
            </a:r>
            <a:r>
              <a:rPr sz="3100" spc="-60" dirty="0">
                <a:solidFill>
                  <a:srgbClr val="F08D4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195" dirty="0">
                <a:solidFill>
                  <a:srgbClr val="F08D49"/>
                </a:solidFill>
                <a:latin typeface="Microsoft Sans Serif" panose="020B0604020202020204"/>
                <a:cs typeface="Microsoft Sans Serif" panose="020B0604020202020204"/>
              </a:rPr>
              <a:t>install</a:t>
            </a:r>
            <a:r>
              <a:rPr sz="3100" spc="-10" dirty="0">
                <a:solidFill>
                  <a:srgbClr val="F08D49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—</a:t>
            </a:r>
            <a:r>
              <a:rPr sz="3100" spc="-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save</a:t>
            </a:r>
            <a:r>
              <a:rPr sz="310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graphql</a:t>
            </a:r>
            <a:r>
              <a:rPr sz="31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graphql-</a:t>
            </a:r>
            <a:r>
              <a:rPr sz="31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tag</a:t>
            </a:r>
            <a:r>
              <a:rPr sz="31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@apollo/client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959339" y="5346509"/>
            <a:ext cx="10185424" cy="37846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055124" y="5409248"/>
            <a:ext cx="183515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0" dirty="0">
                <a:latin typeface="Courier New" panose="02070309020205020404"/>
                <a:cs typeface="Courier New" panose="02070309020205020404"/>
              </a:rPr>
              <a:t>gql`query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65870" y="5409248"/>
            <a:ext cx="4248150" cy="24174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 marR="5080">
              <a:lnSpc>
                <a:spcPct val="100000"/>
              </a:lnSpc>
            </a:pPr>
            <a:r>
              <a:rPr sz="2600" dirty="0">
                <a:latin typeface="Courier New" panose="02070309020205020404"/>
                <a:cs typeface="Courier New" panose="02070309020205020404"/>
              </a:rPr>
              <a:t>transfers(first:</a:t>
            </a:r>
            <a:r>
              <a:rPr sz="2600" spc="1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dirty="0">
                <a:latin typeface="Courier New" panose="02070309020205020404"/>
                <a:cs typeface="Courier New" panose="02070309020205020404"/>
              </a:rPr>
              <a:t>5)</a:t>
            </a:r>
            <a:r>
              <a:rPr sz="2600" spc="1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600" spc="-25" dirty="0">
                <a:latin typeface="Courier New" panose="02070309020205020404"/>
                <a:cs typeface="Courier New" panose="02070309020205020404"/>
              </a:rPr>
              <a:t>id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 marR="3221990">
              <a:lnSpc>
                <a:spcPct val="100000"/>
              </a:lnSpc>
              <a:spcBef>
                <a:spcPts val="5"/>
              </a:spcBef>
            </a:pPr>
            <a:r>
              <a:rPr sz="2600" spc="-20" dirty="0">
                <a:latin typeface="Courier New" panose="02070309020205020404"/>
                <a:cs typeface="Courier New" panose="02070309020205020404"/>
              </a:rPr>
              <a:t>from </a:t>
            </a:r>
            <a:r>
              <a:rPr sz="2600" spc="-25" dirty="0">
                <a:latin typeface="Courier New" panose="02070309020205020404"/>
                <a:cs typeface="Courier New" panose="02070309020205020404"/>
              </a:rPr>
              <a:t>to </a:t>
            </a:r>
            <a:r>
              <a:rPr sz="2600" spc="-10" dirty="0">
                <a:latin typeface="Courier New" panose="02070309020205020404"/>
                <a:cs typeface="Courier New" panose="02070309020205020404"/>
              </a:rPr>
              <a:t>value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3840" y="7796610"/>
            <a:ext cx="8467725" cy="24098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172210">
              <a:lnSpc>
                <a:spcPct val="100000"/>
              </a:lnSpc>
              <a:spcBef>
                <a:spcPts val="135"/>
              </a:spcBef>
            </a:pPr>
            <a:r>
              <a:rPr sz="26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770255">
              <a:lnSpc>
                <a:spcPct val="100000"/>
              </a:lnSpc>
              <a:spcBef>
                <a:spcPts val="15"/>
              </a:spcBef>
            </a:pPr>
            <a:r>
              <a:rPr sz="2600" spc="-25" dirty="0">
                <a:latin typeface="Courier New" panose="02070309020205020404"/>
                <a:cs typeface="Courier New" panose="02070309020205020404"/>
              </a:rPr>
              <a:t>}`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6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500"/>
              </a:spcBef>
            </a:pP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endParaRPr sz="30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64312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DUNE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6592" y="2039060"/>
            <a:ext cx="19810915" cy="9025903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08833" y="639466"/>
            <a:ext cx="908685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0" dirty="0"/>
              <a:t>DUNE</a:t>
            </a:r>
            <a:r>
              <a:rPr spc="35" dirty="0"/>
              <a:t> 是如何⼯作的</a:t>
            </a:r>
            <a:endParaRPr spc="3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6893" y="4522961"/>
            <a:ext cx="3853285" cy="2973731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4851502" y="2267401"/>
            <a:ext cx="14614525" cy="8052434"/>
            <a:chOff x="4851502" y="2267401"/>
            <a:chExt cx="14614525" cy="805243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90399" y="2267401"/>
              <a:ext cx="8523300" cy="805211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4941552" y="5644497"/>
              <a:ext cx="1098550" cy="0"/>
            </a:xfrm>
            <a:custGeom>
              <a:avLst/>
              <a:gdLst/>
              <a:ahLst/>
              <a:cxnLst/>
              <a:rect l="l" t="t" r="r" b="b"/>
              <a:pathLst>
                <a:path w="1098550">
                  <a:moveTo>
                    <a:pt x="1098379" y="0"/>
                  </a:moveTo>
                  <a:lnTo>
                    <a:pt x="10470" y="0"/>
                  </a:lnTo>
                  <a:lnTo>
                    <a:pt x="0" y="0"/>
                  </a:lnTo>
                </a:path>
              </a:pathLst>
            </a:custGeom>
            <a:ln w="20941">
              <a:solidFill>
                <a:srgbClr val="5A5F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4851502" y="5594237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4" h="100964">
                  <a:moveTo>
                    <a:pt x="100520" y="0"/>
                  </a:moveTo>
                  <a:lnTo>
                    <a:pt x="0" y="50260"/>
                  </a:lnTo>
                  <a:lnTo>
                    <a:pt x="100520" y="100520"/>
                  </a:lnTo>
                  <a:lnTo>
                    <a:pt x="100520" y="0"/>
                  </a:lnTo>
                  <a:close/>
                </a:path>
              </a:pathLst>
            </a:custGeom>
            <a:solidFill>
              <a:srgbClr val="5A5F5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36290" y="5057153"/>
              <a:ext cx="4229418" cy="351878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4011657" y="7050575"/>
              <a:ext cx="1098550" cy="0"/>
            </a:xfrm>
            <a:custGeom>
              <a:avLst/>
              <a:gdLst/>
              <a:ahLst/>
              <a:cxnLst/>
              <a:rect l="l" t="t" r="r" b="b"/>
              <a:pathLst>
                <a:path w="1098550">
                  <a:moveTo>
                    <a:pt x="0" y="0"/>
                  </a:moveTo>
                  <a:lnTo>
                    <a:pt x="1087908" y="0"/>
                  </a:lnTo>
                  <a:lnTo>
                    <a:pt x="1098379" y="0"/>
                  </a:lnTo>
                </a:path>
              </a:pathLst>
            </a:custGeom>
            <a:ln w="20941">
              <a:solidFill>
                <a:srgbClr val="5A5F5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5099571" y="7000315"/>
              <a:ext cx="100965" cy="100965"/>
            </a:xfrm>
            <a:custGeom>
              <a:avLst/>
              <a:gdLst/>
              <a:ahLst/>
              <a:cxnLst/>
              <a:rect l="l" t="t" r="r" b="b"/>
              <a:pathLst>
                <a:path w="100965" h="100965">
                  <a:moveTo>
                    <a:pt x="0" y="0"/>
                  </a:moveTo>
                  <a:lnTo>
                    <a:pt x="0" y="100520"/>
                  </a:lnTo>
                  <a:lnTo>
                    <a:pt x="100520" y="502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5F5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1908" y="4747033"/>
            <a:ext cx="1299781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06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19760" algn="l"/>
              </a:tabLst>
            </a:pPr>
            <a:r>
              <a:rPr sz="525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 </a:t>
            </a:r>
            <a:r>
              <a:rPr sz="525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Dune</a:t>
            </a:r>
            <a:r>
              <a:rPr sz="525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查询过去 </a:t>
            </a:r>
            <a:r>
              <a:rPr sz="52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30</a:t>
            </a:r>
            <a:r>
              <a:rPr sz="525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天 </a:t>
            </a:r>
            <a:r>
              <a:rPr sz="5250" spc="-3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USDC</a:t>
            </a:r>
            <a:r>
              <a:rPr sz="525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的价格变化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47248" y="1638557"/>
            <a:ext cx="300990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练习题</a:t>
            </a:r>
            <a:endParaRPr spc="-20" dirty="0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63046" y="1638557"/>
            <a:ext cx="897826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>
                <a:latin typeface="Microsoft JhengHei UI" panose="020B0604030504040204" charset="-120"/>
                <a:cs typeface="Microsoft JhengHei UI" panose="020B0604030504040204" charset="-120"/>
              </a:rPr>
              <a:t>合约⾃动化执⾏⼯具</a:t>
            </a:r>
            <a:endParaRPr spc="30" dirty="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61862" y="3615894"/>
            <a:ext cx="13120249" cy="6094661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060413" y="1638557"/>
            <a:ext cx="79838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合约只能被动响应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75383" y="4994612"/>
            <a:ext cx="8748395" cy="4662170"/>
            <a:chOff x="5675383" y="4994612"/>
            <a:chExt cx="8748395" cy="466217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675383" y="4994612"/>
              <a:ext cx="2083542" cy="19027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675393" y="7753690"/>
              <a:ext cx="2083532" cy="190285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17073" y="7066800"/>
              <a:ext cx="0" cy="520700"/>
            </a:xfrm>
            <a:custGeom>
              <a:avLst/>
              <a:gdLst/>
              <a:ahLst/>
              <a:cxnLst/>
              <a:rect l="l" t="t" r="r" b="b"/>
              <a:pathLst>
                <a:path h="520700">
                  <a:moveTo>
                    <a:pt x="0" y="0"/>
                  </a:moveTo>
                  <a:lnTo>
                    <a:pt x="0" y="520403"/>
                  </a:lnTo>
                </a:path>
              </a:pathLst>
            </a:custGeom>
            <a:ln w="31412">
              <a:solidFill>
                <a:srgbClr val="0082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7389" y="7571496"/>
              <a:ext cx="119368" cy="14868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7389" y="6933820"/>
              <a:ext cx="119368" cy="1486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758926" y="5914257"/>
              <a:ext cx="1053465" cy="17145"/>
            </a:xfrm>
            <a:custGeom>
              <a:avLst/>
              <a:gdLst/>
              <a:ahLst/>
              <a:cxnLst/>
              <a:rect l="l" t="t" r="r" b="b"/>
              <a:pathLst>
                <a:path w="1053465" h="17145">
                  <a:moveTo>
                    <a:pt x="0" y="16693"/>
                  </a:moveTo>
                  <a:lnTo>
                    <a:pt x="1053392" y="0"/>
                  </a:lnTo>
                </a:path>
              </a:pathLst>
            </a:custGeom>
            <a:ln w="31412">
              <a:solidFill>
                <a:srgbClr val="0082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8958" y="4994612"/>
              <a:ext cx="2083532" cy="17981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5914" y="5854578"/>
              <a:ext cx="149369" cy="11935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062490" y="5895108"/>
              <a:ext cx="1111250" cy="0"/>
            </a:xfrm>
            <a:custGeom>
              <a:avLst/>
              <a:gdLst/>
              <a:ahLst/>
              <a:cxnLst/>
              <a:rect l="l" t="t" r="r" b="b"/>
              <a:pathLst>
                <a:path w="1111250">
                  <a:moveTo>
                    <a:pt x="0" y="0"/>
                  </a:moveTo>
                  <a:lnTo>
                    <a:pt x="1110960" y="0"/>
                  </a:lnTo>
                </a:path>
              </a:pathLst>
            </a:custGeom>
            <a:ln w="3141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0116" y="4994612"/>
              <a:ext cx="2083532" cy="17981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7745" y="5835424"/>
              <a:ext cx="148686" cy="1193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062490" y="6617265"/>
              <a:ext cx="1141095" cy="791210"/>
            </a:xfrm>
            <a:custGeom>
              <a:avLst/>
              <a:gdLst/>
              <a:ahLst/>
              <a:cxnLst/>
              <a:rect l="l" t="t" r="r" b="b"/>
              <a:pathLst>
                <a:path w="1141095" h="791209">
                  <a:moveTo>
                    <a:pt x="0" y="0"/>
                  </a:moveTo>
                  <a:lnTo>
                    <a:pt x="1140617" y="790614"/>
                  </a:lnTo>
                </a:path>
              </a:pathLst>
            </a:custGeom>
            <a:ln w="3141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0116" y="7324384"/>
              <a:ext cx="2083532" cy="179819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62348" y="7356029"/>
              <a:ext cx="152849" cy="13436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5797840" y="4166230"/>
            <a:ext cx="2219960" cy="69596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23850" indent="-240665">
              <a:lnSpc>
                <a:spcPct val="100000"/>
              </a:lnSpc>
              <a:spcBef>
                <a:spcPts val="460"/>
              </a:spcBef>
              <a:buAutoNum type="arabicPeriod"/>
              <a:tabLst>
                <a:tab pos="324485" algn="l"/>
              </a:tabLst>
            </a:pPr>
            <a:r>
              <a:rPr sz="1900" spc="-5" dirty="0">
                <a:latin typeface="Microsoft JhengHei UI Light" panose="020B0304030504040204" charset="-120"/>
                <a:cs typeface="Microsoft JhengHei UI Light" panose="020B0304030504040204" charset="-120"/>
              </a:rPr>
              <a:t>由</a:t>
            </a:r>
            <a:r>
              <a:rPr sz="1900" spc="25" dirty="0"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1900" spc="5" dirty="0">
                <a:latin typeface="Microsoft JhengHei UI Light" panose="020B0304030504040204" charset="-120"/>
                <a:cs typeface="Microsoft JhengHei UI Light" panose="020B0304030504040204" charset="-120"/>
              </a:rPr>
              <a:t>EOA</a:t>
            </a:r>
            <a:r>
              <a:rPr sz="1900" spc="30" dirty="0"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1900" spc="-5" dirty="0">
                <a:latin typeface="Microsoft JhengHei UI Light" panose="020B0304030504040204" charset="-120"/>
                <a:cs typeface="Microsoft JhengHei UI Light" panose="020B0304030504040204" charset="-120"/>
              </a:rPr>
              <a:t>⽀付</a:t>
            </a:r>
            <a:r>
              <a:rPr sz="1900" spc="-30" dirty="0">
                <a:latin typeface="Arial MT"/>
                <a:cs typeface="Arial MT"/>
              </a:rPr>
              <a:t>Gas</a:t>
            </a:r>
            <a:endParaRPr sz="1900">
              <a:latin typeface="Arial MT"/>
              <a:cs typeface="Arial MT"/>
            </a:endParaRPr>
          </a:p>
          <a:p>
            <a:pPr marL="280035" indent="-267970">
              <a:lnSpc>
                <a:spcPct val="100000"/>
              </a:lnSpc>
              <a:spcBef>
                <a:spcPts val="355"/>
              </a:spcBef>
              <a:buFont typeface="Arial MT"/>
              <a:buAutoNum type="arabicPeriod"/>
              <a:tabLst>
                <a:tab pos="280670" algn="l"/>
              </a:tabLst>
            </a:pPr>
            <a:r>
              <a:rPr sz="1900" spc="-5" dirty="0">
                <a:latin typeface="Microsoft JhengHei UI Light" panose="020B0304030504040204" charset="-120"/>
                <a:cs typeface="Microsoft JhengHei UI Light" panose="020B0304030504040204" charset="-120"/>
              </a:rPr>
              <a:t>⼀次发起⼀笔交易</a:t>
            </a:r>
            <a:endParaRPr sz="19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021423" y="4023826"/>
            <a:ext cx="411987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Microsoft JhengHei UI Light" panose="020B0304030504040204" charset="-120"/>
                <a:cs typeface="Microsoft JhengHei UI Light" panose="020B0304030504040204" charset="-120"/>
              </a:rPr>
              <a:t>合约账户只能被动响应、没有⾃动运⾏</a:t>
            </a:r>
            <a:endParaRPr sz="19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222151" y="5486399"/>
            <a:ext cx="9893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消息调⽤</a:t>
            </a:r>
            <a:endParaRPr sz="19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481494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账户结构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597802" y="2782642"/>
            <a:ext cx="12908497" cy="8067807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57780" y="1638557"/>
            <a:ext cx="698880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>
                <a:latin typeface="Microsoft JhengHei UI" panose="020B0604030504040204" charset="-120"/>
                <a:cs typeface="Microsoft JhengHei UI" panose="020B0604030504040204" charset="-120"/>
              </a:rPr>
              <a:t>合约⾃动化执⾏</a:t>
            </a:r>
            <a:endParaRPr spc="30" dirty="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6508" y="3692489"/>
            <a:ext cx="11833860" cy="42189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14680" indent="-577215">
              <a:lnSpc>
                <a:spcPct val="100000"/>
              </a:lnSpc>
              <a:spcBef>
                <a:spcPts val="110"/>
              </a:spcBef>
              <a:buSzPct val="82000"/>
              <a:buFont typeface="Microsoft Sans Serif" panose="020B0604020202020204"/>
              <a:buChar char="•"/>
              <a:tabLst>
                <a:tab pos="614680" algn="l"/>
                <a:tab pos="615315" algn="l"/>
              </a:tabLst>
            </a:pPr>
            <a:r>
              <a:rPr sz="5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如何实现周期任务</a:t>
            </a:r>
            <a:r>
              <a:rPr sz="500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5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定时任务</a:t>
            </a:r>
            <a:r>
              <a:rPr sz="500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5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条件任务？</a:t>
            </a:r>
            <a:endParaRPr sz="5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14680" indent="-5772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14680" algn="l"/>
                <a:tab pos="615315" algn="l"/>
              </a:tabLst>
            </a:pPr>
            <a:r>
              <a:rPr sz="5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编写后端程序，常驻后端执⾏</a:t>
            </a:r>
            <a:endParaRPr sz="5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14680" indent="-5772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14680" algn="l"/>
                <a:tab pos="615315" algn="l"/>
              </a:tabLst>
            </a:pPr>
            <a:r>
              <a:rPr sz="5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主要问题：单点故障、热钱包泄漏</a:t>
            </a:r>
            <a:endParaRPr sz="50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36235" y="1494155"/>
            <a:ext cx="12092305" cy="1281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5" dirty="0"/>
              <a:t>Chainlink</a:t>
            </a:r>
            <a:r>
              <a:rPr sz="8250" spc="-60" dirty="0"/>
              <a:t> </a:t>
            </a:r>
            <a:r>
              <a:rPr sz="8250" spc="-30" dirty="0"/>
              <a:t>Automation</a:t>
            </a:r>
            <a:endParaRPr sz="8250"/>
          </a:p>
        </p:txBody>
      </p:sp>
      <p:sp>
        <p:nvSpPr>
          <p:cNvPr id="4" name="object 4"/>
          <p:cNvSpPr txBox="1"/>
          <p:nvPr/>
        </p:nvSpPr>
        <p:spPr>
          <a:xfrm>
            <a:off x="591185" y="3701415"/>
            <a:ext cx="12849225" cy="5050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6730" indent="-443865">
              <a:lnSpc>
                <a:spcPct val="100000"/>
              </a:lnSpc>
              <a:spcBef>
                <a:spcPts val="100"/>
              </a:spcBef>
              <a:buSzPct val="82000"/>
              <a:buFont typeface="Microsoft Sans Serif" panose="020B0604020202020204"/>
              <a:buChar char="•"/>
              <a:tabLst>
                <a:tab pos="506730" algn="l"/>
                <a:tab pos="507365" algn="l"/>
              </a:tabLst>
            </a:pPr>
            <a:r>
              <a:rPr sz="38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超可靠和去中⼼化的⾃动化平台</a:t>
            </a:r>
            <a:endParaRPr sz="3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06730" indent="-44386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06730" algn="l"/>
                <a:tab pos="507365" algn="l"/>
              </a:tabLst>
            </a:pPr>
            <a:r>
              <a:rPr sz="38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根据时间或条件⾃动执⾏合约函数</a:t>
            </a:r>
            <a:endParaRPr sz="3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06730" indent="-44386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06730" algn="l"/>
                <a:tab pos="507365" algn="l"/>
              </a:tabLst>
            </a:pPr>
            <a:r>
              <a:rPr sz="38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若按条件，需编写</a:t>
            </a:r>
            <a:r>
              <a:rPr sz="3850" spc="-1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85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Upkeep</a:t>
            </a:r>
            <a:r>
              <a:rPr sz="38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</a:t>
            </a:r>
            <a:endParaRPr sz="3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13790" lvl="1" indent="-443865">
              <a:lnSpc>
                <a:spcPct val="100000"/>
              </a:lnSpc>
              <a:buSzPct val="82000"/>
              <a:buChar char="•"/>
              <a:tabLst>
                <a:tab pos="1113790" algn="l"/>
                <a:tab pos="1114425" algn="l"/>
              </a:tabLst>
            </a:pPr>
            <a:r>
              <a:rPr sz="385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checkUpKeep()</a:t>
            </a:r>
            <a:endParaRPr sz="38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000">
              <a:latin typeface="Microsoft Sans Serif" panose="020B0604020202020204"/>
              <a:cs typeface="Microsoft Sans Serif" panose="020B0604020202020204"/>
            </a:endParaRPr>
          </a:p>
          <a:p>
            <a:pPr marL="1113790" lvl="1" indent="-443865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1113790" algn="l"/>
                <a:tab pos="1114425" algn="l"/>
              </a:tabLst>
            </a:pPr>
            <a:r>
              <a:rPr sz="385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performUpKeep()</a:t>
            </a:r>
            <a:endParaRPr sz="38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36235" y="1494155"/>
            <a:ext cx="12102465" cy="1281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5" dirty="0"/>
              <a:t>Chainlink</a:t>
            </a:r>
            <a:r>
              <a:rPr sz="8250" spc="-60" dirty="0"/>
              <a:t> </a:t>
            </a:r>
            <a:r>
              <a:rPr sz="8250" spc="-30" dirty="0"/>
              <a:t>Automation</a:t>
            </a:r>
            <a:endParaRPr sz="8250"/>
          </a:p>
        </p:txBody>
      </p:sp>
      <p:sp>
        <p:nvSpPr>
          <p:cNvPr id="4" name="object 4"/>
          <p:cNvSpPr txBox="1"/>
          <p:nvPr/>
        </p:nvSpPr>
        <p:spPr>
          <a:xfrm>
            <a:off x="591108" y="3701570"/>
            <a:ext cx="7908925" cy="5667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6730" indent="-443865">
              <a:lnSpc>
                <a:spcPct val="100000"/>
              </a:lnSpc>
              <a:spcBef>
                <a:spcPts val="100"/>
              </a:spcBef>
              <a:buSzPct val="82000"/>
              <a:buFont typeface="Microsoft Sans Serif" panose="020B0604020202020204"/>
              <a:buChar char="•"/>
              <a:tabLst>
                <a:tab pos="506730" algn="l"/>
                <a:tab pos="507365" algn="l"/>
              </a:tabLst>
            </a:pPr>
            <a:r>
              <a:rPr sz="38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超可靠和去中⼼化的⾃动化平台</a:t>
            </a:r>
            <a:endParaRPr sz="3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06730" indent="-44386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06730" algn="l"/>
                <a:tab pos="507365" algn="l"/>
              </a:tabLst>
            </a:pPr>
            <a:r>
              <a:rPr sz="38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根据时间或条件⾃动执⾏合约函数</a:t>
            </a:r>
            <a:endParaRPr sz="3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06730" indent="-44386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06730" algn="l"/>
                <a:tab pos="507365" algn="l"/>
              </a:tabLst>
            </a:pPr>
            <a:r>
              <a:rPr sz="38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若按条件，需编写</a:t>
            </a:r>
            <a:r>
              <a:rPr sz="3850" spc="-1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85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Upkeep</a:t>
            </a:r>
            <a:r>
              <a:rPr sz="38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</a:t>
            </a:r>
            <a:endParaRPr sz="3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13790" lvl="1" indent="-443865">
              <a:lnSpc>
                <a:spcPct val="100000"/>
              </a:lnSpc>
              <a:buSzPct val="82000"/>
              <a:buChar char="•"/>
              <a:tabLst>
                <a:tab pos="1113790" algn="l"/>
                <a:tab pos="1114425" algn="l"/>
              </a:tabLst>
            </a:pPr>
            <a:r>
              <a:rPr sz="385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checkUpKeep()</a:t>
            </a:r>
            <a:endParaRPr sz="38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000">
              <a:latin typeface="Microsoft Sans Serif" panose="020B0604020202020204"/>
              <a:cs typeface="Microsoft Sans Serif" panose="020B0604020202020204"/>
            </a:endParaRPr>
          </a:p>
          <a:p>
            <a:pPr marL="1113790" lvl="1" indent="-443865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1113790" algn="l"/>
                <a:tab pos="1114425" algn="l"/>
              </a:tabLst>
            </a:pPr>
            <a:r>
              <a:rPr sz="385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performUpKeep()</a:t>
            </a:r>
            <a:endParaRPr sz="38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20035" y="1638300"/>
            <a:ext cx="1631315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ChainLink</a:t>
            </a:r>
            <a:r>
              <a:rPr spc="-5" dirty="0"/>
              <a:t> </a:t>
            </a:r>
            <a:r>
              <a:rPr spc="-10" dirty="0"/>
              <a:t>Automation-</a:t>
            </a:r>
            <a:r>
              <a:rPr dirty="0"/>
              <a:t> </a:t>
            </a:r>
            <a:r>
              <a:rPr spc="30" dirty="0">
                <a:latin typeface="Microsoft JhengHei UI" panose="020B0604030504040204" charset="-120"/>
                <a:cs typeface="Microsoft JhengHei UI" panose="020B0604030504040204" charset="-120"/>
              </a:rPr>
              <a:t>按时间执⾏</a:t>
            </a:r>
            <a:endParaRPr spc="30" dirty="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2658" y="3613329"/>
            <a:ext cx="7332980" cy="5610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7515" indent="-425450">
              <a:lnSpc>
                <a:spcPct val="100000"/>
              </a:lnSpc>
              <a:spcBef>
                <a:spcPts val="90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  <a:tab pos="438150" algn="l"/>
              </a:tabLst>
            </a:pP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开发步骤：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545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437515" algn="l"/>
                <a:tab pos="438150" algn="l"/>
              </a:tabLst>
            </a:pP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</a:t>
            </a:r>
            <a:r>
              <a:rPr sz="3700" spc="-9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700" u="heavy" spc="-20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https://automation.chain.link/</a:t>
            </a:r>
            <a:r>
              <a:rPr sz="37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注册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545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437515" algn="l"/>
                <a:tab pos="438150" algn="l"/>
              </a:tabLst>
            </a:pP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选择</a:t>
            </a:r>
            <a:r>
              <a:rPr sz="37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“T</a:t>
            </a:r>
            <a:r>
              <a:rPr sz="37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ime-</a:t>
            </a:r>
            <a:r>
              <a:rPr sz="37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3700" spc="-48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700" spc="-3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se</a:t>
            </a:r>
            <a:r>
              <a:rPr sz="3700" spc="-3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3700" spc="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”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800">
              <a:latin typeface="Microsoft Sans Serif" panose="020B0604020202020204"/>
              <a:cs typeface="Microsoft Sans Serif" panose="020B0604020202020204"/>
            </a:endParaRPr>
          </a:p>
          <a:p>
            <a:pPr marL="437515" indent="-42545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437515" algn="l"/>
                <a:tab pos="438150" algn="l"/>
              </a:tabLst>
            </a:pP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填⼊要执⾏的合约地址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545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437515" algn="l"/>
                <a:tab pos="438150" algn="l"/>
              </a:tabLst>
            </a:pP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填⼊时间周期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735851" y="4049404"/>
            <a:ext cx="6942197" cy="4785194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47850" y="1638300"/>
            <a:ext cx="1739646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ChainLink</a:t>
            </a:r>
            <a:r>
              <a:rPr spc="-10" dirty="0"/>
              <a:t> Automation</a:t>
            </a:r>
            <a:r>
              <a:rPr spc="-5" dirty="0"/>
              <a:t> </a:t>
            </a:r>
            <a:r>
              <a:rPr spc="10" dirty="0"/>
              <a:t>-</a:t>
            </a:r>
            <a:r>
              <a:rPr dirty="0"/>
              <a:t> </a:t>
            </a:r>
            <a:r>
              <a:rPr spc="30" dirty="0">
                <a:latin typeface="Microsoft JhengHei UI" panose="020B0604030504040204" charset="-120"/>
                <a:cs typeface="Microsoft JhengHei UI" panose="020B0604030504040204" charset="-120"/>
              </a:rPr>
              <a:t>按条件执⾏</a:t>
            </a:r>
            <a:endParaRPr spc="30" dirty="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7258" y="4192076"/>
            <a:ext cx="13256894" cy="44526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451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45160" algn="l"/>
                <a:tab pos="6457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</a:t>
            </a:r>
            <a:r>
              <a:rPr sz="5250" spc="-1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250" spc="-3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UpKeep</a:t>
            </a:r>
            <a:r>
              <a:rPr sz="52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合约处理进⾏逻辑判断及调⽤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52220" lvl="1" indent="-607695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1252220" algn="l"/>
                <a:tab pos="1252855" algn="l"/>
              </a:tabLst>
            </a:pPr>
            <a:r>
              <a:rPr sz="525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checkUpkeep</a:t>
            </a:r>
            <a:r>
              <a:rPr sz="525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判断条件</a:t>
            </a:r>
            <a:r>
              <a:rPr sz="525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7000">
              <a:latin typeface="Microsoft Sans Serif" panose="020B0604020202020204"/>
              <a:cs typeface="Microsoft Sans Serif" panose="020B0604020202020204"/>
            </a:endParaRPr>
          </a:p>
          <a:p>
            <a:pPr marL="1252220" lvl="1" indent="-607695">
              <a:lnSpc>
                <a:spcPct val="100000"/>
              </a:lnSpc>
              <a:buSzPct val="82000"/>
              <a:buChar char="•"/>
              <a:tabLst>
                <a:tab pos="1252220" algn="l"/>
                <a:tab pos="1252855" algn="l"/>
              </a:tabLst>
            </a:pPr>
            <a:r>
              <a:rPr sz="525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performUpkeep(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执⾏</a:t>
            </a:r>
            <a:r>
              <a:rPr sz="525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96235" y="1494155"/>
            <a:ext cx="17874615" cy="1281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10" dirty="0"/>
              <a:t>CHAINLINK</a:t>
            </a:r>
            <a:r>
              <a:rPr sz="8250" spc="-60" dirty="0"/>
              <a:t> </a:t>
            </a:r>
            <a:r>
              <a:rPr sz="8250" spc="-105" dirty="0"/>
              <a:t>AUTOMATION</a:t>
            </a:r>
            <a:endParaRPr sz="825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51736" y="3204090"/>
            <a:ext cx="13402733" cy="7539037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83435" y="1638300"/>
            <a:ext cx="1732661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" dirty="0"/>
              <a:t>ChainLink</a:t>
            </a:r>
            <a:r>
              <a:rPr spc="-10" dirty="0"/>
              <a:t> Automation</a:t>
            </a:r>
            <a:r>
              <a:rPr spc="-5" dirty="0"/>
              <a:t> </a:t>
            </a:r>
            <a:r>
              <a:rPr spc="10" dirty="0"/>
              <a:t>-</a:t>
            </a:r>
            <a:r>
              <a:rPr dirty="0"/>
              <a:t> </a:t>
            </a:r>
            <a:r>
              <a:rPr spc="30" dirty="0">
                <a:latin typeface="Microsoft JhengHei UI" panose="020B0604030504040204" charset="-120"/>
                <a:cs typeface="Microsoft JhengHei UI" panose="020B0604030504040204" charset="-120"/>
              </a:rPr>
              <a:t>按条件执⾏</a:t>
            </a:r>
            <a:endParaRPr spc="30" dirty="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2658" y="4935509"/>
            <a:ext cx="16222344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19760" algn="l"/>
                <a:tab pos="6203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实现需求：当</a:t>
            </a:r>
            <a:r>
              <a:rPr sz="525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250" spc="-5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Bank</a:t>
            </a:r>
            <a:r>
              <a:rPr sz="525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存款⼤于</a:t>
            </a:r>
            <a:r>
              <a:rPr sz="525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25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52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个</a:t>
            </a:r>
            <a:r>
              <a:rPr sz="5250" spc="-8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250" spc="-9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525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5250" spc="-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5250" spc="-3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52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时，⾃动转出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80835" y="1494155"/>
            <a:ext cx="10928985" cy="1281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30" dirty="0"/>
              <a:t>Gelato</a:t>
            </a:r>
            <a:r>
              <a:rPr sz="8250" spc="-85" dirty="0"/>
              <a:t> </a:t>
            </a:r>
            <a:r>
              <a:rPr sz="8250" spc="-25" dirty="0"/>
              <a:t>Network</a:t>
            </a:r>
            <a:endParaRPr sz="8250"/>
          </a:p>
        </p:txBody>
      </p:sp>
      <p:sp>
        <p:nvSpPr>
          <p:cNvPr id="5" name="object 5"/>
          <p:cNvSpPr txBox="1"/>
          <p:nvPr/>
        </p:nvSpPr>
        <p:spPr>
          <a:xfrm>
            <a:off x="827258" y="3707534"/>
            <a:ext cx="18251170" cy="334327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05460" indent="-467995">
              <a:lnSpc>
                <a:spcPct val="100000"/>
              </a:lnSpc>
              <a:spcBef>
                <a:spcPts val="110"/>
              </a:spcBef>
              <a:buSzPct val="81000"/>
              <a:buFont typeface="Microsoft Sans Serif" panose="020B0604020202020204"/>
              <a:buChar char="•"/>
              <a:tabLst>
                <a:tab pos="504825" algn="l"/>
                <a:tab pos="506095" algn="l"/>
              </a:tabLst>
            </a:pPr>
            <a:r>
              <a:rPr sz="405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按时间执⾏</a:t>
            </a:r>
            <a:r>
              <a:rPr sz="405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405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5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⽆需代码</a:t>
            </a:r>
            <a:endParaRPr sz="4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05460" indent="-467995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504825" algn="l"/>
                <a:tab pos="506095" algn="l"/>
              </a:tabLst>
            </a:pPr>
            <a:r>
              <a:rPr sz="405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按条件执⾏，编写</a:t>
            </a:r>
            <a:r>
              <a:rPr sz="4050" spc="-114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050" spc="-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Resolver</a:t>
            </a:r>
            <a:endParaRPr sz="40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800">
              <a:latin typeface="Microsoft Sans Serif" panose="020B0604020202020204"/>
              <a:cs typeface="Microsoft Sans Serif" panose="020B0604020202020204"/>
            </a:endParaRPr>
          </a:p>
          <a:p>
            <a:pPr marL="1112520" lvl="1" indent="-467995">
              <a:lnSpc>
                <a:spcPct val="100000"/>
              </a:lnSpc>
              <a:buSzPct val="81000"/>
              <a:buChar char="•"/>
              <a:tabLst>
                <a:tab pos="1112520" algn="l"/>
                <a:tab pos="1113155" algn="l"/>
              </a:tabLst>
            </a:pPr>
            <a:r>
              <a:rPr sz="405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function</a:t>
            </a:r>
            <a:r>
              <a:rPr sz="405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5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checker()</a:t>
            </a:r>
            <a:r>
              <a:rPr sz="405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5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external</a:t>
            </a:r>
            <a:r>
              <a:rPr sz="40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5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view</a:t>
            </a:r>
            <a:r>
              <a:rPr sz="405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5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returns</a:t>
            </a:r>
            <a:r>
              <a:rPr sz="40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5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(bool</a:t>
            </a:r>
            <a:r>
              <a:rPr sz="405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50" spc="-3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canExec,</a:t>
            </a:r>
            <a:r>
              <a:rPr sz="405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5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bytes</a:t>
            </a:r>
            <a:r>
              <a:rPr sz="405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5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memory</a:t>
            </a:r>
            <a:r>
              <a:rPr sz="40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50" spc="-3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execPayload)</a:t>
            </a:r>
            <a:endParaRPr sz="40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42699" y="10153839"/>
            <a:ext cx="12122785" cy="654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7465">
              <a:lnSpc>
                <a:spcPct val="115000"/>
              </a:lnSpc>
              <a:spcBef>
                <a:spcPts val="95"/>
              </a:spcBef>
            </a:pPr>
            <a:r>
              <a:rPr sz="18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时间任务</a:t>
            </a:r>
            <a:r>
              <a:rPr sz="1800" spc="-10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1800" u="sng" spc="-10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https://app.gelato.network/task/0x70ac9524f6f5df1fe511a76371e88e94e52d61a7a4598fbeb702c005253ab60f?chainId=5 </a:t>
            </a:r>
            <a:r>
              <a:rPr sz="1800" u="sng" spc="-10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18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条件任务</a:t>
            </a:r>
            <a:r>
              <a:rPr sz="1800" spc="-10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18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https://app.gelato.network/task/0x4bc3e008ad5fdfecc2c1ae6e8796430b08227fdf1bcd26b07060135d8b94c7aa?chainId=5</a:t>
            </a:r>
            <a:endParaRPr sz="18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2240" y="1494155"/>
            <a:ext cx="12290425" cy="1281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250" spc="-25" dirty="0"/>
              <a:t>OpenZepplin</a:t>
            </a:r>
            <a:r>
              <a:rPr sz="8250" spc="-45" dirty="0"/>
              <a:t> Defender</a:t>
            </a:r>
            <a:endParaRPr sz="8250"/>
          </a:p>
        </p:txBody>
      </p:sp>
      <p:sp>
        <p:nvSpPr>
          <p:cNvPr id="4" name="object 4"/>
          <p:cNvSpPr txBox="1"/>
          <p:nvPr/>
        </p:nvSpPr>
        <p:spPr>
          <a:xfrm>
            <a:off x="827405" y="3619500"/>
            <a:ext cx="10403205" cy="57188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29590" indent="-49212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529590" algn="l"/>
                <a:tab pos="530225" algn="l"/>
              </a:tabLst>
            </a:pPr>
            <a:r>
              <a:rPr sz="4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</a:t>
            </a:r>
            <a:r>
              <a:rPr sz="42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web3.js</a:t>
            </a:r>
            <a:r>
              <a:rPr sz="425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425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5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ethers.js</a:t>
            </a:r>
            <a:r>
              <a:rPr sz="42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来定制执⾏</a:t>
            </a:r>
            <a:endParaRPr sz="4250" spc="20" dirty="0">
              <a:solidFill>
                <a:srgbClr val="535353"/>
              </a:solidFill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9590" indent="-49212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529590" algn="l"/>
                <a:tab pos="530225" algn="l"/>
              </a:tabLst>
            </a:pPr>
            <a:r>
              <a:rPr lang="en-US" sz="4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{</a:t>
            </a:r>
            <a:endParaRPr lang="en-US" sz="4250" spc="20" dirty="0">
              <a:solidFill>
                <a:srgbClr val="535353"/>
              </a:solidFill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9590" indent="-49212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529590" algn="l"/>
                <a:tab pos="530225" algn="l"/>
              </a:tabLst>
            </a:pPr>
            <a:r>
              <a:rPr lang="en-US" sz="4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adress {</a:t>
            </a:r>
            <a:endParaRPr lang="en-US" sz="4250" spc="20" dirty="0">
              <a:solidFill>
                <a:srgbClr val="535353"/>
              </a:solidFill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9590" indent="-49212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529590" algn="l"/>
                <a:tab pos="530225" algn="l"/>
              </a:tabLst>
            </a:pPr>
            <a:r>
              <a:rPr lang="en-US" sz="4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from to vallue}</a:t>
            </a:r>
            <a:endParaRPr lang="en-US" sz="4250" spc="20" dirty="0">
              <a:solidFill>
                <a:srgbClr val="535353"/>
              </a:solidFill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9590" indent="-49212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529590" algn="l"/>
                <a:tab pos="530225" algn="l"/>
              </a:tabLst>
            </a:pPr>
            <a:r>
              <a:rPr lang="en-US" sz="4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}</a:t>
            </a:r>
            <a:endParaRPr sz="4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9590" indent="-492125">
              <a:lnSpc>
                <a:spcPct val="100000"/>
              </a:lnSpc>
              <a:buSzPct val="82000"/>
              <a:buChar char="•"/>
              <a:tabLst>
                <a:tab pos="529590" algn="l"/>
                <a:tab pos="530225" algn="l"/>
              </a:tabLst>
            </a:pPr>
            <a:r>
              <a:rPr sz="4250" spc="-6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250" spc="-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el</a:t>
            </a:r>
            <a:r>
              <a:rPr sz="4250" spc="-4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25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y:</a:t>
            </a:r>
            <a:r>
              <a:rPr sz="425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⽣成独⽴的账户</a:t>
            </a:r>
            <a:endParaRPr sz="4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9590" indent="-492125">
              <a:lnSpc>
                <a:spcPct val="100000"/>
              </a:lnSpc>
              <a:buSzPct val="82000"/>
              <a:buChar char="•"/>
              <a:tabLst>
                <a:tab pos="529590" algn="l"/>
                <a:tab pos="530225" algn="l"/>
              </a:tabLst>
            </a:pPr>
            <a:r>
              <a:rPr sz="42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AutoTask</a:t>
            </a:r>
            <a:endParaRPr sz="42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28512" y="9679769"/>
            <a:ext cx="833945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</a:t>
            </a:r>
            <a:r>
              <a:rPr sz="4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  <a:hlinkClick r:id="rId1"/>
              </a:rPr>
              <a:t>www.openzeppelin.com/defender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340" y="3602369"/>
            <a:ext cx="19488785" cy="32658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42925" indent="-480060">
              <a:lnSpc>
                <a:spcPct val="100000"/>
              </a:lnSpc>
              <a:spcBef>
                <a:spcPts val="115"/>
              </a:spcBef>
              <a:buSzPct val="82000"/>
              <a:buFont typeface="Microsoft Sans Serif" panose="020B0604020202020204"/>
              <a:buChar char="•"/>
              <a:tabLst>
                <a:tab pos="542925" algn="l"/>
                <a:tab pos="543560" algn="l"/>
              </a:tabLst>
            </a:pPr>
            <a:r>
              <a:rPr lang="zh-CN" sz="4150">
                <a:latin typeface="Microsoft JhengHei UI Light" panose="020B0304030504040204" charset="-120"/>
                <a:cs typeface="Microsoft JhengHei UI Light" panose="020B0304030504040204" charset="-120"/>
              </a:rPr>
              <a:t>基础</a:t>
            </a:r>
            <a:r>
              <a:rPr lang="en-US" altLang="zh-CN" sz="4150">
                <a:latin typeface="Microsoft JhengHei UI Light" panose="020B0304030504040204" charset="-120"/>
                <a:cs typeface="Microsoft JhengHei UI Light" panose="020B0304030504040204" charset="-120"/>
              </a:rPr>
              <a:t>-</a:t>
            </a:r>
            <a:r>
              <a:rPr lang="zh-CN" altLang="en-US" sz="4150">
                <a:latin typeface="Microsoft JhengHei UI Light" panose="020B0304030504040204" charset="-120"/>
                <a:cs typeface="Microsoft JhengHei UI Light" panose="020B0304030504040204" charset="-120"/>
              </a:rPr>
              <a:t>开发工具</a:t>
            </a:r>
            <a:endParaRPr lang="zh-CN" altLang="en-US"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42925" indent="-480060">
              <a:lnSpc>
                <a:spcPct val="100000"/>
              </a:lnSpc>
              <a:spcBef>
                <a:spcPts val="115"/>
              </a:spcBef>
              <a:buSzPct val="82000"/>
              <a:buFont typeface="Microsoft Sans Serif" panose="020B0604020202020204"/>
              <a:buChar char="•"/>
              <a:tabLst>
                <a:tab pos="542925" algn="l"/>
                <a:tab pos="543560" algn="l"/>
              </a:tabLst>
            </a:pPr>
            <a:r>
              <a:rPr lang="en-US" altLang="zh-CN" sz="4150">
                <a:latin typeface="Microsoft JhengHei UI Light" panose="020B0304030504040204" charset="-120"/>
                <a:cs typeface="Microsoft JhengHei UI Light" panose="020B0304030504040204" charset="-120"/>
              </a:rPr>
              <a:t>solidity</a:t>
            </a:r>
            <a:r>
              <a:rPr lang="zh-CN" altLang="en-US" sz="4150">
                <a:latin typeface="Microsoft JhengHei UI Light" panose="020B0304030504040204" charset="-120"/>
                <a:cs typeface="Microsoft JhengHei UI Light" panose="020B0304030504040204" charset="-120"/>
              </a:rPr>
              <a:t>语法</a:t>
            </a:r>
            <a:r>
              <a:rPr lang="en-US" altLang="zh-CN" sz="4150">
                <a:latin typeface="Microsoft JhengHei UI Light" panose="020B0304030504040204" charset="-120"/>
                <a:cs typeface="Microsoft JhengHei UI Light" panose="020B0304030504040204" charset="-120"/>
              </a:rPr>
              <a:t>-</a:t>
            </a:r>
            <a:r>
              <a:rPr lang="zh-CN" altLang="en-US" sz="4150">
                <a:latin typeface="Microsoft JhengHei UI Light" panose="020B0304030504040204" charset="-120"/>
                <a:cs typeface="Microsoft JhengHei UI Light" panose="020B0304030504040204" charset="-120"/>
              </a:rPr>
              <a:t>合约</a:t>
            </a:r>
            <a:endParaRPr lang="zh-CN" altLang="en-US"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42925" indent="-480060">
              <a:lnSpc>
                <a:spcPct val="100000"/>
              </a:lnSpc>
              <a:spcBef>
                <a:spcPts val="115"/>
              </a:spcBef>
              <a:buSzPct val="82000"/>
              <a:buFont typeface="Microsoft Sans Serif" panose="020B0604020202020204"/>
              <a:buChar char="•"/>
              <a:tabLst>
                <a:tab pos="542925" algn="l"/>
                <a:tab pos="543560" algn="l"/>
              </a:tabLst>
            </a:pPr>
            <a:r>
              <a:rPr lang="en-US" altLang="zh-CN" sz="4150">
                <a:latin typeface="Microsoft JhengHei UI Light" panose="020B0304030504040204" charset="-120"/>
                <a:cs typeface="Microsoft JhengHei UI Light" panose="020B0304030504040204" charset="-120"/>
              </a:rPr>
              <a:t>dapp-</a:t>
            </a:r>
            <a:r>
              <a:rPr lang="zh-CN" altLang="en-US" sz="4150">
                <a:latin typeface="Microsoft JhengHei UI Light" panose="020B0304030504040204" charset="-120"/>
                <a:cs typeface="Microsoft JhengHei UI Light" panose="020B0304030504040204" charset="-120"/>
              </a:rPr>
              <a:t>前后端</a:t>
            </a:r>
            <a:r>
              <a:rPr lang="en-US" altLang="zh-CN" sz="4150">
                <a:latin typeface="Microsoft JhengHei UI Light" panose="020B0304030504040204" charset="-120"/>
                <a:cs typeface="Microsoft JhengHei UI Light" panose="020B0304030504040204" charset="-120"/>
              </a:rPr>
              <a:t>+</a:t>
            </a:r>
            <a:r>
              <a:rPr lang="zh-CN" altLang="en-US" sz="4150">
                <a:latin typeface="Microsoft JhengHei UI Light" panose="020B0304030504040204" charset="-120"/>
                <a:cs typeface="Microsoft JhengHei UI Light" panose="020B0304030504040204" charset="-120"/>
              </a:rPr>
              <a:t>合约、</a:t>
            </a:r>
            <a:r>
              <a:rPr lang="en-US" altLang="zh-CN" sz="4150">
                <a:latin typeface="Microsoft JhengHei UI Light" panose="020B0304030504040204" charset="-120"/>
                <a:cs typeface="Microsoft JhengHei UI Light" panose="020B0304030504040204" charset="-120"/>
              </a:rPr>
              <a:t>theGraph</a:t>
            </a:r>
            <a:r>
              <a:rPr lang="zh-CN" altLang="en-US" sz="4150"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lang="en-US" altLang="zh-CN" sz="4150">
                <a:latin typeface="Microsoft JhengHei UI Light" panose="020B0304030504040204" charset="-120"/>
                <a:cs typeface="Microsoft JhengHei UI Light" panose="020B0304030504040204" charset="-120"/>
              </a:rPr>
              <a:t>dune + </a:t>
            </a:r>
            <a:endParaRPr lang="en-US" altLang="zh-CN"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42925" indent="-480060">
              <a:lnSpc>
                <a:spcPct val="100000"/>
              </a:lnSpc>
              <a:spcBef>
                <a:spcPts val="115"/>
              </a:spcBef>
              <a:buSzPct val="82000"/>
              <a:buFont typeface="Microsoft Sans Serif" panose="020B0604020202020204"/>
              <a:buChar char="•"/>
              <a:tabLst>
                <a:tab pos="542925" algn="l"/>
                <a:tab pos="543560" algn="l"/>
              </a:tabLst>
            </a:pPr>
            <a:endParaRPr lang="en-US" altLang="zh-CN"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42925" indent="-480060">
              <a:lnSpc>
                <a:spcPct val="100000"/>
              </a:lnSpc>
              <a:spcBef>
                <a:spcPts val="115"/>
              </a:spcBef>
              <a:buSzPct val="82000"/>
              <a:buFont typeface="Microsoft Sans Serif" panose="020B0604020202020204"/>
              <a:buChar char="•"/>
              <a:tabLst>
                <a:tab pos="542925" algn="l"/>
                <a:tab pos="543560" algn="l"/>
              </a:tabLst>
            </a:pPr>
            <a:r>
              <a:rPr lang="en-US" altLang="zh-CN" sz="4150">
                <a:latin typeface="Microsoft JhengHei UI Light" panose="020B0304030504040204" charset="-120"/>
                <a:cs typeface="Microsoft JhengHei UI Light" panose="020B0304030504040204" charset="-120"/>
              </a:rPr>
              <a:t>DEFI -</a:t>
            </a:r>
            <a:r>
              <a:rPr lang="zh-CN" altLang="en-US" sz="4150">
                <a:latin typeface="Microsoft JhengHei UI Light" panose="020B0304030504040204" charset="-120"/>
                <a:cs typeface="Microsoft JhengHei UI Light" panose="020B0304030504040204" charset="-120"/>
              </a:rPr>
              <a:t>经典</a:t>
            </a:r>
            <a:r>
              <a:rPr lang="en-US" altLang="zh-CN" sz="4150">
                <a:latin typeface="Microsoft JhengHei UI Light" panose="020B0304030504040204" charset="-120"/>
                <a:cs typeface="Microsoft JhengHei UI Light" panose="020B0304030504040204" charset="-120"/>
              </a:rPr>
              <a:t> uniswap  DAO</a:t>
            </a:r>
            <a:endParaRPr lang="en-US" altLang="zh-CN"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65095" y="1638557"/>
            <a:ext cx="597408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pc="80" dirty="0"/>
              <a:t>回顾</a:t>
            </a:r>
            <a:endParaRPr lang="zh-CN" altLang="en-US" spc="8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481494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全局状态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703107" y="1045028"/>
            <a:ext cx="14014044" cy="9734947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340" y="3602369"/>
            <a:ext cx="19488785" cy="63804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42925" indent="-480060">
              <a:lnSpc>
                <a:spcPct val="100000"/>
              </a:lnSpc>
              <a:spcBef>
                <a:spcPts val="115"/>
              </a:spcBef>
              <a:buSzPct val="82000"/>
              <a:buFont typeface="Microsoft Sans Serif" panose="020B0604020202020204"/>
              <a:buChar char="•"/>
              <a:tabLst>
                <a:tab pos="542925" algn="l"/>
                <a:tab pos="543560" algn="l"/>
              </a:tabLst>
            </a:pP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交易所：资产买卖⾦融市场，证券</a:t>
            </a:r>
            <a:r>
              <a:rPr sz="415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股票</a:t>
            </a:r>
            <a:r>
              <a:rPr sz="415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交易所、期货交易所、⼤宗商品交易所</a:t>
            </a:r>
            <a:r>
              <a:rPr sz="4150" spc="18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…</a:t>
            </a:r>
            <a:endParaRPr sz="41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5550">
              <a:latin typeface="Microsoft Sans Serif" panose="020B0604020202020204"/>
              <a:cs typeface="Microsoft Sans Serif" panose="020B0604020202020204"/>
            </a:endParaRPr>
          </a:p>
          <a:p>
            <a:pPr marL="542925" indent="-480060">
              <a:lnSpc>
                <a:spcPct val="100000"/>
              </a:lnSpc>
              <a:buSzPct val="82000"/>
              <a:buChar char="•"/>
              <a:tabLst>
                <a:tab pos="542925" algn="l"/>
                <a:tab pos="543560" algn="l"/>
              </a:tabLst>
            </a:pPr>
            <a:r>
              <a:rPr sz="415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DEX</a:t>
            </a:r>
            <a:r>
              <a:rPr sz="415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415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15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Decentralize</a:t>
            </a:r>
            <a:r>
              <a:rPr sz="415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Exchange</a:t>
            </a:r>
            <a:r>
              <a:rPr sz="415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去中⼼化交易所</a:t>
            </a:r>
            <a:r>
              <a:rPr sz="4150" spc="-2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15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415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兑换</a:t>
            </a:r>
            <a:r>
              <a:rPr sz="4150" spc="-6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15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4150" spc="-2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42925" indent="-48006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42925" algn="l"/>
                <a:tab pos="543560" algn="l"/>
              </a:tabLst>
            </a:pP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两类：</a:t>
            </a:r>
            <a:r>
              <a:rPr sz="4150" spc="-1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订单簿（撮合）、兑换池</a:t>
            </a:r>
            <a:endParaRPr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42925" indent="-48006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42925" algn="l"/>
                <a:tab pos="543560" algn="l"/>
              </a:tabLst>
            </a:pP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订单簿：以</a:t>
            </a:r>
            <a:r>
              <a:rPr sz="415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0x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协议为代表，链下订单撮合和链上结算</a:t>
            </a:r>
            <a:endParaRPr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42925" indent="-48006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42925" algn="l"/>
                <a:tab pos="543560" algn="l"/>
              </a:tabLst>
            </a:pP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兑换池：以</a:t>
            </a:r>
            <a:r>
              <a:rPr sz="415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15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Uniswap</a:t>
            </a:r>
            <a:r>
              <a:rPr sz="41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为代表，⾃动作市商协议</a:t>
            </a:r>
            <a:endParaRPr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65095" y="1638557"/>
            <a:ext cx="597408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0" dirty="0"/>
              <a:t>什么是DEX？</a:t>
            </a:r>
            <a:endParaRPr spc="80" dirty="0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132034" y="1638557"/>
            <a:ext cx="78403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0" dirty="0"/>
              <a:t>UNISWAP</a:t>
            </a:r>
            <a:r>
              <a:rPr spc="585" dirty="0"/>
              <a:t> </a:t>
            </a:r>
            <a:r>
              <a:rPr spc="-145" dirty="0"/>
              <a:t>DEMO</a:t>
            </a:r>
            <a:endParaRPr spc="-145" dirty="0"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519863" y="4391023"/>
            <a:ext cx="19064373" cy="35077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0"/>
              </a:spcBef>
            </a:pPr>
            <a:r>
              <a:rPr sz="4400" u="none" spc="-335" dirty="0"/>
              <a:t>Token</a:t>
            </a:r>
            <a:r>
              <a:rPr sz="4400" u="none" spc="65" dirty="0"/>
              <a:t> </a:t>
            </a:r>
            <a:r>
              <a:rPr sz="4400" u="none" spc="20" dirty="0">
                <a:latin typeface="Microsoft JhengHei UI Light" panose="020B0304030504040204" charset="-120"/>
                <a:cs typeface="Microsoft JhengHei UI Light" panose="020B0304030504040204" charset="-120"/>
              </a:rPr>
              <a:t>交易</a:t>
            </a:r>
            <a:r>
              <a:rPr sz="4400" u="none" spc="-210" dirty="0"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4400" spc="-210" dirty="0"/>
              <a:t>https://app.uniswap.org/#/swap</a:t>
            </a:r>
            <a:endParaRPr sz="4400" spc="-210" dirty="0"/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8000"/>
          </a:p>
          <a:p>
            <a:pPr marL="12700" marR="5080" algn="ctr">
              <a:lnSpc>
                <a:spcPct val="117000"/>
              </a:lnSpc>
            </a:pPr>
            <a:r>
              <a:rPr sz="4400" u="none" spc="20" dirty="0">
                <a:latin typeface="Microsoft JhengHei UI Light" panose="020B0304030504040204" charset="-120"/>
                <a:cs typeface="Microsoft JhengHei UI Light" panose="020B0304030504040204" charset="-120"/>
              </a:rPr>
              <a:t>提供流动性</a:t>
            </a:r>
            <a:r>
              <a:rPr sz="4400" u="none" spc="-190" dirty="0"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4400" spc="-190" dirty="0"/>
              <a:t>https://app.uniswap.org/#/add/v2/ </a:t>
            </a:r>
            <a:r>
              <a:rPr sz="4400" spc="-185" dirty="0"/>
              <a:t> </a:t>
            </a:r>
            <a:endParaRPr sz="4400" spc="-185" dirty="0"/>
          </a:p>
          <a:p>
            <a:pPr marL="12700" marR="5080" algn="ctr">
              <a:lnSpc>
                <a:spcPct val="117000"/>
              </a:lnSpc>
            </a:pPr>
            <a:r>
              <a:rPr sz="4400" u="none" spc="20" dirty="0">
                <a:latin typeface="Microsoft JhengHei UI Light" panose="020B0304030504040204" charset="-120"/>
                <a:cs typeface="Microsoft JhengHei UI Light" panose="020B0304030504040204" charset="-120"/>
              </a:rPr>
              <a:t>查看流动性：</a:t>
            </a:r>
            <a:r>
              <a:rPr sz="4400" u="none" spc="-125" dirty="0"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spc="-195" dirty="0"/>
              <a:t>https://app.uniswap.org/#/pools/v2</a:t>
            </a:r>
            <a:endParaRPr sz="4400" spc="-195" dirty="0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120940" y="3242427"/>
            <a:ext cx="17656810" cy="6614159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82600" indent="-407035">
              <a:lnSpc>
                <a:spcPct val="100000"/>
              </a:lnSpc>
              <a:spcBef>
                <a:spcPts val="135"/>
              </a:spcBef>
              <a:buSzPct val="83000"/>
              <a:buChar char="•"/>
              <a:tabLst>
                <a:tab pos="482600" algn="l"/>
                <a:tab pos="482600" algn="l"/>
              </a:tabLst>
            </a:pPr>
            <a:r>
              <a:rPr sz="35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50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5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5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协议：</a:t>
            </a:r>
            <a:r>
              <a:rPr sz="3500" spc="-2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5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Au</a:t>
            </a:r>
            <a:r>
              <a:rPr sz="350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50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5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50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50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5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ed</a:t>
            </a:r>
            <a:r>
              <a:rPr sz="35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50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500" spc="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5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50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</a:t>
            </a:r>
            <a:r>
              <a:rPr sz="35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50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50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5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350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 marL="1090295" lvl="1" indent="-407670">
              <a:lnSpc>
                <a:spcPct val="100000"/>
              </a:lnSpc>
              <a:buSzPct val="83000"/>
              <a:buChar char="•"/>
              <a:tabLst>
                <a:tab pos="1090295" algn="l"/>
                <a:tab pos="1090930" algn="l"/>
              </a:tabLst>
            </a:pPr>
            <a:r>
              <a:rPr sz="35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AutoMate(d)</a:t>
            </a:r>
            <a:r>
              <a:rPr sz="3500" spc="-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</a:t>
            </a:r>
            <a:r>
              <a:rPr sz="35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⾃动，没有中间机构进⾏资⾦交易</a:t>
            </a:r>
            <a:endParaRPr sz="3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8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90295" lvl="1" indent="-407670">
              <a:lnSpc>
                <a:spcPct val="100000"/>
              </a:lnSpc>
              <a:buSzPct val="83000"/>
              <a:buChar char="•"/>
              <a:tabLst>
                <a:tab pos="1090295" algn="l"/>
                <a:tab pos="1090930" algn="l"/>
                <a:tab pos="3985260" algn="l"/>
              </a:tabLst>
            </a:pPr>
            <a:r>
              <a:rPr sz="35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50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500" spc="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5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50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</a:t>
            </a:r>
            <a:r>
              <a:rPr sz="35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50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50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5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350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35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35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3500" spc="3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做市</a:t>
            </a:r>
            <a:r>
              <a:rPr sz="35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商（</a:t>
            </a:r>
            <a:r>
              <a:rPr sz="3500" spc="3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保证订单得以执⾏</a:t>
            </a:r>
            <a:r>
              <a:rPr sz="35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），流动性提供者（</a:t>
            </a:r>
            <a:r>
              <a:rPr sz="35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3500" spc="-5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5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35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li</a:t>
            </a:r>
            <a:r>
              <a:rPr sz="35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q</a:t>
            </a:r>
            <a:r>
              <a:rPr sz="35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35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35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35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3500" spc="-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5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35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5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5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50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35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35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35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5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500" spc="-5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35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8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697355" lvl="2" indent="-40767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1697355" algn="l"/>
                <a:tab pos="1697355" algn="l"/>
              </a:tabLst>
            </a:pPr>
            <a:r>
              <a:rPr sz="35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流动性指的是如何</a:t>
            </a:r>
            <a:r>
              <a:rPr sz="3500" spc="3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快速和⽆缝地</a:t>
            </a:r>
            <a:r>
              <a:rPr sz="35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购买或出售⼀项资产</a:t>
            </a:r>
            <a:endParaRPr sz="3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2">
              <a:lnSpc>
                <a:spcPct val="100000"/>
              </a:lnSpc>
              <a:spcBef>
                <a:spcPts val="8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697355" lvl="2" indent="-407670">
              <a:lnSpc>
                <a:spcPct val="100000"/>
              </a:lnSpc>
              <a:buSzPct val="83000"/>
              <a:buChar char="•"/>
              <a:tabLst>
                <a:tab pos="1697355" algn="l"/>
                <a:tab pos="1697355" algn="l"/>
              </a:tabLst>
            </a:pPr>
            <a:r>
              <a:rPr sz="3500" spc="-3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3500" spc="-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5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是提供资产的⼈以实现快速交易。</a:t>
            </a:r>
            <a:endParaRPr sz="3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2">
              <a:lnSpc>
                <a:spcPct val="100000"/>
              </a:lnSpc>
              <a:spcBef>
                <a:spcPts val="8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82600" indent="-40703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482600" algn="l"/>
                <a:tab pos="482600" algn="l"/>
              </a:tabLst>
            </a:pPr>
            <a:r>
              <a:rPr sz="35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常量乘积模型：</a:t>
            </a:r>
            <a:r>
              <a:rPr sz="35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500" spc="-45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5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35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35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*</a:t>
            </a:r>
            <a:r>
              <a:rPr sz="35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endParaRPr sz="35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82708" y="1638557"/>
            <a:ext cx="393890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endParaRPr spc="-80" dirty="0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0640" y="3242053"/>
            <a:ext cx="7603490" cy="33312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25120" indent="-249555">
              <a:lnSpc>
                <a:spcPct val="100000"/>
              </a:lnSpc>
              <a:spcBef>
                <a:spcPts val="110"/>
              </a:spcBef>
              <a:buSzPct val="81000"/>
              <a:buFont typeface="Courier New" panose="02070309020205020404"/>
              <a:buChar char="•"/>
              <a:tabLst>
                <a:tab pos="325755" algn="l"/>
                <a:tab pos="2413000" algn="l"/>
              </a:tabLst>
            </a:pP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常量乘积模型：	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K</a:t>
            </a:r>
            <a:r>
              <a:rPr sz="2150" spc="-2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150" spc="-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x</a:t>
            </a:r>
            <a:r>
              <a:rPr sz="2150" spc="-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*</a:t>
            </a:r>
            <a:r>
              <a:rPr sz="2150" spc="-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y</a:t>
            </a:r>
            <a:endParaRPr sz="21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2850">
              <a:latin typeface="Courier New" panose="02070309020205020404"/>
              <a:cs typeface="Courier New" panose="02070309020205020404"/>
            </a:endParaRPr>
          </a:p>
          <a:p>
            <a:pPr marL="932180" lvl="1" indent="-249555">
              <a:lnSpc>
                <a:spcPct val="100000"/>
              </a:lnSpc>
              <a:buSzPct val="81000"/>
              <a:buChar char="•"/>
              <a:tabLst>
                <a:tab pos="932815" algn="l"/>
                <a:tab pos="3404870" algn="l"/>
              </a:tabLst>
            </a:pPr>
            <a:r>
              <a:rPr sz="21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AMM</a:t>
            </a:r>
            <a:r>
              <a:rPr sz="2150" spc="3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的执⾏引擎，	没有价格预⾔机，价格⽤公式推导</a:t>
            </a:r>
            <a:endParaRPr sz="21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lvl="1">
              <a:lnSpc>
                <a:spcPct val="100000"/>
              </a:lnSpc>
              <a:spcBef>
                <a:spcPts val="75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18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932180" lvl="1" indent="-249555">
              <a:lnSpc>
                <a:spcPct val="100000"/>
              </a:lnSpc>
              <a:buSzPct val="81000"/>
              <a:buChar char="•"/>
              <a:tabLst>
                <a:tab pos="932815" algn="l"/>
              </a:tabLst>
            </a:pP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x</a:t>
            </a:r>
            <a:r>
              <a:rPr sz="2150" spc="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：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token0</a:t>
            </a:r>
            <a:r>
              <a:rPr sz="2150" spc="-3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的储备量</a:t>
            </a:r>
            <a:r>
              <a:rPr sz="2150" spc="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（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reserve0</a:t>
            </a:r>
            <a:r>
              <a:rPr sz="2150" spc="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）</a:t>
            </a:r>
            <a:endParaRPr sz="21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lvl="1">
              <a:lnSpc>
                <a:spcPct val="100000"/>
              </a:lnSpc>
              <a:spcBef>
                <a:spcPts val="80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18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932180" lvl="1" indent="-249555">
              <a:lnSpc>
                <a:spcPct val="100000"/>
              </a:lnSpc>
              <a:buSzPct val="81000"/>
              <a:buChar char="•"/>
              <a:tabLst>
                <a:tab pos="932815" algn="l"/>
              </a:tabLst>
            </a:pP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y</a:t>
            </a:r>
            <a:r>
              <a:rPr sz="2150" spc="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：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token1</a:t>
            </a:r>
            <a:r>
              <a:rPr sz="2150" spc="-3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的储备量</a:t>
            </a:r>
            <a:r>
              <a:rPr sz="2150" spc="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（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reserve1</a:t>
            </a:r>
            <a:r>
              <a:rPr sz="2150" spc="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）</a:t>
            </a:r>
            <a:endParaRPr sz="21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lvl="1">
              <a:lnSpc>
                <a:spcPct val="100000"/>
              </a:lnSpc>
              <a:spcBef>
                <a:spcPts val="75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18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932180" lvl="1" indent="-249555">
              <a:lnSpc>
                <a:spcPct val="100000"/>
              </a:lnSpc>
              <a:buSzPct val="81000"/>
              <a:buFont typeface="Courier New" panose="02070309020205020404"/>
              <a:buChar char="•"/>
              <a:tabLst>
                <a:tab pos="932815" algn="l"/>
              </a:tabLst>
            </a:pP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提供流动性：</a:t>
            </a:r>
            <a:endParaRPr sz="21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15515" y="6961835"/>
            <a:ext cx="2169160" cy="3556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150" spc="-2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sqrt(x</a:t>
            </a:r>
            <a:r>
              <a:rPr sz="2150" spc="-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*</a:t>
            </a:r>
            <a:r>
              <a:rPr sz="2150" spc="-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y)</a:t>
            </a:r>
            <a:endParaRPr sz="21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3351" y="6961835"/>
            <a:ext cx="9696450" cy="1843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906780" indent="-249555">
              <a:lnSpc>
                <a:spcPct val="100000"/>
              </a:lnSpc>
              <a:spcBef>
                <a:spcPts val="110"/>
              </a:spcBef>
              <a:buSzPct val="81000"/>
              <a:buFont typeface="Courier New" panose="02070309020205020404"/>
              <a:buChar char="•"/>
              <a:tabLst>
                <a:tab pos="907415" algn="l"/>
              </a:tabLst>
            </a:pP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转⼊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token0</a:t>
            </a: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token1</a:t>
            </a:r>
            <a:r>
              <a:rPr sz="2150" spc="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增加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reserve0</a:t>
            </a: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reserve1</a:t>
            </a:r>
            <a:r>
              <a:rPr sz="2150" spc="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拿到流动性凭证</a:t>
            </a:r>
            <a:endParaRPr sz="21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8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299720" indent="-249555">
              <a:lnSpc>
                <a:spcPct val="100000"/>
              </a:lnSpc>
              <a:spcBef>
                <a:spcPts val="5"/>
              </a:spcBef>
              <a:buSzPct val="81000"/>
              <a:buFont typeface="Courier New" panose="02070309020205020404"/>
              <a:buChar char="•"/>
              <a:tabLst>
                <a:tab pos="300355" algn="l"/>
              </a:tabLst>
            </a:pP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兑换时，</a:t>
            </a:r>
            <a:r>
              <a:rPr sz="215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K</a:t>
            </a:r>
            <a:r>
              <a:rPr sz="2150" spc="-7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保持不变</a:t>
            </a:r>
            <a:endParaRPr sz="21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18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906780" lvl="1" indent="-249555">
              <a:lnSpc>
                <a:spcPct val="100000"/>
              </a:lnSpc>
              <a:buSzPct val="81000"/>
              <a:buFont typeface="Courier New" panose="02070309020205020404"/>
              <a:buChar char="•"/>
              <a:tabLst>
                <a:tab pos="907415" algn="l"/>
              </a:tabLst>
            </a:pP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减少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reserve0</a:t>
            </a: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，就必须增加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reserve1</a:t>
            </a:r>
            <a:endParaRPr sz="21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6051" y="9193704"/>
            <a:ext cx="5920740" cy="1843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894080" indent="-249555">
              <a:lnSpc>
                <a:spcPct val="100000"/>
              </a:lnSpc>
              <a:spcBef>
                <a:spcPts val="110"/>
              </a:spcBef>
              <a:buSzPct val="81000"/>
              <a:buFont typeface="Courier New" panose="02070309020205020404"/>
              <a:buChar char="•"/>
              <a:tabLst>
                <a:tab pos="894715" algn="l"/>
              </a:tabLst>
            </a:pP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减少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reserve1</a:t>
            </a: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，就必须增加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reserve0</a:t>
            </a:r>
            <a:endParaRPr sz="21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850">
              <a:latin typeface="Courier New" panose="02070309020205020404"/>
              <a:cs typeface="Courier New" panose="02070309020205020404"/>
            </a:endParaRPr>
          </a:p>
          <a:p>
            <a:pPr marL="287020" indent="-249555">
              <a:lnSpc>
                <a:spcPct val="100000"/>
              </a:lnSpc>
              <a:buSzPct val="81000"/>
              <a:buFont typeface="Courier New" panose="02070309020205020404"/>
              <a:buChar char="•"/>
              <a:tabLst>
                <a:tab pos="287655" algn="l"/>
              </a:tabLst>
            </a:pP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移除流动性</a:t>
            </a:r>
            <a:endParaRPr sz="21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18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894080" lvl="1" indent="-249555">
              <a:lnSpc>
                <a:spcPct val="100000"/>
              </a:lnSpc>
              <a:buSzPct val="81000"/>
              <a:buFont typeface="Courier New" panose="02070309020205020404"/>
              <a:buChar char="•"/>
              <a:tabLst>
                <a:tab pos="894715" algn="l"/>
              </a:tabLst>
            </a:pP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通过流动性凭证，撤出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token0</a:t>
            </a:r>
            <a:r>
              <a:rPr sz="21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r>
              <a:rPr sz="21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token1</a:t>
            </a:r>
            <a:endParaRPr sz="21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82708" y="1638557"/>
            <a:ext cx="393890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8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Uniswap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23959"/>
            <a:ext cx="5664835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865" indent="-43180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43230" algn="l"/>
                <a:tab pos="444500" algn="l"/>
              </a:tabLst>
            </a:pPr>
            <a:r>
              <a:rPr sz="37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常量乘积模型：</a:t>
            </a:r>
            <a:r>
              <a:rPr sz="375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750" spc="-5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7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50" spc="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37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5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37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50" spc="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*</a:t>
            </a:r>
            <a:r>
              <a:rPr sz="37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5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endParaRPr sz="37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82708" y="1638557"/>
            <a:ext cx="393890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endParaRPr spc="-80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100884" y="4297771"/>
            <a:ext cx="13902330" cy="503755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08577" y="9774156"/>
            <a:ext cx="1609216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价格滑点</a:t>
            </a:r>
            <a:r>
              <a:rPr sz="3300" spc="-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3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slippage</a:t>
            </a:r>
            <a:r>
              <a:rPr sz="3300" spc="-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）：</a:t>
            </a:r>
            <a:r>
              <a:rPr sz="33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⼀次交易使价格改变的程度，</a:t>
            </a:r>
            <a:r>
              <a:rPr sz="33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3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单笔交易量越⼤对价格的影响越⼤</a:t>
            </a:r>
            <a:endParaRPr sz="3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82708" y="1638557"/>
            <a:ext cx="393890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endParaRPr spc="-8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3184" y="3350683"/>
            <a:ext cx="19517730" cy="61987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88911" y="10061944"/>
            <a:ext cx="5717103" cy="9842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85569" y="9915352"/>
            <a:ext cx="6010288" cy="1277448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82708" y="1638557"/>
            <a:ext cx="393890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endParaRPr spc="-8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1189" y="3141265"/>
            <a:ext cx="19454905" cy="6408181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976376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r>
              <a:rPr spc="625" dirty="0"/>
              <a:t> </a:t>
            </a:r>
            <a:r>
              <a:rPr spc="1370" dirty="0"/>
              <a:t>-</a:t>
            </a:r>
            <a:r>
              <a:rPr spc="630" dirty="0"/>
              <a:t> </a:t>
            </a:r>
            <a:r>
              <a:rPr spc="30" dirty="0"/>
              <a:t>⽆常损失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71440" y="3066343"/>
            <a:ext cx="18710275" cy="1833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100" marR="17780" indent="-267335">
              <a:lnSpc>
                <a:spcPct val="143000"/>
              </a:lnSpc>
              <a:spcBef>
                <a:spcPts val="95"/>
              </a:spcBef>
              <a:buSzPct val="83000"/>
              <a:buFont typeface="Microsoft Sans Serif" panose="020B0604020202020204"/>
              <a:buChar char="•"/>
              <a:tabLst>
                <a:tab pos="292100" algn="l"/>
                <a:tab pos="292735" algn="l"/>
              </a:tabLst>
            </a:pPr>
            <a:r>
              <a:rPr sz="23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流动性提供者⽆常损失：⼀对代币存⼊</a:t>
            </a:r>
            <a:r>
              <a:rPr sz="23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Uniswap</a:t>
            </a:r>
            <a:r>
              <a:rPr sz="23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后，如果⼀种代币以另⼀种进⾏计价的价格上升，在价格上升后取出，总价格⽐原价值低⼀些， </a:t>
            </a:r>
            <a:r>
              <a:rPr sz="2300" spc="-6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3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低的部分就是损失。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8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1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292100" indent="-26733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292100" algn="l"/>
                <a:tab pos="292735" algn="l"/>
              </a:tabLst>
            </a:pPr>
            <a:r>
              <a:rPr sz="23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思考：为什么会造成损失？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02378" y="10422437"/>
            <a:ext cx="8300084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https://zhuanlan.zhihu.com/p/268435169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912971" y="4065397"/>
            <a:ext cx="10278121" cy="6244934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976376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r>
              <a:rPr spc="625" dirty="0"/>
              <a:t> </a:t>
            </a:r>
            <a:r>
              <a:rPr spc="1370" dirty="0"/>
              <a:t>-</a:t>
            </a:r>
            <a:r>
              <a:rPr spc="630" dirty="0"/>
              <a:t> </a:t>
            </a:r>
            <a:r>
              <a:rPr spc="30" dirty="0"/>
              <a:t>代码分析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23368" y="3363955"/>
            <a:ext cx="16057364" cy="577304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704537" y="9507978"/>
            <a:ext cx="8594725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605" marR="5080" indent="-2540">
              <a:lnSpc>
                <a:spcPct val="123000"/>
              </a:lnSpc>
              <a:spcBef>
                <a:spcPts val="95"/>
              </a:spcBef>
            </a:pP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https://github.com/Uniswap/v2-periphery </a:t>
            </a:r>
            <a:r>
              <a:rPr sz="41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58036" y="9507978"/>
            <a:ext cx="7513320" cy="787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95250">
              <a:lnSpc>
                <a:spcPct val="123000"/>
              </a:lnSpc>
              <a:spcBef>
                <a:spcPts val="95"/>
              </a:spcBef>
            </a:pPr>
            <a:r>
              <a:rPr sz="41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https://github.com/Uniswap/v2-core </a:t>
            </a:r>
            <a:r>
              <a:rPr sz="4100" spc="-10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94001" y="1638557"/>
            <a:ext cx="29165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WETH</a:t>
            </a:r>
            <a:endParaRPr spc="85" dirty="0"/>
          </a:p>
        </p:txBody>
      </p:sp>
      <p:sp>
        <p:nvSpPr>
          <p:cNvPr id="4" name="object 4"/>
          <p:cNvSpPr txBox="1"/>
          <p:nvPr/>
        </p:nvSpPr>
        <p:spPr>
          <a:xfrm>
            <a:off x="533340" y="3246359"/>
            <a:ext cx="18376265" cy="71672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42925" indent="-480060">
              <a:lnSpc>
                <a:spcPct val="100000"/>
              </a:lnSpc>
              <a:spcBef>
                <a:spcPts val="115"/>
              </a:spcBef>
              <a:buSzPct val="82000"/>
              <a:buChar char="•"/>
              <a:tabLst>
                <a:tab pos="542925" algn="l"/>
                <a:tab pos="543560" algn="l"/>
              </a:tabLst>
            </a:pPr>
            <a:r>
              <a:rPr sz="415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WETH</a:t>
            </a:r>
            <a:r>
              <a:rPr sz="41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是</a:t>
            </a:r>
            <a:r>
              <a:rPr sz="4150" spc="-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15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Ether</a:t>
            </a:r>
            <a:r>
              <a:rPr sz="415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</a:t>
            </a:r>
            <a:r>
              <a:rPr sz="4150" spc="-3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ERC20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包装</a:t>
            </a:r>
            <a:r>
              <a:rPr sz="415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(Wrap-ETH)</a:t>
            </a:r>
            <a:endParaRPr sz="41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900">
              <a:latin typeface="Microsoft Sans Serif" panose="020B0604020202020204"/>
              <a:cs typeface="Microsoft Sans Serif" panose="020B0604020202020204"/>
            </a:endParaRPr>
          </a:p>
          <a:p>
            <a:pPr marL="542925" indent="-480060">
              <a:lnSpc>
                <a:spcPct val="100000"/>
              </a:lnSpc>
              <a:buSzPct val="82000"/>
              <a:buChar char="•"/>
              <a:tabLst>
                <a:tab pos="542925" algn="l"/>
                <a:tab pos="543560" algn="l"/>
              </a:tabLst>
            </a:pPr>
            <a:r>
              <a:rPr sz="415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4150" spc="-3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3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</a:t>
            </a:r>
            <a:r>
              <a:rPr sz="4150" spc="-7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15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41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==</a:t>
            </a:r>
            <a:r>
              <a:rPr sz="41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41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-7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15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endParaRPr sz="41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950">
              <a:latin typeface="Microsoft Sans Serif" panose="020B0604020202020204"/>
              <a:cs typeface="Microsoft Sans Serif" panose="020B0604020202020204"/>
            </a:endParaRPr>
          </a:p>
          <a:p>
            <a:pPr marL="542925" indent="-480060">
              <a:lnSpc>
                <a:spcPct val="100000"/>
              </a:lnSpc>
              <a:buSzPct val="82000"/>
              <a:buChar char="•"/>
              <a:tabLst>
                <a:tab pos="542925" algn="l"/>
                <a:tab pos="543560" algn="l"/>
              </a:tabLst>
            </a:pPr>
            <a:r>
              <a:rPr sz="415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WETH</a:t>
            </a:r>
            <a:r>
              <a:rPr sz="415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</a:t>
            </a:r>
            <a:r>
              <a:rPr sz="4150" spc="-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15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WETH9</a:t>
            </a:r>
            <a:r>
              <a:rPr sz="4150" spc="-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49985" lvl="1" indent="-480060">
              <a:lnSpc>
                <a:spcPct val="100000"/>
              </a:lnSpc>
              <a:buSzPct val="82000"/>
              <a:buChar char="•"/>
              <a:tabLst>
                <a:tab pos="1149985" algn="l"/>
                <a:tab pos="1150620" algn="l"/>
              </a:tabLst>
            </a:pPr>
            <a:r>
              <a:rPr sz="4150" u="heavy" spc="-229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https://etherscan.io/token/0xc02aaa39b223fe8d0a0e5c4f27ead9083c756cc2#code</a:t>
            </a:r>
            <a:endParaRPr sz="41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850">
              <a:latin typeface="Microsoft Sans Serif" panose="020B0604020202020204"/>
              <a:cs typeface="Microsoft Sans Serif" panose="020B0604020202020204"/>
            </a:endParaRPr>
          </a:p>
          <a:p>
            <a:pPr marL="1149985" lvl="1" indent="-48006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149985" algn="l"/>
                <a:tab pos="1150620" algn="l"/>
              </a:tabLst>
            </a:pPr>
            <a:r>
              <a:rPr sz="4150" spc="5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deposit()</a:t>
            </a:r>
            <a:endParaRPr sz="4150">
              <a:latin typeface="Calibri" panose="020F0502020204030204"/>
              <a:cs typeface="Calibri" panose="020F0502020204030204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250">
              <a:latin typeface="Calibri" panose="020F0502020204030204"/>
              <a:cs typeface="Calibri" panose="020F0502020204030204"/>
            </a:endParaRPr>
          </a:p>
          <a:p>
            <a:pPr marL="1149985" lvl="1" indent="-480060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1149985" algn="l"/>
                <a:tab pos="1150620" algn="l"/>
              </a:tabLst>
            </a:pPr>
            <a:r>
              <a:rPr sz="4150" spc="-10" dirty="0">
                <a:solidFill>
                  <a:srgbClr val="535353"/>
                </a:solidFill>
                <a:latin typeface="Calibri" panose="020F0502020204030204"/>
                <a:cs typeface="Calibri" panose="020F0502020204030204"/>
              </a:rPr>
              <a:t>withdraw()</a:t>
            </a:r>
            <a:endParaRPr sz="4150">
              <a:latin typeface="Calibri" panose="020F0502020204030204"/>
              <a:cs typeface="Calibri" panose="020F050202020403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44616" y="1638557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账户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789251" y="3961717"/>
            <a:ext cx="12713970" cy="30835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451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45160" algn="l"/>
                <a:tab pos="6457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但是在表现上有不⼀样：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406525" lvl="1" indent="-32258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406525" algn="l"/>
                <a:tab pos="1407160" algn="l"/>
              </a:tabLst>
            </a:pPr>
            <a:r>
              <a:rPr sz="2800" b="1" spc="-5" dirty="0">
                <a:solidFill>
                  <a:srgbClr val="535353"/>
                </a:solidFill>
                <a:latin typeface="Microsoft YaHei UI" panose="020B0503020204020204" charset="-122"/>
                <a:cs typeface="Microsoft YaHei UI" panose="020B0503020204020204" charset="-122"/>
              </a:rPr>
              <a:t>交易</a:t>
            </a:r>
            <a:r>
              <a:rPr sz="28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只能从外部账号发出，合约只能被动相应执⾏。</a:t>
            </a:r>
            <a:endParaRPr sz="2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406525" lvl="1" indent="-32258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406525" algn="l"/>
                <a:tab pos="1407160" algn="l"/>
              </a:tabLst>
            </a:pPr>
            <a:r>
              <a:rPr sz="28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合约之间的交互通常称为</a:t>
            </a:r>
            <a:r>
              <a:rPr sz="2800" b="1" spc="-5" dirty="0">
                <a:solidFill>
                  <a:srgbClr val="535353"/>
                </a:solidFill>
                <a:latin typeface="Microsoft YaHei UI" panose="020B0503020204020204" charset="-122"/>
                <a:cs typeface="Microsoft YaHei UI" panose="020B0503020204020204" charset="-122"/>
              </a:rPr>
              <a:t>消息</a:t>
            </a:r>
            <a:r>
              <a:rPr sz="28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，所有的⼿续费</a:t>
            </a:r>
            <a:r>
              <a:rPr sz="28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800" spc="-3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</a:t>
            </a:r>
            <a:r>
              <a:rPr sz="280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8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只能由外部账号⽀付。</a:t>
            </a:r>
            <a:endParaRPr sz="2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r>
              <a:rPr spc="625" dirty="0"/>
              <a:t> </a:t>
            </a:r>
            <a:r>
              <a:rPr spc="1370" dirty="0"/>
              <a:t>-</a:t>
            </a:r>
            <a:r>
              <a:rPr spc="630" dirty="0"/>
              <a:t> </a:t>
            </a:r>
            <a:r>
              <a:rPr spc="30" dirty="0"/>
              <a:t>合约结构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31361" y="0"/>
            <a:ext cx="13441381" cy="11308556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969645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r>
              <a:rPr spc="625" dirty="0"/>
              <a:t> </a:t>
            </a:r>
            <a:r>
              <a:rPr spc="1370" dirty="0"/>
              <a:t>-</a:t>
            </a:r>
            <a:r>
              <a:rPr spc="630" dirty="0"/>
              <a:t> </a:t>
            </a:r>
            <a:r>
              <a:rPr spc="30" dirty="0"/>
              <a:t>合约结构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84202" y="3378652"/>
            <a:ext cx="13600423" cy="7187707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27616" y="1638557"/>
            <a:ext cx="824928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r>
              <a:rPr spc="595" dirty="0"/>
              <a:t> </a:t>
            </a:r>
            <a:r>
              <a:rPr spc="30" dirty="0"/>
              <a:t>集成使⽤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1186216" y="3905924"/>
            <a:ext cx="14572615" cy="44526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5"/>
              </a:spcBef>
              <a:buSzPct val="82000"/>
              <a:buFont typeface="Courier New" panose="02070309020205020404"/>
              <a:buChar char="•"/>
              <a:tabLst>
                <a:tab pos="620395" algn="l"/>
                <a:tab pos="5712460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交易平台（通过	</a:t>
            </a:r>
            <a:r>
              <a:rPr sz="525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Router</a:t>
            </a:r>
            <a:r>
              <a:rPr sz="5250" spc="-6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与其他币进⾏交易）</a:t>
            </a:r>
            <a:endParaRPr sz="52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44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619760" indent="-607695">
              <a:lnSpc>
                <a:spcPct val="100000"/>
              </a:lnSpc>
              <a:spcBef>
                <a:spcPts val="5"/>
              </a:spcBef>
              <a:buSzPct val="82000"/>
              <a:buFont typeface="Courier New" panose="02070309020205020404"/>
              <a:buChar char="•"/>
              <a:tabLst>
                <a:tab pos="6203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价格预⾔机（获取时间加权平均价格）</a:t>
            </a:r>
            <a:endParaRPr sz="52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44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619760" indent="-607695">
              <a:lnSpc>
                <a:spcPct val="100000"/>
              </a:lnSpc>
              <a:buSzPct val="82000"/>
              <a:buFont typeface="Courier New" panose="02070309020205020404"/>
              <a:buChar char="•"/>
              <a:tabLst>
                <a:tab pos="6203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闪电兑</a:t>
            </a:r>
            <a:r>
              <a:rPr sz="525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（</a:t>
            </a:r>
            <a:r>
              <a:rPr sz="525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flash</a:t>
            </a:r>
            <a:r>
              <a:rPr sz="5250" spc="-4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525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swap</a:t>
            </a:r>
            <a:r>
              <a:rPr sz="5250" spc="1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）</a:t>
            </a:r>
            <a:endParaRPr sz="52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24983" y="1638557"/>
            <a:ext cx="725424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r>
              <a:rPr spc="595" dirty="0"/>
              <a:t> </a:t>
            </a:r>
            <a:r>
              <a:rPr spc="30" dirty="0"/>
              <a:t>闪电兑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583491" y="3615894"/>
            <a:ext cx="8937114" cy="7060196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33231" y="1270467"/>
            <a:ext cx="14219462" cy="938191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78820" y="4734100"/>
            <a:ext cx="21196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latin typeface="Microsoft JhengHei UI Light" panose="020B0304030504040204" charset="-120"/>
                <a:cs typeface="Microsoft JhengHei UI Light" panose="020B0304030504040204" charset="-120"/>
              </a:rPr>
              <a:t>普通兑换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37683" y="1679110"/>
            <a:ext cx="7228840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175"/>
              </a:lnSpc>
            </a:pPr>
            <a:r>
              <a:rPr sz="7800" spc="-8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Uniswap</a:t>
            </a:r>
            <a:r>
              <a:rPr sz="7800" spc="59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闪电兑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197237"/>
            <a:ext cx="20104099" cy="891408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77915" y="10408692"/>
            <a:ext cx="21196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20" dirty="0">
                <a:latin typeface="Microsoft JhengHei UI Light" panose="020B0304030504040204" charset="-120"/>
                <a:cs typeface="Microsoft JhengHei UI Light" panose="020B0304030504040204" charset="-120"/>
              </a:rPr>
              <a:t>闪电兑换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40225" y="1638557"/>
            <a:ext cx="942403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r>
              <a:rPr spc="625" dirty="0"/>
              <a:t> </a:t>
            </a:r>
            <a:r>
              <a:rPr dirty="0"/>
              <a:t>TWAP</a:t>
            </a:r>
            <a:r>
              <a:rPr spc="625" dirty="0"/>
              <a:t> </a:t>
            </a:r>
            <a:r>
              <a:rPr spc="30" dirty="0"/>
              <a:t>价格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1191451" y="3418567"/>
            <a:ext cx="8418195" cy="1071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5270" indent="-243205">
              <a:lnSpc>
                <a:spcPct val="100000"/>
              </a:lnSpc>
              <a:spcBef>
                <a:spcPts val="110"/>
              </a:spcBef>
              <a:buSzPct val="81000"/>
              <a:buChar char="•"/>
              <a:tabLst>
                <a:tab pos="255270" algn="l"/>
              </a:tabLst>
            </a:pP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TWAP</a:t>
            </a:r>
            <a:r>
              <a:rPr sz="21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Time-Weighted Average</a:t>
            </a:r>
            <a:r>
              <a:rPr sz="21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</a:t>
            </a:r>
            <a:r>
              <a:rPr sz="2100" spc="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210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即时间加权平均价格</a:t>
            </a:r>
            <a:endParaRPr sz="21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17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255270" indent="-243205">
              <a:lnSpc>
                <a:spcPct val="100000"/>
              </a:lnSpc>
              <a:buSzPct val="81000"/>
              <a:buChar char="•"/>
              <a:tabLst>
                <a:tab pos="255270" algn="l"/>
                <a:tab pos="4169410" algn="l"/>
              </a:tabLst>
            </a:pP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price0CumulativeLast</a:t>
            </a:r>
            <a:r>
              <a:rPr sz="210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	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price1CumulativeLast</a:t>
            </a:r>
            <a:r>
              <a:rPr sz="2100" spc="-3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记录了</a:t>
            </a:r>
            <a:endParaRPr sz="21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91455" y="4143152"/>
            <a:ext cx="23310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token</a:t>
            </a:r>
            <a:r>
              <a:rPr sz="2100" spc="-7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spc="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的累加价格</a:t>
            </a:r>
            <a:endParaRPr sz="21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98763" y="4830084"/>
            <a:ext cx="1104519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5270" indent="-243205">
              <a:lnSpc>
                <a:spcPct val="100000"/>
              </a:lnSpc>
              <a:spcBef>
                <a:spcPts val="110"/>
              </a:spcBef>
              <a:buSzPct val="81000"/>
              <a:buChar char="•"/>
              <a:tabLst>
                <a:tab pos="255270" algn="l"/>
              </a:tabLst>
            </a:pP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priceCumulativeLast1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= 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priceCumulativeLast1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+ 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price2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* timeElapsed;</a:t>
            </a:r>
            <a:endParaRPr sz="21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426757" y="5428390"/>
            <a:ext cx="10303351" cy="5423918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40225" y="1638557"/>
            <a:ext cx="942403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80" dirty="0"/>
              <a:t>Uniswap</a:t>
            </a:r>
            <a:r>
              <a:rPr spc="625" dirty="0"/>
              <a:t> </a:t>
            </a:r>
            <a:r>
              <a:rPr dirty="0"/>
              <a:t>TWAP</a:t>
            </a:r>
            <a:r>
              <a:rPr spc="625" dirty="0"/>
              <a:t> </a:t>
            </a:r>
            <a:r>
              <a:rPr spc="30" dirty="0"/>
              <a:t>价格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37609" y="1161799"/>
            <a:ext cx="15828879" cy="10090911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32122" y="1638557"/>
            <a:ext cx="503999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/>
              <a:t>SushiSwap</a:t>
            </a:r>
            <a:endParaRPr spc="25" dirty="0"/>
          </a:p>
        </p:txBody>
      </p:sp>
      <p:sp>
        <p:nvSpPr>
          <p:cNvPr id="4" name="object 4"/>
          <p:cNvSpPr txBox="1"/>
          <p:nvPr/>
        </p:nvSpPr>
        <p:spPr>
          <a:xfrm>
            <a:off x="528105" y="5528162"/>
            <a:ext cx="12578080" cy="38798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4965" indent="-292100">
              <a:lnSpc>
                <a:spcPct val="100000"/>
              </a:lnSpc>
              <a:spcBef>
                <a:spcPts val="130"/>
              </a:spcBef>
              <a:buSzPct val="82000"/>
              <a:buChar char="•"/>
              <a:tabLst>
                <a:tab pos="354330" algn="l"/>
                <a:tab pos="355600" algn="l"/>
              </a:tabLst>
            </a:pPr>
            <a:r>
              <a:rPr sz="2500" spc="-48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5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25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sh</a:t>
            </a:r>
            <a:r>
              <a:rPr sz="250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25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</a:t>
            </a:r>
            <a:r>
              <a:rPr sz="25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5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5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25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25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25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isw</a:t>
            </a:r>
            <a:r>
              <a:rPr sz="25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5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5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25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流动性挖矿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62025" lvl="1" indent="-29210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962025" algn="l"/>
                <a:tab pos="962660" algn="l"/>
              </a:tabLst>
            </a:pPr>
            <a:r>
              <a:rPr sz="25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流动性挖矿：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2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569085" lvl="2" indent="-292100">
              <a:lnSpc>
                <a:spcPct val="100000"/>
              </a:lnSpc>
              <a:buSzPct val="82000"/>
              <a:buChar char="•"/>
              <a:tabLst>
                <a:tab pos="1569085" algn="l"/>
                <a:tab pos="1569720" algn="l"/>
              </a:tabLst>
            </a:pPr>
            <a:r>
              <a:rPr sz="25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1.</a:t>
            </a:r>
            <a:r>
              <a:rPr sz="25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为流动性提供者奖励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2"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2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569085" lvl="2" indent="-292100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1569085" algn="l"/>
                <a:tab pos="1569720" algn="l"/>
              </a:tabLst>
            </a:pPr>
            <a:r>
              <a:rPr sz="25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2.</a:t>
            </a:r>
            <a:r>
              <a:rPr sz="25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锁定流动性、弥补流动性损失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2"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2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62025" lvl="1" indent="-29210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962025" algn="l"/>
                <a:tab pos="962660" algn="l"/>
              </a:tabLst>
            </a:pPr>
            <a:r>
              <a:rPr sz="25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公平发⾏协议币</a:t>
            </a:r>
            <a:r>
              <a:rPr sz="2500" spc="-1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5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500" spc="-1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）：</a:t>
            </a:r>
            <a:r>
              <a:rPr sz="25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去中⼼化治理、</a:t>
            </a:r>
            <a:r>
              <a:rPr sz="25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5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代币可持续给参与者带来协议收益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205" y="3134106"/>
            <a:ext cx="10741660" cy="12827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28930" indent="-304165">
              <a:lnSpc>
                <a:spcPct val="100000"/>
              </a:lnSpc>
              <a:spcBef>
                <a:spcPts val="135"/>
              </a:spcBef>
              <a:buSzPct val="83000"/>
              <a:buChar char="•"/>
              <a:tabLst>
                <a:tab pos="328930" algn="l"/>
                <a:tab pos="329565" algn="l"/>
              </a:tabLst>
            </a:pPr>
            <a:r>
              <a:rPr sz="26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Uniswap: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150">
              <a:latin typeface="Microsoft Sans Serif" panose="020B0604020202020204"/>
              <a:cs typeface="Microsoft Sans Serif" panose="020B0604020202020204"/>
            </a:endParaRPr>
          </a:p>
          <a:p>
            <a:pPr marL="328930" indent="-304165">
              <a:lnSpc>
                <a:spcPct val="100000"/>
              </a:lnSpc>
              <a:spcBef>
                <a:spcPts val="5"/>
              </a:spcBef>
              <a:buSzPct val="83000"/>
              <a:buFont typeface="Microsoft Sans Serif" panose="020B0604020202020204"/>
              <a:buChar char="•"/>
              <a:tabLst>
                <a:tab pos="328930" algn="l"/>
                <a:tab pos="329565" algn="l"/>
              </a:tabLst>
            </a:pP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提供流动性时才赚取资⾦池的交易费，撤回流动性不再获得相应的收⼊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2514" y="1638557"/>
            <a:ext cx="49993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流动性挖矿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76273" y="2882983"/>
            <a:ext cx="9151553" cy="50679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80827" y="8649220"/>
            <a:ext cx="17401540" cy="15240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67970" indent="-243205">
              <a:lnSpc>
                <a:spcPct val="100000"/>
              </a:lnSpc>
              <a:spcBef>
                <a:spcPts val="110"/>
              </a:spcBef>
              <a:buSzPct val="81000"/>
              <a:buFont typeface="Microsoft Sans Serif" panose="020B0604020202020204"/>
              <a:buChar char="•"/>
              <a:tabLst>
                <a:tab pos="267970" algn="l"/>
                <a:tab pos="268605" algn="l"/>
              </a:tabLst>
            </a:pP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正向：有效的激励⼯具，尤其是更⾼激励的池</a:t>
            </a:r>
            <a:r>
              <a:rPr sz="21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210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，促使⼈们购买</a:t>
            </a:r>
            <a:r>
              <a:rPr sz="21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1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</a:t>
            </a:r>
            <a:r>
              <a:rPr sz="21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，推⾼</a:t>
            </a:r>
            <a:r>
              <a:rPr sz="21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</a:t>
            </a:r>
            <a:r>
              <a:rPr sz="21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10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价格，同时提⾼了挖矿池的收益。促进更多⼈购买</a:t>
            </a:r>
            <a:r>
              <a:rPr sz="21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1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</a:t>
            </a:r>
            <a:r>
              <a:rPr sz="21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marL="267970" marR="17780" indent="-243205">
              <a:lnSpc>
                <a:spcPct val="141000"/>
              </a:lnSpc>
              <a:spcBef>
                <a:spcPts val="2145"/>
              </a:spcBef>
              <a:buSzPct val="81000"/>
              <a:buFont typeface="Microsoft Sans Serif" panose="020B0604020202020204"/>
              <a:buChar char="•"/>
              <a:tabLst>
                <a:tab pos="267970" algn="l"/>
                <a:tab pos="268605" algn="l"/>
              </a:tabLst>
            </a:pP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反向：随着挖出的</a:t>
            </a:r>
            <a:r>
              <a:rPr sz="2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越来越多，矿⼯卖</a:t>
            </a:r>
            <a:r>
              <a:rPr sz="21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spc="-1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某个时间点，卖出的</a:t>
            </a:r>
            <a:r>
              <a:rPr sz="2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⽐买⼊的</a:t>
            </a:r>
            <a:r>
              <a:rPr sz="2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多</a:t>
            </a:r>
            <a:r>
              <a:rPr sz="2100" spc="-1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21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价格开始下降，收益下跌、抛售、进⼀步下 跌</a:t>
            </a:r>
            <a:r>
              <a:rPr sz="2100" spc="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21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“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矿塌了</a:t>
            </a:r>
            <a:r>
              <a:rPr sz="2100" spc="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”</a:t>
            </a:r>
            <a:r>
              <a:rPr sz="2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。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账户交互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675383" y="4994612"/>
            <a:ext cx="8748395" cy="4662170"/>
            <a:chOff x="5675383" y="4994612"/>
            <a:chExt cx="8748395" cy="466217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675383" y="4994612"/>
              <a:ext cx="2083542" cy="190279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5675393" y="7753690"/>
              <a:ext cx="2083532" cy="190285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717073" y="7066800"/>
              <a:ext cx="0" cy="520700"/>
            </a:xfrm>
            <a:custGeom>
              <a:avLst/>
              <a:gdLst/>
              <a:ahLst/>
              <a:cxnLst/>
              <a:rect l="l" t="t" r="r" b="b"/>
              <a:pathLst>
                <a:path h="520700">
                  <a:moveTo>
                    <a:pt x="0" y="0"/>
                  </a:moveTo>
                  <a:lnTo>
                    <a:pt x="0" y="520403"/>
                  </a:lnTo>
                </a:path>
              </a:pathLst>
            </a:custGeom>
            <a:ln w="31412">
              <a:solidFill>
                <a:srgbClr val="0082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57389" y="7571496"/>
              <a:ext cx="119368" cy="14868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57389" y="6933820"/>
              <a:ext cx="119368" cy="1486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758926" y="5914257"/>
              <a:ext cx="1053465" cy="17145"/>
            </a:xfrm>
            <a:custGeom>
              <a:avLst/>
              <a:gdLst/>
              <a:ahLst/>
              <a:cxnLst/>
              <a:rect l="l" t="t" r="r" b="b"/>
              <a:pathLst>
                <a:path w="1053465" h="17145">
                  <a:moveTo>
                    <a:pt x="0" y="16693"/>
                  </a:moveTo>
                  <a:lnTo>
                    <a:pt x="1053392" y="0"/>
                  </a:lnTo>
                </a:path>
              </a:pathLst>
            </a:custGeom>
            <a:ln w="31412">
              <a:solidFill>
                <a:srgbClr val="00823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978958" y="4994612"/>
              <a:ext cx="2083532" cy="179819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5914" y="5854578"/>
              <a:ext cx="149369" cy="11935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1062490" y="5895108"/>
              <a:ext cx="1111250" cy="0"/>
            </a:xfrm>
            <a:custGeom>
              <a:avLst/>
              <a:gdLst/>
              <a:ahLst/>
              <a:cxnLst/>
              <a:rect l="l" t="t" r="r" b="b"/>
              <a:pathLst>
                <a:path w="1111250">
                  <a:moveTo>
                    <a:pt x="0" y="0"/>
                  </a:moveTo>
                  <a:lnTo>
                    <a:pt x="1110960" y="0"/>
                  </a:lnTo>
                </a:path>
              </a:pathLst>
            </a:custGeom>
            <a:ln w="3141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0116" y="4994612"/>
              <a:ext cx="2083532" cy="179819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57745" y="5835424"/>
              <a:ext cx="148686" cy="11936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062490" y="6617265"/>
              <a:ext cx="1141095" cy="791210"/>
            </a:xfrm>
            <a:custGeom>
              <a:avLst/>
              <a:gdLst/>
              <a:ahLst/>
              <a:cxnLst/>
              <a:rect l="l" t="t" r="r" b="b"/>
              <a:pathLst>
                <a:path w="1141095" h="791209">
                  <a:moveTo>
                    <a:pt x="0" y="0"/>
                  </a:moveTo>
                  <a:lnTo>
                    <a:pt x="1140617" y="790614"/>
                  </a:lnTo>
                </a:path>
              </a:pathLst>
            </a:custGeom>
            <a:ln w="31412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40116" y="7324384"/>
              <a:ext cx="2083532" cy="179819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62348" y="7356029"/>
              <a:ext cx="152849" cy="13436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8310146" y="6260924"/>
              <a:ext cx="3898265" cy="2475230"/>
            </a:xfrm>
            <a:custGeom>
              <a:avLst/>
              <a:gdLst/>
              <a:ahLst/>
              <a:cxnLst/>
              <a:rect l="l" t="t" r="r" b="b"/>
              <a:pathLst>
                <a:path w="3898265" h="2475229">
                  <a:moveTo>
                    <a:pt x="0" y="0"/>
                  </a:moveTo>
                  <a:lnTo>
                    <a:pt x="4982" y="54346"/>
                  </a:lnTo>
                  <a:lnTo>
                    <a:pt x="10402" y="108090"/>
                  </a:lnTo>
                  <a:lnTo>
                    <a:pt x="16260" y="161230"/>
                  </a:lnTo>
                  <a:lnTo>
                    <a:pt x="22556" y="213766"/>
                  </a:lnTo>
                  <a:lnTo>
                    <a:pt x="29290" y="265699"/>
                  </a:lnTo>
                  <a:lnTo>
                    <a:pt x="36461" y="317029"/>
                  </a:lnTo>
                  <a:lnTo>
                    <a:pt x="44071" y="367756"/>
                  </a:lnTo>
                  <a:lnTo>
                    <a:pt x="52118" y="417879"/>
                  </a:lnTo>
                  <a:lnTo>
                    <a:pt x="60603" y="467398"/>
                  </a:lnTo>
                  <a:lnTo>
                    <a:pt x="69526" y="516315"/>
                  </a:lnTo>
                  <a:lnTo>
                    <a:pt x="78887" y="564628"/>
                  </a:lnTo>
                  <a:lnTo>
                    <a:pt x="88686" y="612337"/>
                  </a:lnTo>
                  <a:lnTo>
                    <a:pt x="98922" y="659444"/>
                  </a:lnTo>
                  <a:lnTo>
                    <a:pt x="109597" y="705946"/>
                  </a:lnTo>
                  <a:lnTo>
                    <a:pt x="120709" y="751846"/>
                  </a:lnTo>
                  <a:lnTo>
                    <a:pt x="132259" y="797142"/>
                  </a:lnTo>
                  <a:lnTo>
                    <a:pt x="144247" y="841835"/>
                  </a:lnTo>
                  <a:lnTo>
                    <a:pt x="156673" y="885924"/>
                  </a:lnTo>
                  <a:lnTo>
                    <a:pt x="169537" y="929410"/>
                  </a:lnTo>
                  <a:lnTo>
                    <a:pt x="182838" y="972293"/>
                  </a:lnTo>
                  <a:lnTo>
                    <a:pt x="196578" y="1014572"/>
                  </a:lnTo>
                  <a:lnTo>
                    <a:pt x="210755" y="1056248"/>
                  </a:lnTo>
                  <a:lnTo>
                    <a:pt x="225370" y="1097320"/>
                  </a:lnTo>
                  <a:lnTo>
                    <a:pt x="240424" y="1137790"/>
                  </a:lnTo>
                  <a:lnTo>
                    <a:pt x="255914" y="1177655"/>
                  </a:lnTo>
                  <a:lnTo>
                    <a:pt x="271843" y="1216918"/>
                  </a:lnTo>
                  <a:lnTo>
                    <a:pt x="288210" y="1255577"/>
                  </a:lnTo>
                  <a:lnTo>
                    <a:pt x="305014" y="1293632"/>
                  </a:lnTo>
                  <a:lnTo>
                    <a:pt x="322257" y="1331085"/>
                  </a:lnTo>
                  <a:lnTo>
                    <a:pt x="339937" y="1367933"/>
                  </a:lnTo>
                  <a:lnTo>
                    <a:pt x="358055" y="1404179"/>
                  </a:lnTo>
                  <a:lnTo>
                    <a:pt x="376611" y="1439821"/>
                  </a:lnTo>
                  <a:lnTo>
                    <a:pt x="395605" y="1474860"/>
                  </a:lnTo>
                  <a:lnTo>
                    <a:pt x="415036" y="1509295"/>
                  </a:lnTo>
                  <a:lnTo>
                    <a:pt x="434906" y="1543127"/>
                  </a:lnTo>
                  <a:lnTo>
                    <a:pt x="455213" y="1576356"/>
                  </a:lnTo>
                  <a:lnTo>
                    <a:pt x="475959" y="1608981"/>
                  </a:lnTo>
                  <a:lnTo>
                    <a:pt x="497142" y="1641003"/>
                  </a:lnTo>
                  <a:lnTo>
                    <a:pt x="518763" y="1672422"/>
                  </a:lnTo>
                  <a:lnTo>
                    <a:pt x="563318" y="1733449"/>
                  </a:lnTo>
                  <a:lnTo>
                    <a:pt x="609625" y="1792062"/>
                  </a:lnTo>
                  <a:lnTo>
                    <a:pt x="657683" y="1848262"/>
                  </a:lnTo>
                  <a:lnTo>
                    <a:pt x="707493" y="1902049"/>
                  </a:lnTo>
                  <a:lnTo>
                    <a:pt x="759054" y="1953422"/>
                  </a:lnTo>
                  <a:lnTo>
                    <a:pt x="812367" y="2002381"/>
                  </a:lnTo>
                  <a:lnTo>
                    <a:pt x="867431" y="2048927"/>
                  </a:lnTo>
                  <a:lnTo>
                    <a:pt x="924247" y="2093060"/>
                  </a:lnTo>
                  <a:lnTo>
                    <a:pt x="982814" y="2134779"/>
                  </a:lnTo>
                  <a:lnTo>
                    <a:pt x="1043132" y="2174084"/>
                  </a:lnTo>
                  <a:lnTo>
                    <a:pt x="1105202" y="2210976"/>
                  </a:lnTo>
                  <a:lnTo>
                    <a:pt x="1169023" y="2245455"/>
                  </a:lnTo>
                  <a:lnTo>
                    <a:pt x="1234596" y="2277520"/>
                  </a:lnTo>
                  <a:lnTo>
                    <a:pt x="1301920" y="2307171"/>
                  </a:lnTo>
                  <a:lnTo>
                    <a:pt x="1370996" y="2334409"/>
                  </a:lnTo>
                  <a:lnTo>
                    <a:pt x="1441823" y="2359234"/>
                  </a:lnTo>
                  <a:lnTo>
                    <a:pt x="1514402" y="2381645"/>
                  </a:lnTo>
                  <a:lnTo>
                    <a:pt x="1551348" y="2391945"/>
                  </a:lnTo>
                  <a:lnTo>
                    <a:pt x="1588732" y="2401642"/>
                  </a:lnTo>
                  <a:lnTo>
                    <a:pt x="1626553" y="2410736"/>
                  </a:lnTo>
                  <a:lnTo>
                    <a:pt x="1664813" y="2419227"/>
                  </a:lnTo>
                  <a:lnTo>
                    <a:pt x="1703511" y="2427114"/>
                  </a:lnTo>
                  <a:lnTo>
                    <a:pt x="1742646" y="2434397"/>
                  </a:lnTo>
                  <a:lnTo>
                    <a:pt x="1782219" y="2441077"/>
                  </a:lnTo>
                  <a:lnTo>
                    <a:pt x="1822230" y="2447154"/>
                  </a:lnTo>
                  <a:lnTo>
                    <a:pt x="1862679" y="2452628"/>
                  </a:lnTo>
                  <a:lnTo>
                    <a:pt x="1903566" y="2457498"/>
                  </a:lnTo>
                  <a:lnTo>
                    <a:pt x="1944891" y="2461765"/>
                  </a:lnTo>
                  <a:lnTo>
                    <a:pt x="1986653" y="2465428"/>
                  </a:lnTo>
                  <a:lnTo>
                    <a:pt x="2028853" y="2468488"/>
                  </a:lnTo>
                  <a:lnTo>
                    <a:pt x="2071492" y="2470945"/>
                  </a:lnTo>
                  <a:lnTo>
                    <a:pt x="2114568" y="2472798"/>
                  </a:lnTo>
                  <a:lnTo>
                    <a:pt x="2158082" y="2474048"/>
                  </a:lnTo>
                  <a:lnTo>
                    <a:pt x="2202034" y="2474694"/>
                  </a:lnTo>
                  <a:lnTo>
                    <a:pt x="2246423" y="2474737"/>
                  </a:lnTo>
                  <a:lnTo>
                    <a:pt x="2291251" y="2474177"/>
                  </a:lnTo>
                  <a:lnTo>
                    <a:pt x="2336516" y="2473014"/>
                  </a:lnTo>
                  <a:lnTo>
                    <a:pt x="2382219" y="2471247"/>
                  </a:lnTo>
                  <a:lnTo>
                    <a:pt x="2428361" y="2468876"/>
                  </a:lnTo>
                  <a:lnTo>
                    <a:pt x="2474939" y="2465903"/>
                  </a:lnTo>
                  <a:lnTo>
                    <a:pt x="2521956" y="2462325"/>
                  </a:lnTo>
                  <a:lnTo>
                    <a:pt x="2569411" y="2458145"/>
                  </a:lnTo>
                  <a:lnTo>
                    <a:pt x="2617304" y="2453361"/>
                  </a:lnTo>
                  <a:lnTo>
                    <a:pt x="2665634" y="2447974"/>
                  </a:lnTo>
                  <a:lnTo>
                    <a:pt x="2714402" y="2441983"/>
                  </a:lnTo>
                  <a:lnTo>
                    <a:pt x="2763608" y="2435389"/>
                  </a:lnTo>
                  <a:lnTo>
                    <a:pt x="2813252" y="2428192"/>
                  </a:lnTo>
                  <a:lnTo>
                    <a:pt x="2863334" y="2420391"/>
                  </a:lnTo>
                  <a:lnTo>
                    <a:pt x="2913854" y="2411987"/>
                  </a:lnTo>
                  <a:lnTo>
                    <a:pt x="2964812" y="2402980"/>
                  </a:lnTo>
                  <a:lnTo>
                    <a:pt x="3016207" y="2393369"/>
                  </a:lnTo>
                  <a:lnTo>
                    <a:pt x="3068040" y="2383155"/>
                  </a:lnTo>
                  <a:lnTo>
                    <a:pt x="3120311" y="2372337"/>
                  </a:lnTo>
                  <a:lnTo>
                    <a:pt x="3173020" y="2360916"/>
                  </a:lnTo>
                  <a:lnTo>
                    <a:pt x="3226167" y="2348892"/>
                  </a:lnTo>
                  <a:lnTo>
                    <a:pt x="3279752" y="2336264"/>
                  </a:lnTo>
                  <a:lnTo>
                    <a:pt x="3333775" y="2323033"/>
                  </a:lnTo>
                  <a:lnTo>
                    <a:pt x="3388235" y="2309199"/>
                  </a:lnTo>
                  <a:lnTo>
                    <a:pt x="3443133" y="2294761"/>
                  </a:lnTo>
                  <a:lnTo>
                    <a:pt x="3498470" y="2279720"/>
                  </a:lnTo>
                  <a:lnTo>
                    <a:pt x="3554244" y="2264075"/>
                  </a:lnTo>
                  <a:lnTo>
                    <a:pt x="3610456" y="2247827"/>
                  </a:lnTo>
                  <a:lnTo>
                    <a:pt x="3667105" y="2230976"/>
                  </a:lnTo>
                  <a:lnTo>
                    <a:pt x="3724193" y="2213521"/>
                  </a:lnTo>
                  <a:lnTo>
                    <a:pt x="3781718" y="2195463"/>
                  </a:lnTo>
                  <a:lnTo>
                    <a:pt x="3839682" y="2176802"/>
                  </a:lnTo>
                  <a:lnTo>
                    <a:pt x="3898083" y="2157537"/>
                  </a:lnTo>
                </a:path>
              </a:pathLst>
            </a:custGeom>
            <a:ln w="20941">
              <a:solidFill>
                <a:srgbClr val="5A5F5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5797840" y="4166230"/>
            <a:ext cx="2219960" cy="69596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23850" indent="-240665">
              <a:lnSpc>
                <a:spcPct val="100000"/>
              </a:lnSpc>
              <a:spcBef>
                <a:spcPts val="460"/>
              </a:spcBef>
              <a:buAutoNum type="arabicPeriod"/>
              <a:tabLst>
                <a:tab pos="324485" algn="l"/>
              </a:tabLst>
            </a:pPr>
            <a:r>
              <a:rPr sz="1900" spc="-5" dirty="0">
                <a:latin typeface="Microsoft JhengHei UI Light" panose="020B0304030504040204" charset="-120"/>
                <a:cs typeface="Microsoft JhengHei UI Light" panose="020B0304030504040204" charset="-120"/>
              </a:rPr>
              <a:t>由</a:t>
            </a:r>
            <a:r>
              <a:rPr sz="1900" spc="25" dirty="0"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1900" spc="5" dirty="0">
                <a:latin typeface="Microsoft JhengHei UI Light" panose="020B0304030504040204" charset="-120"/>
                <a:cs typeface="Microsoft JhengHei UI Light" panose="020B0304030504040204" charset="-120"/>
              </a:rPr>
              <a:t>EOA</a:t>
            </a:r>
            <a:r>
              <a:rPr sz="1900" spc="30" dirty="0"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1900" spc="-5" dirty="0">
                <a:latin typeface="Microsoft JhengHei UI Light" panose="020B0304030504040204" charset="-120"/>
                <a:cs typeface="Microsoft JhengHei UI Light" panose="020B0304030504040204" charset="-120"/>
              </a:rPr>
              <a:t>⽀付</a:t>
            </a:r>
            <a:r>
              <a:rPr sz="1900" spc="-30" dirty="0">
                <a:latin typeface="Arial MT"/>
                <a:cs typeface="Arial MT"/>
              </a:rPr>
              <a:t>Gas</a:t>
            </a:r>
            <a:endParaRPr sz="1900">
              <a:latin typeface="Arial MT"/>
              <a:cs typeface="Arial MT"/>
            </a:endParaRPr>
          </a:p>
          <a:p>
            <a:pPr marL="280035" indent="-267970">
              <a:lnSpc>
                <a:spcPct val="100000"/>
              </a:lnSpc>
              <a:spcBef>
                <a:spcPts val="355"/>
              </a:spcBef>
              <a:buFont typeface="Arial MT"/>
              <a:buAutoNum type="arabicPeriod"/>
              <a:tabLst>
                <a:tab pos="280670" algn="l"/>
              </a:tabLst>
            </a:pPr>
            <a:r>
              <a:rPr sz="1900" spc="-5" dirty="0">
                <a:latin typeface="Microsoft JhengHei UI Light" panose="020B0304030504040204" charset="-120"/>
                <a:cs typeface="Microsoft JhengHei UI Light" panose="020B0304030504040204" charset="-120"/>
              </a:rPr>
              <a:t>⼀次发起⼀笔交易</a:t>
            </a:r>
            <a:endParaRPr sz="19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021423" y="4023826"/>
            <a:ext cx="4119879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latin typeface="Microsoft JhengHei UI Light" panose="020B0304030504040204" charset="-120"/>
                <a:cs typeface="Microsoft JhengHei UI Light" panose="020B0304030504040204" charset="-120"/>
              </a:rPr>
              <a:t>合约账户只能被动响应、没有⾃动运⾏</a:t>
            </a:r>
            <a:endParaRPr sz="19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648256" y="8640189"/>
            <a:ext cx="612140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交易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25374" y="10194503"/>
            <a:ext cx="1866264" cy="3778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交易：</a:t>
            </a:r>
            <a:r>
              <a:rPr sz="2300" spc="-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3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原⼦性</a:t>
            </a:r>
            <a:endParaRPr sz="23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222151" y="5486399"/>
            <a:ext cx="989330" cy="314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9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消息调⽤</a:t>
            </a:r>
            <a:endParaRPr sz="19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77031" y="1638557"/>
            <a:ext cx="93503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/>
              <a:t>SushiSwap</a:t>
            </a:r>
            <a:r>
              <a:rPr spc="585" dirty="0"/>
              <a:t> </a:t>
            </a:r>
            <a:r>
              <a:rPr spc="30" dirty="0"/>
              <a:t>挖矿算法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1160816" y="3297323"/>
            <a:ext cx="7943850" cy="2541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4175" indent="-346710">
              <a:lnSpc>
                <a:spcPct val="100000"/>
              </a:lnSpc>
              <a:spcBef>
                <a:spcPts val="105"/>
              </a:spcBef>
              <a:buSzPct val="82000"/>
              <a:buFont typeface="Microsoft Sans Serif" panose="020B0604020202020204"/>
              <a:buChar char="•"/>
              <a:tabLst>
                <a:tab pos="384175" algn="l"/>
                <a:tab pos="384810" algn="l"/>
              </a:tabLst>
            </a:pP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设置每个区块可以奖励</a:t>
            </a:r>
            <a:r>
              <a:rPr sz="30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0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</a:t>
            </a:r>
            <a:r>
              <a:rPr sz="30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300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5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0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0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0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30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数量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4175" indent="-34671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384175" algn="l"/>
                <a:tab pos="384810" algn="l"/>
              </a:tabLst>
            </a:pP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根据投⼊的</a:t>
            </a:r>
            <a:r>
              <a:rPr sz="30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000" spc="-3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3000" spc="-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0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数量的⽐例，获取对应的</a:t>
            </a:r>
            <a:r>
              <a:rPr sz="30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0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</a:t>
            </a:r>
            <a:r>
              <a:rPr sz="30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950">
              <a:latin typeface="Microsoft Sans Serif" panose="020B0604020202020204"/>
              <a:cs typeface="Microsoft Sans Serif" panose="020B0604020202020204"/>
            </a:endParaRPr>
          </a:p>
          <a:p>
            <a:pPr marL="384175" indent="-34671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384175" algn="l"/>
                <a:tab pos="384810" algn="l"/>
              </a:tabLst>
            </a:pP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怎么在有限</a:t>
            </a:r>
            <a:r>
              <a:rPr sz="30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00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</a:t>
            </a:r>
            <a:r>
              <a:rPr sz="300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30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下实现？常规⽅案：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36856" y="6666463"/>
            <a:ext cx="9434267" cy="3643868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77031" y="1638557"/>
            <a:ext cx="93503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5" dirty="0"/>
              <a:t>SushiSwap</a:t>
            </a:r>
            <a:r>
              <a:rPr spc="585" dirty="0"/>
              <a:t> </a:t>
            </a:r>
            <a:r>
              <a:rPr spc="30" dirty="0"/>
              <a:t>挖矿算法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1007110" y="3712845"/>
            <a:ext cx="16874490" cy="40620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35940" indent="-498475">
              <a:lnSpc>
                <a:spcPct val="100000"/>
              </a:lnSpc>
              <a:spcBef>
                <a:spcPts val="125"/>
              </a:spcBef>
              <a:buSzPct val="83000"/>
              <a:buFont typeface="Microsoft Sans Serif" panose="020B0604020202020204"/>
              <a:buChar char="•"/>
              <a:tabLst>
                <a:tab pos="535940" algn="l"/>
                <a:tab pos="536575" algn="l"/>
              </a:tabLst>
            </a:pPr>
            <a:r>
              <a:rPr sz="43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全局变量</a:t>
            </a:r>
            <a:r>
              <a:rPr sz="4300" spc="-3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430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accSushiPerShare,</a:t>
            </a:r>
            <a:r>
              <a:rPr sz="43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每个份额可以拿到的</a:t>
            </a:r>
            <a:r>
              <a:rPr sz="4300" b="1" spc="25" dirty="0">
                <a:solidFill>
                  <a:srgbClr val="535353"/>
                </a:solidFill>
                <a:latin typeface="Microsoft YaHei UI" panose="020B0503020204020204" charset="-122"/>
                <a:cs typeface="Microsoft YaHei UI" panose="020B0503020204020204" charset="-122"/>
              </a:rPr>
              <a:t>累计</a:t>
            </a:r>
            <a:r>
              <a:rPr sz="43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奖励</a:t>
            </a:r>
            <a:endParaRPr sz="4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35940" indent="-49847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535940" algn="l"/>
                <a:tab pos="536575" algn="l"/>
              </a:tabLst>
            </a:pPr>
            <a:r>
              <a:rPr sz="43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记录进⼊时刻已奖励部分：</a:t>
            </a:r>
            <a:r>
              <a:rPr sz="43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rew</a:t>
            </a:r>
            <a:r>
              <a:rPr sz="430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3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3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430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43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300" spc="-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4300" spc="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endParaRPr sz="43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5200">
              <a:latin typeface="Microsoft Sans Serif" panose="020B0604020202020204"/>
              <a:cs typeface="Microsoft Sans Serif" panose="020B0604020202020204"/>
            </a:endParaRPr>
          </a:p>
          <a:p>
            <a:pPr marL="535940" indent="-498475">
              <a:lnSpc>
                <a:spcPct val="100000"/>
              </a:lnSpc>
              <a:spcBef>
                <a:spcPts val="3535"/>
              </a:spcBef>
              <a:buSzPct val="83000"/>
              <a:buFont typeface="Microsoft Sans Serif" panose="020B0604020202020204"/>
              <a:buChar char="•"/>
              <a:tabLst>
                <a:tab pos="535940" algn="l"/>
                <a:tab pos="536575" algn="l"/>
              </a:tabLst>
            </a:pPr>
            <a:r>
              <a:rPr sz="43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奖励为：</a:t>
            </a:r>
            <a:r>
              <a:rPr sz="4300" spc="-5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300" spc="-5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ccS</a:t>
            </a:r>
            <a:r>
              <a:rPr sz="43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4300" spc="-4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sh</a:t>
            </a:r>
            <a:r>
              <a:rPr sz="43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4300" spc="-8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430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erS</a:t>
            </a:r>
            <a:r>
              <a:rPr sz="43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4300" spc="-5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30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3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3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3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*</a:t>
            </a:r>
            <a:r>
              <a:rPr sz="43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5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3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mou</a:t>
            </a:r>
            <a:r>
              <a:rPr sz="43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4300" spc="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3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43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rew</a:t>
            </a:r>
            <a:r>
              <a:rPr sz="430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3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3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430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43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300" spc="-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4300" spc="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endParaRPr sz="43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503569" y="3311973"/>
            <a:ext cx="3821873" cy="96332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38975" y="5174091"/>
            <a:ext cx="3706693" cy="942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38203" y="7015267"/>
            <a:ext cx="4910845" cy="952850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06951" y="1291408"/>
            <a:ext cx="9434267" cy="36438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37797" y="5251349"/>
            <a:ext cx="14428503" cy="5922918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3666" y="1638557"/>
            <a:ext cx="1015682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Sushiswap</a:t>
            </a:r>
            <a:r>
              <a:rPr spc="620" dirty="0"/>
              <a:t> </a:t>
            </a:r>
            <a:r>
              <a:rPr spc="1370" dirty="0"/>
              <a:t>-</a:t>
            </a:r>
            <a:r>
              <a:rPr spc="620" dirty="0"/>
              <a:t> </a:t>
            </a:r>
            <a:r>
              <a:rPr spc="30" dirty="0"/>
              <a:t>代码分析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210768"/>
            <a:ext cx="20104099" cy="63110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34032" y="10024543"/>
            <a:ext cx="803655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https://github.com/sushiswap/sushiswap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3666" y="1638557"/>
            <a:ext cx="1015682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5" dirty="0"/>
              <a:t>Sushiswap</a:t>
            </a:r>
            <a:r>
              <a:rPr spc="620" dirty="0"/>
              <a:t> </a:t>
            </a:r>
            <a:r>
              <a:rPr spc="1370" dirty="0"/>
              <a:t>-</a:t>
            </a:r>
            <a:r>
              <a:rPr spc="620" dirty="0"/>
              <a:t> </a:t>
            </a:r>
            <a:r>
              <a:rPr spc="30" dirty="0"/>
              <a:t>代码分析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6034032" y="10024543"/>
            <a:ext cx="8036559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https://github.com/sushiswap/sushiswap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6180" y="3295650"/>
            <a:ext cx="11949430" cy="60471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67335" indent="-255270">
              <a:lnSpc>
                <a:spcPct val="100000"/>
              </a:lnSpc>
              <a:spcBef>
                <a:spcPts val="115"/>
              </a:spcBef>
              <a:buSzPct val="82000"/>
              <a:buChar char="•"/>
              <a:tabLst>
                <a:tab pos="267335" algn="l"/>
                <a:tab pos="267970" algn="l"/>
              </a:tabLst>
            </a:pPr>
            <a:r>
              <a:rPr sz="22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MasterChef</a:t>
            </a:r>
            <a:r>
              <a:rPr sz="2200" spc="-114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流动性挖矿</a:t>
            </a:r>
            <a:endParaRPr sz="2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1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75030" lvl="1" indent="-255905">
              <a:lnSpc>
                <a:spcPct val="100000"/>
              </a:lnSpc>
              <a:buSzPct val="82000"/>
              <a:buChar char="•"/>
              <a:tabLst>
                <a:tab pos="873760" algn="l"/>
                <a:tab pos="875665" algn="l"/>
              </a:tabLst>
            </a:pPr>
            <a:r>
              <a:rPr sz="22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deposit()</a:t>
            </a:r>
            <a:r>
              <a:rPr sz="22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存</a:t>
            </a:r>
            <a:r>
              <a:rPr sz="220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850">
              <a:latin typeface="Microsoft Sans Serif" panose="020B0604020202020204"/>
              <a:cs typeface="Microsoft Sans Serif" panose="020B0604020202020204"/>
            </a:endParaRPr>
          </a:p>
          <a:p>
            <a:pPr marL="875030" lvl="1" indent="-255905">
              <a:lnSpc>
                <a:spcPct val="100000"/>
              </a:lnSpc>
              <a:buSzPct val="82000"/>
              <a:buChar char="•"/>
              <a:tabLst>
                <a:tab pos="873760" algn="l"/>
                <a:tab pos="875665" algn="l"/>
                <a:tab pos="2371090" algn="l"/>
              </a:tabLst>
            </a:pPr>
            <a:r>
              <a:rPr sz="220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Withdraw():	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取</a:t>
            </a:r>
            <a:r>
              <a:rPr sz="2200" spc="-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850">
              <a:latin typeface="Microsoft Sans Serif" panose="020B0604020202020204"/>
              <a:cs typeface="Microsoft Sans Serif" panose="020B0604020202020204"/>
            </a:endParaRPr>
          </a:p>
          <a:p>
            <a:pPr marL="875030" lvl="1" indent="-255905">
              <a:lnSpc>
                <a:spcPct val="100000"/>
              </a:lnSpc>
              <a:buSzPct val="82000"/>
              <a:buChar char="•"/>
              <a:tabLst>
                <a:tab pos="873760" algn="l"/>
                <a:tab pos="875665" algn="l"/>
              </a:tabLst>
            </a:pPr>
            <a:r>
              <a:rPr sz="22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22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22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22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22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2200" spc="-43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22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sh</a:t>
            </a:r>
            <a:r>
              <a:rPr sz="220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i():</a:t>
            </a:r>
            <a:r>
              <a:rPr sz="22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查看收益</a:t>
            </a:r>
            <a:endParaRPr sz="2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1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267335" indent="-255270">
              <a:lnSpc>
                <a:spcPct val="100000"/>
              </a:lnSpc>
              <a:buSzPct val="82000"/>
              <a:buChar char="•"/>
              <a:tabLst>
                <a:tab pos="267335" algn="l"/>
                <a:tab pos="267970" algn="l"/>
              </a:tabLst>
            </a:pPr>
            <a:r>
              <a:rPr sz="22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SushiMaker</a:t>
            </a:r>
            <a:r>
              <a:rPr sz="2200" spc="-1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2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代币</a:t>
            </a:r>
            <a:r>
              <a:rPr sz="22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(DEX</a:t>
            </a:r>
            <a:r>
              <a:rPr sz="220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交易⼿续</a:t>
            </a:r>
            <a:r>
              <a:rPr sz="22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0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r>
              <a:rPr sz="22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转</a:t>
            </a:r>
            <a:r>
              <a:rPr sz="22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875030" lvl="1" indent="-255905">
              <a:lnSpc>
                <a:spcPct val="100000"/>
              </a:lnSpc>
              <a:buSzPct val="82000"/>
              <a:buChar char="•"/>
              <a:tabLst>
                <a:tab pos="873760" algn="l"/>
                <a:tab pos="875665" algn="l"/>
              </a:tabLst>
            </a:pPr>
            <a:r>
              <a:rPr sz="2200" spc="-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convert()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267335" indent="-255270">
              <a:lnSpc>
                <a:spcPct val="100000"/>
              </a:lnSpc>
              <a:buSzPct val="82000"/>
              <a:buChar char="•"/>
              <a:tabLst>
                <a:tab pos="267335" algn="l"/>
                <a:tab pos="267970" algn="l"/>
                <a:tab pos="1398905" algn="l"/>
              </a:tabLst>
            </a:pPr>
            <a:r>
              <a:rPr sz="2200" spc="-43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22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sh</a:t>
            </a:r>
            <a:r>
              <a:rPr sz="22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22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22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2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质押</a:t>
            </a:r>
            <a:r>
              <a:rPr sz="22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</a:t>
            </a:r>
            <a:r>
              <a:rPr sz="22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22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-&gt;</a:t>
            </a:r>
            <a:r>
              <a:rPr sz="22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xS</a:t>
            </a:r>
            <a:r>
              <a:rPr sz="22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22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ish</a:t>
            </a:r>
            <a:r>
              <a:rPr sz="22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i,</a:t>
            </a:r>
            <a:r>
              <a:rPr sz="22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-&gt;</a:t>
            </a:r>
            <a:r>
              <a:rPr sz="22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更多</a:t>
            </a:r>
            <a:r>
              <a:rPr sz="22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</a:t>
            </a:r>
            <a:r>
              <a:rPr sz="22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850">
              <a:latin typeface="Microsoft Sans Serif" panose="020B0604020202020204"/>
              <a:cs typeface="Microsoft Sans Serif" panose="020B0604020202020204"/>
            </a:endParaRPr>
          </a:p>
          <a:p>
            <a:pPr marL="875030" lvl="1" indent="-255905">
              <a:lnSpc>
                <a:spcPct val="100000"/>
              </a:lnSpc>
              <a:buSzPct val="82000"/>
              <a:buChar char="•"/>
              <a:tabLst>
                <a:tab pos="873760" algn="l"/>
                <a:tab pos="875665" algn="l"/>
              </a:tabLst>
            </a:pPr>
            <a:r>
              <a:rPr sz="220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enter</a:t>
            </a:r>
            <a:r>
              <a:rPr sz="220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200" spc="-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质押</a:t>
            </a:r>
            <a:endParaRPr sz="2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1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75030" lvl="1" indent="-255905">
              <a:lnSpc>
                <a:spcPct val="100000"/>
              </a:lnSpc>
              <a:buSzPct val="82000"/>
              <a:buChar char="•"/>
              <a:tabLst>
                <a:tab pos="873760" algn="l"/>
                <a:tab pos="875665" algn="l"/>
                <a:tab pos="1797050" algn="l"/>
              </a:tabLst>
            </a:pPr>
            <a:r>
              <a:rPr sz="22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leave():	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取</a:t>
            </a:r>
            <a:r>
              <a:rPr sz="22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27725" y="1638300"/>
            <a:ext cx="1067308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50" dirty="0"/>
              <a:t> 集成使⽤</a:t>
            </a:r>
            <a:endParaRPr spc="50" dirty="0"/>
          </a:p>
        </p:txBody>
      </p:sp>
      <p:sp>
        <p:nvSpPr>
          <p:cNvPr id="4" name="object 4"/>
          <p:cNvSpPr txBox="1"/>
          <p:nvPr/>
        </p:nvSpPr>
        <p:spPr>
          <a:xfrm>
            <a:off x="1186216" y="3243343"/>
            <a:ext cx="11026775" cy="3729354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22605" indent="-509905">
              <a:lnSpc>
                <a:spcPct val="100000"/>
              </a:lnSpc>
              <a:spcBef>
                <a:spcPts val="130"/>
              </a:spcBef>
              <a:buSzPct val="82000"/>
              <a:buFont typeface="Microsoft Sans Serif" panose="020B0604020202020204"/>
              <a:buChar char="•"/>
              <a:tabLst>
                <a:tab pos="522605" algn="l"/>
              </a:tabLst>
            </a:pPr>
            <a:r>
              <a:rPr sz="440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交易平台（</a:t>
            </a:r>
            <a:r>
              <a:rPr sz="4400" spc="-5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 </a:t>
            </a:r>
            <a:r>
              <a:rPr sz="4400" spc="-180" dirty="0">
                <a:solidFill>
                  <a:srgbClr val="5A5F5E"/>
                </a:solidFill>
                <a:latin typeface="Microsoft Sans Serif" panose="020B0604020202020204"/>
                <a:cs typeface="Microsoft Sans Serif" panose="020B0604020202020204"/>
              </a:rPr>
              <a:t>Router</a:t>
            </a:r>
            <a:r>
              <a:rPr sz="4400" spc="-20" dirty="0">
                <a:solidFill>
                  <a:srgbClr val="5A5F5E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与</a:t>
            </a:r>
            <a:r>
              <a:rPr sz="4400" spc="-890" dirty="0">
                <a:solidFill>
                  <a:srgbClr val="5A5F5E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400" spc="-225" dirty="0">
                <a:solidFill>
                  <a:srgbClr val="5A5F5E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4400" spc="-275" dirty="0">
                <a:solidFill>
                  <a:srgbClr val="5A5F5E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4400" spc="-235" dirty="0">
                <a:solidFill>
                  <a:srgbClr val="5A5F5E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400" spc="-225" dirty="0">
                <a:solidFill>
                  <a:srgbClr val="5A5F5E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440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进⾏交易</a:t>
            </a:r>
            <a:r>
              <a:rPr sz="4400" spc="-5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4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2605" indent="-509905">
              <a:lnSpc>
                <a:spcPct val="100000"/>
              </a:lnSpc>
              <a:spcBef>
                <a:spcPts val="6645"/>
              </a:spcBef>
              <a:buSzPct val="82000"/>
              <a:buFont typeface="Microsoft Sans Serif" panose="020B0604020202020204"/>
              <a:buChar char="•"/>
              <a:tabLst>
                <a:tab pos="522605" algn="l"/>
              </a:tabLst>
            </a:pPr>
            <a:r>
              <a:rPr sz="440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闪电兑套利</a:t>
            </a:r>
            <a:r>
              <a:rPr sz="4400" spc="-27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400" spc="-270" dirty="0">
                <a:solidFill>
                  <a:srgbClr val="5A5F5E"/>
                </a:solidFill>
                <a:latin typeface="Microsoft Sans Serif" panose="020B0604020202020204"/>
                <a:cs typeface="Microsoft Sans Serif" panose="020B0604020202020204"/>
              </a:rPr>
              <a:t>flash</a:t>
            </a:r>
            <a:r>
              <a:rPr sz="4400" spc="70" dirty="0">
                <a:solidFill>
                  <a:srgbClr val="5A5F5E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spc="-305" dirty="0">
                <a:solidFill>
                  <a:srgbClr val="5A5F5E"/>
                </a:solidFill>
                <a:latin typeface="Microsoft Sans Serif" panose="020B0604020202020204"/>
                <a:cs typeface="Microsoft Sans Serif" panose="020B0604020202020204"/>
              </a:rPr>
              <a:t>swap</a:t>
            </a:r>
            <a:r>
              <a:rPr sz="4400" spc="-305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4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2605" indent="-509905">
              <a:lnSpc>
                <a:spcPct val="100000"/>
              </a:lnSpc>
              <a:spcBef>
                <a:spcPts val="6640"/>
              </a:spcBef>
              <a:buSzPct val="82000"/>
              <a:buFont typeface="Microsoft Sans Serif" panose="020B0604020202020204"/>
              <a:buChar char="•"/>
              <a:tabLst>
                <a:tab pos="522605" algn="l"/>
              </a:tabLst>
            </a:pPr>
            <a:r>
              <a:rPr sz="440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价格预⾔机（获取时间加权平均价格</a:t>
            </a:r>
            <a:r>
              <a:rPr sz="4400" spc="-5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44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24930" y="1638300"/>
            <a:ext cx="989647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60" dirty="0"/>
              <a:t> 闪电兑</a:t>
            </a:r>
            <a:endParaRPr spc="6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583491" y="3615894"/>
            <a:ext cx="8937114" cy="7060196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333231" y="1270467"/>
            <a:ext cx="14219462" cy="93819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78820" y="4734100"/>
            <a:ext cx="21196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普通兑换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437683" y="1679110"/>
            <a:ext cx="7228840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175"/>
              </a:lnSpc>
            </a:pPr>
            <a:r>
              <a:rPr sz="7800" spc="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Uniswap</a:t>
            </a:r>
            <a:r>
              <a:rPr sz="7800" spc="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闪电兑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197237"/>
            <a:ext cx="20104099" cy="8914081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477915" y="10408692"/>
            <a:ext cx="211963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5" dirty="0"/>
              <a:t>闪电兑换</a:t>
            </a:r>
            <a:endParaRPr sz="4100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32680" y="1638300"/>
            <a:ext cx="1180020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5" dirty="0"/>
              <a:t> 闪电兑换套利</a:t>
            </a:r>
            <a:endParaRPr spc="35" dirty="0"/>
          </a:p>
        </p:txBody>
      </p:sp>
      <p:sp>
        <p:nvSpPr>
          <p:cNvPr id="4" name="object 4"/>
          <p:cNvSpPr txBox="1"/>
          <p:nvPr/>
        </p:nvSpPr>
        <p:spPr>
          <a:xfrm>
            <a:off x="1127951" y="3216605"/>
            <a:ext cx="12409805" cy="4494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49250" indent="-273050">
              <a:lnSpc>
                <a:spcPct val="100000"/>
              </a:lnSpc>
              <a:spcBef>
                <a:spcPts val="125"/>
              </a:spcBef>
              <a:buSzPct val="83000"/>
              <a:buFont typeface="Microsoft Sans Serif" panose="020B0604020202020204"/>
              <a:buChar char="•"/>
              <a:tabLst>
                <a:tab pos="349250" algn="l"/>
              </a:tabLst>
            </a:pPr>
            <a:r>
              <a:rPr sz="2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假设有两个 </a:t>
            </a:r>
            <a:r>
              <a:rPr sz="235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DEX</a:t>
            </a:r>
            <a:r>
              <a:rPr sz="235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有价差：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56310" lvl="1" indent="-273050">
              <a:lnSpc>
                <a:spcPct val="100000"/>
              </a:lnSpc>
              <a:spcBef>
                <a:spcPts val="3645"/>
              </a:spcBef>
              <a:buSzPct val="83000"/>
              <a:buFont typeface="Microsoft Sans Serif" panose="020B0604020202020204"/>
              <a:buChar char="•"/>
              <a:tabLst>
                <a:tab pos="956310" algn="l"/>
              </a:tabLst>
            </a:pPr>
            <a:r>
              <a:rPr sz="23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 </a:t>
            </a:r>
            <a:r>
              <a:rPr sz="235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Pair1</a:t>
            </a:r>
            <a:r>
              <a:rPr sz="235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中 </a:t>
            </a:r>
            <a:r>
              <a:rPr sz="235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23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TokenA</a:t>
            </a:r>
            <a:r>
              <a:rPr sz="235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= </a:t>
            </a:r>
            <a:r>
              <a:rPr sz="235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23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TokenB</a:t>
            </a:r>
            <a:endParaRPr sz="23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99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350">
              <a:latin typeface="Microsoft Sans Serif" panose="020B0604020202020204"/>
              <a:cs typeface="Microsoft Sans Serif" panose="020B0604020202020204"/>
            </a:endParaRPr>
          </a:p>
          <a:p>
            <a:pPr marL="956310" lvl="1" indent="-27305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956310" algn="l"/>
              </a:tabLst>
            </a:pPr>
            <a:r>
              <a:rPr sz="235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 </a:t>
            </a:r>
            <a:r>
              <a:rPr sz="235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Pair2</a:t>
            </a:r>
            <a:r>
              <a:rPr sz="235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中 </a:t>
            </a:r>
            <a:r>
              <a:rPr sz="235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1.5</a:t>
            </a:r>
            <a:r>
              <a:rPr sz="23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TokenA</a:t>
            </a:r>
            <a:r>
              <a:rPr sz="235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= </a:t>
            </a:r>
            <a:r>
              <a:rPr sz="235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23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TokenB</a:t>
            </a:r>
            <a:endParaRPr sz="23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98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350">
              <a:latin typeface="Microsoft Sans Serif" panose="020B0604020202020204"/>
              <a:cs typeface="Microsoft Sans Serif" panose="020B0604020202020204"/>
            </a:endParaRPr>
          </a:p>
          <a:p>
            <a:pPr marL="349250" indent="-27305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349250" algn="l"/>
              </a:tabLst>
            </a:pPr>
            <a:r>
              <a:rPr sz="2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如何在这两个 </a:t>
            </a:r>
            <a:r>
              <a:rPr sz="235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DEX</a:t>
            </a:r>
            <a:r>
              <a:rPr sz="235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中套利？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56310" lvl="1" indent="-273050">
              <a:lnSpc>
                <a:spcPct val="100000"/>
              </a:lnSpc>
              <a:spcBef>
                <a:spcPts val="3650"/>
              </a:spcBef>
              <a:buSzPct val="83000"/>
              <a:buFont typeface="Microsoft Sans Serif" panose="020B0604020202020204"/>
              <a:buChar char="•"/>
              <a:tabLst>
                <a:tab pos="956310" algn="l"/>
              </a:tabLst>
            </a:pPr>
            <a:r>
              <a:rPr sz="23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我们可以从 </a:t>
            </a:r>
            <a:r>
              <a:rPr sz="235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Pair1</a:t>
            </a:r>
            <a:r>
              <a:rPr sz="235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中借出 </a:t>
            </a:r>
            <a:r>
              <a:rPr sz="235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235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TokenB</a:t>
            </a:r>
            <a:r>
              <a:rPr sz="235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 在</a:t>
            </a:r>
            <a:r>
              <a:rPr sz="235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Pair2</a:t>
            </a:r>
            <a:r>
              <a:rPr sz="2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中兑换处 </a:t>
            </a:r>
            <a:r>
              <a:rPr sz="235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1.5</a:t>
            </a:r>
            <a:r>
              <a:rPr sz="235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TokenA</a:t>
            </a:r>
            <a:r>
              <a:rPr sz="23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 把 </a:t>
            </a:r>
            <a:r>
              <a:rPr sz="235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235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TokenA</a:t>
            </a:r>
            <a:r>
              <a:rPr sz="235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还回 </a:t>
            </a:r>
            <a:r>
              <a:rPr sz="235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Pair1</a:t>
            </a:r>
            <a:endParaRPr sz="23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99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350">
              <a:latin typeface="Microsoft Sans Serif" panose="020B0604020202020204"/>
              <a:cs typeface="Microsoft Sans Serif" panose="020B0604020202020204"/>
            </a:endParaRPr>
          </a:p>
          <a:p>
            <a:pPr marL="956310" lvl="1" indent="-27305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956310" algn="l"/>
              </a:tabLst>
            </a:pPr>
            <a:r>
              <a:rPr sz="2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净赚 </a:t>
            </a:r>
            <a:r>
              <a:rPr sz="235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0.5</a:t>
            </a:r>
            <a:r>
              <a:rPr sz="235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TokenA</a:t>
            </a:r>
            <a:endParaRPr sz="23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7963" y="4391023"/>
            <a:ext cx="331342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19760" algn="l"/>
                <a:tab pos="6203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普通交易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7963" y="6202486"/>
            <a:ext cx="331342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19760" algn="l"/>
                <a:tab pos="6203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创建合约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7963" y="8013949"/>
            <a:ext cx="331342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19760" algn="l"/>
                <a:tab pos="6203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调⽤合约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92157" y="1638557"/>
            <a:ext cx="732028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以太坊</a:t>
            </a:r>
            <a:r>
              <a:rPr spc="570" dirty="0"/>
              <a:t> </a:t>
            </a:r>
            <a:r>
              <a:rPr spc="30" dirty="0"/>
              <a:t>三种交易</a:t>
            </a:r>
            <a:endParaRPr spc="30" dirty="0"/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883991" y="3283398"/>
            <a:ext cx="8852337" cy="23622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979778" y="3355670"/>
            <a:ext cx="3965575" cy="8591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700">
              <a:latin typeface="Courier New" panose="02070309020205020404"/>
              <a:cs typeface="Courier New" panose="02070309020205020404"/>
            </a:endParaRPr>
          </a:p>
          <a:p>
            <a:pPr marL="634365">
              <a:lnSpc>
                <a:spcPct val="100000"/>
              </a:lnSpc>
              <a:spcBef>
                <a:spcPts val="55"/>
              </a:spcBef>
            </a:pPr>
            <a:r>
              <a:rPr sz="27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to:</a:t>
            </a:r>
            <a:r>
              <a:rPr sz="2700" spc="-4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‘0x687422…’,</a:t>
            </a:r>
            <a:endParaRPr sz="27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01852" y="4158776"/>
            <a:ext cx="5347335" cy="92392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27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value:</a:t>
            </a:r>
            <a:r>
              <a:rPr sz="2700" spc="-3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0.0005,</a:t>
            </a:r>
            <a:endParaRPr sz="27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27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data:</a:t>
            </a:r>
            <a:r>
              <a:rPr sz="2700" spc="-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7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"0x"</a:t>
            </a:r>
            <a:r>
              <a:rPr sz="27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27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700" spc="2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也可以附加消息</a:t>
            </a:r>
            <a:endParaRPr sz="27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979778" y="5093837"/>
            <a:ext cx="23304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27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83991" y="5846876"/>
            <a:ext cx="8851331" cy="22987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979778" y="5918474"/>
            <a:ext cx="23304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7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94494" y="6337309"/>
            <a:ext cx="8112759" cy="127825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810885">
              <a:lnSpc>
                <a:spcPct val="102000"/>
              </a:lnSpc>
              <a:spcBef>
                <a:spcPts val="60"/>
              </a:spcBef>
            </a:pPr>
            <a:r>
              <a:rPr sz="27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to: </a:t>
            </a: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'', </a:t>
            </a:r>
            <a:r>
              <a:rPr sz="270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7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value:</a:t>
            </a:r>
            <a:r>
              <a:rPr sz="2700" spc="-6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0.0,</a:t>
            </a:r>
            <a:endParaRPr sz="27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data:"0x606060405234156100057xl06……………"</a:t>
            </a:r>
            <a:endParaRPr sz="27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79778" y="7593816"/>
            <a:ext cx="23304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27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883991" y="8304296"/>
            <a:ext cx="8852337" cy="236220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7979778" y="8376569"/>
            <a:ext cx="233045" cy="4400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{</a:t>
            </a:r>
            <a:endParaRPr sz="27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79778" y="8789145"/>
            <a:ext cx="7628890" cy="1765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27355" marR="5080">
              <a:lnSpc>
                <a:spcPct val="110000"/>
              </a:lnSpc>
              <a:spcBef>
                <a:spcPts val="95"/>
              </a:spcBef>
            </a:pPr>
            <a:r>
              <a:rPr sz="27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to:</a:t>
            </a:r>
            <a:r>
              <a:rPr sz="27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7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‘0x687422eEA2cB73..’,</a:t>
            </a:r>
            <a:r>
              <a:rPr sz="27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70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2700" spc="2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合约地址 </a:t>
            </a:r>
            <a:r>
              <a:rPr sz="27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value: </a:t>
            </a: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0.0,</a:t>
            </a:r>
            <a:endParaRPr sz="2700">
              <a:latin typeface="Courier New" panose="02070309020205020404"/>
              <a:cs typeface="Courier New" panose="02070309020205020404"/>
            </a:endParaRPr>
          </a:p>
          <a:p>
            <a:pPr marL="427355">
              <a:lnSpc>
                <a:spcPct val="100000"/>
              </a:lnSpc>
              <a:spcBef>
                <a:spcPts val="55"/>
              </a:spcBef>
            </a:pPr>
            <a:r>
              <a:rPr sz="27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data:</a:t>
            </a:r>
            <a:r>
              <a:rPr sz="2700" spc="-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"0x06661abd"</a:t>
            </a:r>
            <a:endParaRPr sz="27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7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27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32882" y="1638557"/>
            <a:ext cx="1023874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5" dirty="0"/>
              <a:t> 闪电兑换套利</a:t>
            </a:r>
            <a:endParaRPr spc="35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288651" y="892589"/>
            <a:ext cx="12778071" cy="8563816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30520" y="1638300"/>
            <a:ext cx="1106805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40" dirty="0"/>
              <a:t> 价格预⾔机</a:t>
            </a:r>
            <a:endParaRPr spc="40" dirty="0"/>
          </a:p>
        </p:txBody>
      </p:sp>
      <p:sp>
        <p:nvSpPr>
          <p:cNvPr id="4" name="object 4"/>
          <p:cNvSpPr txBox="1"/>
          <p:nvPr/>
        </p:nvSpPr>
        <p:spPr>
          <a:xfrm>
            <a:off x="1166051" y="3219553"/>
            <a:ext cx="7629525" cy="2426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760" indent="-327660">
              <a:lnSpc>
                <a:spcPct val="100000"/>
              </a:lnSpc>
              <a:spcBef>
                <a:spcPts val="100"/>
              </a:spcBef>
              <a:buSzPct val="81000"/>
              <a:buFont typeface="Microsoft Sans Serif" panose="020B0604020202020204"/>
              <a:buChar char="•"/>
              <a:tabLst>
                <a:tab pos="365760" algn="l"/>
              </a:tabLst>
            </a:pPr>
            <a:r>
              <a:rPr sz="28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即时价格是不安全的，为什么？</a:t>
            </a:r>
            <a:endParaRPr sz="2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72820" lvl="1" indent="-327660">
              <a:lnSpc>
                <a:spcPct val="100000"/>
              </a:lnSpc>
              <a:spcBef>
                <a:spcPts val="4320"/>
              </a:spcBef>
              <a:buSzPct val="81000"/>
              <a:buFont typeface="Microsoft Sans Serif" panose="020B0604020202020204"/>
              <a:buChar char="•"/>
              <a:tabLst>
                <a:tab pos="972185" algn="l"/>
              </a:tabLst>
            </a:pPr>
            <a:r>
              <a:rPr sz="28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当流动性低时，价格波动很⼤</a:t>
            </a:r>
            <a:endParaRPr sz="28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65760" indent="-327660">
              <a:lnSpc>
                <a:spcPct val="100000"/>
              </a:lnSpc>
              <a:spcBef>
                <a:spcPts val="4320"/>
              </a:spcBef>
              <a:buSzPct val="81000"/>
              <a:buFont typeface="Microsoft Sans Serif" panose="020B0604020202020204"/>
              <a:buChar char="•"/>
              <a:tabLst>
                <a:tab pos="365760" algn="l"/>
              </a:tabLst>
            </a:pPr>
            <a:r>
              <a:rPr sz="28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应该使⽤时间加权价格（⼀段时间内的价格</a:t>
            </a:r>
            <a:r>
              <a:rPr sz="28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8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40350" y="1638300"/>
            <a:ext cx="1090358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105" dirty="0"/>
              <a:t>TWAP</a:t>
            </a:r>
            <a:r>
              <a:rPr spc="85" dirty="0"/>
              <a:t> 价格</a:t>
            </a:r>
            <a:endParaRPr spc="85" dirty="0"/>
          </a:p>
        </p:txBody>
      </p:sp>
      <p:sp>
        <p:nvSpPr>
          <p:cNvPr id="4" name="object 4"/>
          <p:cNvSpPr txBox="1"/>
          <p:nvPr/>
        </p:nvSpPr>
        <p:spPr>
          <a:xfrm>
            <a:off x="1191451" y="3418567"/>
            <a:ext cx="8418195" cy="10718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5270" indent="-242570">
              <a:lnSpc>
                <a:spcPct val="100000"/>
              </a:lnSpc>
              <a:spcBef>
                <a:spcPts val="110"/>
              </a:spcBef>
              <a:buSzPct val="81000"/>
              <a:buChar char="•"/>
              <a:tabLst>
                <a:tab pos="255270" algn="l"/>
              </a:tabLst>
            </a:pP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TWAP</a:t>
            </a:r>
            <a:r>
              <a:rPr sz="21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= 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Time-Weighted</a:t>
            </a:r>
            <a:r>
              <a:rPr sz="2100" spc="2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Average</a:t>
            </a:r>
            <a:r>
              <a:rPr sz="2100" spc="2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</a:t>
            </a:r>
            <a:r>
              <a:rPr sz="2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，即时间加权平均价格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255270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255270" algn="l"/>
                <a:tab pos="4169410" algn="l"/>
              </a:tabLst>
            </a:pPr>
            <a:r>
              <a:rPr sz="21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price0CumulativeLast</a:t>
            </a:r>
            <a:r>
              <a:rPr sz="21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price1CumulativeLast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记录</a:t>
            </a:r>
            <a:r>
              <a:rPr sz="2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了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91455" y="4143152"/>
            <a:ext cx="2331085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token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的累加价格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98763" y="4830084"/>
            <a:ext cx="11046460" cy="3473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5270" indent="-242570">
              <a:lnSpc>
                <a:spcPct val="100000"/>
              </a:lnSpc>
              <a:spcBef>
                <a:spcPts val="110"/>
              </a:spcBef>
              <a:buSzPct val="81000"/>
              <a:buChar char="•"/>
              <a:tabLst>
                <a:tab pos="255270" algn="l"/>
              </a:tabLst>
            </a:pP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priceCumulativeLast1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priceCumulativeLast1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+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price2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*</a:t>
            </a:r>
            <a:r>
              <a:rPr sz="21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1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timeElapsed;</a:t>
            </a:r>
            <a:endParaRPr sz="21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426757" y="5428390"/>
            <a:ext cx="10303351" cy="5423918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40225" y="1638557"/>
            <a:ext cx="942403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105" dirty="0"/>
              <a:t>TWAP</a:t>
            </a:r>
            <a:r>
              <a:rPr spc="85" dirty="0"/>
              <a:t> 价格</a:t>
            </a:r>
            <a:endParaRPr spc="8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37609" y="1161799"/>
            <a:ext cx="15828879" cy="10090911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40350" y="1638300"/>
            <a:ext cx="1066038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105" dirty="0"/>
              <a:t>TWAP</a:t>
            </a:r>
            <a:r>
              <a:rPr spc="85" dirty="0"/>
              <a:t> 价格</a:t>
            </a:r>
            <a:endParaRPr spc="85" dirty="0"/>
          </a:p>
        </p:txBody>
      </p:sp>
      <p:sp>
        <p:nvSpPr>
          <p:cNvPr id="4" name="object 4"/>
          <p:cNvSpPr txBox="1"/>
          <p:nvPr/>
        </p:nvSpPr>
        <p:spPr>
          <a:xfrm>
            <a:off x="1191451" y="3674697"/>
            <a:ext cx="10763885" cy="524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8620" indent="-37592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388620" algn="l"/>
              </a:tabLst>
            </a:pPr>
            <a:r>
              <a:rPr sz="325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在合约⾥间隔调⽤ </a:t>
            </a:r>
            <a:r>
              <a:rPr sz="325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update()</a:t>
            </a:r>
            <a:r>
              <a:rPr sz="325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记录累计价格并计算平均价格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1190" y="1638300"/>
            <a:ext cx="1252601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0" dirty="0"/>
              <a:t>使⽤ </a:t>
            </a:r>
            <a:r>
              <a:rPr spc="185" dirty="0"/>
              <a:t>ChainLink</a:t>
            </a:r>
            <a:r>
              <a:rPr spc="50" dirty="0"/>
              <a:t> 获取价格</a:t>
            </a:r>
            <a:endParaRPr spc="50" dirty="0"/>
          </a:p>
        </p:txBody>
      </p:sp>
      <p:sp>
        <p:nvSpPr>
          <p:cNvPr id="4" name="object 4"/>
          <p:cNvSpPr txBox="1"/>
          <p:nvPr/>
        </p:nvSpPr>
        <p:spPr>
          <a:xfrm>
            <a:off x="1153351" y="3524872"/>
            <a:ext cx="17274540" cy="46786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54330" marR="43180" indent="-304165">
              <a:lnSpc>
                <a:spcPct val="143000"/>
              </a:lnSpc>
              <a:spcBef>
                <a:spcPts val="90"/>
              </a:spcBef>
              <a:buSzPct val="83000"/>
              <a:buChar char="•"/>
              <a:tabLst>
                <a:tab pos="354330" algn="l"/>
                <a:tab pos="2058035" algn="l"/>
              </a:tabLst>
            </a:pPr>
            <a:r>
              <a:rPr sz="260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600" spc="-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Feeds:</a:t>
            </a:r>
            <a:r>
              <a:rPr sz="26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由⼀组分散的独⽴节点运营商从许多数据源汇总⽽来（通常），⽤户链接对应的</a:t>
            </a:r>
            <a:r>
              <a:rPr sz="26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Feeds</a:t>
            </a:r>
            <a:r>
              <a:rPr sz="26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合约即可获取到价</a:t>
            </a:r>
            <a:r>
              <a:rPr sz="26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格。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54330" indent="-303530">
              <a:lnSpc>
                <a:spcPct val="100000"/>
              </a:lnSpc>
              <a:spcBef>
                <a:spcPts val="3620"/>
              </a:spcBef>
              <a:buSzPct val="83000"/>
              <a:buChar char="•"/>
              <a:tabLst>
                <a:tab pos="354330" algn="l"/>
              </a:tabLst>
            </a:pPr>
            <a:r>
              <a:rPr sz="260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Data</a:t>
            </a:r>
            <a:r>
              <a:rPr sz="2600" spc="-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Feeds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670"/>
              </a:spcBef>
              <a:buFont typeface="Microsoft Sans Serif" panose="020B0604020202020204"/>
              <a:buChar char="•"/>
            </a:pP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 marL="961390" lvl="1" indent="-30353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961390" algn="l"/>
              </a:tabLst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提供主流资产（数字资产及股票）</a:t>
            </a:r>
            <a:r>
              <a:rPr sz="26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的价格或指数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61390" lvl="1" indent="-303530">
              <a:lnSpc>
                <a:spcPct val="100000"/>
              </a:lnSpc>
              <a:spcBef>
                <a:spcPts val="4010"/>
              </a:spcBef>
              <a:buSzPct val="83000"/>
              <a:buChar char="•"/>
              <a:tabLst>
                <a:tab pos="961390" algn="l"/>
              </a:tabLst>
            </a:pPr>
            <a:r>
              <a:rPr sz="26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</a:t>
            </a:r>
            <a:r>
              <a:rPr sz="26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地板价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61390" lvl="1" indent="-303530">
              <a:lnSpc>
                <a:spcPct val="100000"/>
              </a:lnSpc>
              <a:spcBef>
                <a:spcPts val="4015"/>
              </a:spcBef>
              <a:buSzPct val="83000"/>
              <a:buFont typeface="Microsoft Sans Serif" panose="020B0604020202020204"/>
              <a:buChar char="•"/>
              <a:tabLst>
                <a:tab pos="961390" algn="l"/>
              </a:tabLst>
            </a:pPr>
            <a:r>
              <a:rPr sz="26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贮备证明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1451" y="9486993"/>
            <a:ext cx="752475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6230" indent="-303530">
              <a:lnSpc>
                <a:spcPct val="100000"/>
              </a:lnSpc>
              <a:spcBef>
                <a:spcPts val="135"/>
              </a:spcBef>
              <a:buSzPct val="83000"/>
              <a:buFont typeface="Microsoft Sans Serif" panose="020B0604020202020204"/>
              <a:buChar char="•"/>
              <a:tabLst>
                <a:tab pos="316230" algn="l"/>
              </a:tabLst>
            </a:pPr>
            <a:r>
              <a:rPr sz="2600" spc="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⽂档： </a:t>
            </a:r>
            <a:r>
              <a:rPr sz="26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https://docs.chain.link/data-</a:t>
            </a:r>
            <a:r>
              <a:rPr sz="26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feeds/api-</a:t>
            </a:r>
            <a:r>
              <a:rPr sz="26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reference/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441190" y="1638300"/>
            <a:ext cx="1324038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0" dirty="0"/>
              <a:t>使⽤ </a:t>
            </a:r>
            <a:r>
              <a:rPr spc="185" dirty="0"/>
              <a:t>ChainLink</a:t>
            </a:r>
            <a:r>
              <a:rPr spc="50" dirty="0"/>
              <a:t> 获取价格</a:t>
            </a:r>
            <a:endParaRPr spc="5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77684" y="3532127"/>
            <a:ext cx="17548732" cy="70004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844867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167890">
              <a:lnSpc>
                <a:spcPct val="100000"/>
              </a:lnSpc>
              <a:spcBef>
                <a:spcPts val="130"/>
              </a:spcBef>
            </a:pPr>
            <a:r>
              <a:rPr spc="235" dirty="0"/>
              <a:t>SushiSwap</a:t>
            </a:r>
            <a:endParaRPr spc="235" dirty="0"/>
          </a:p>
        </p:txBody>
      </p:sp>
      <p:sp>
        <p:nvSpPr>
          <p:cNvPr id="4" name="object 4"/>
          <p:cNvSpPr txBox="1"/>
          <p:nvPr/>
        </p:nvSpPr>
        <p:spPr>
          <a:xfrm>
            <a:off x="528105" y="5528162"/>
            <a:ext cx="12578080" cy="38798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54330" indent="-290830">
              <a:lnSpc>
                <a:spcPct val="100000"/>
              </a:lnSpc>
              <a:spcBef>
                <a:spcPts val="130"/>
              </a:spcBef>
              <a:buSzPct val="82000"/>
              <a:buChar char="•"/>
              <a:tabLst>
                <a:tab pos="354330" algn="l"/>
              </a:tabLst>
            </a:pPr>
            <a:r>
              <a:rPr sz="25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SushiSwap</a:t>
            </a:r>
            <a:r>
              <a:rPr sz="2500" spc="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= </a:t>
            </a:r>
            <a:r>
              <a:rPr sz="25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Uniswap</a:t>
            </a:r>
            <a:r>
              <a:rPr sz="2500" spc="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+ </a:t>
            </a:r>
            <a:r>
              <a:rPr sz="25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流动性挖矿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62025" lvl="1" indent="-291465">
              <a:lnSpc>
                <a:spcPct val="100000"/>
              </a:lnSpc>
              <a:spcBef>
                <a:spcPts val="3830"/>
              </a:spcBef>
              <a:buSzPct val="82000"/>
              <a:buFont typeface="Microsoft Sans Serif" panose="020B0604020202020204"/>
              <a:buChar char="•"/>
              <a:tabLst>
                <a:tab pos="962025" algn="l"/>
              </a:tabLst>
            </a:pPr>
            <a:r>
              <a:rPr sz="25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流动性挖矿：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569085" lvl="2" indent="-291465">
              <a:lnSpc>
                <a:spcPct val="100000"/>
              </a:lnSpc>
              <a:spcBef>
                <a:spcPts val="3825"/>
              </a:spcBef>
              <a:buSzPct val="82000"/>
              <a:buChar char="•"/>
              <a:tabLst>
                <a:tab pos="1569085" algn="l"/>
              </a:tabLst>
            </a:pPr>
            <a:r>
              <a:rPr sz="25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1.</a:t>
            </a:r>
            <a:r>
              <a:rPr sz="25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为流动性提供者奖励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569085" lvl="2" indent="-291465">
              <a:lnSpc>
                <a:spcPct val="100000"/>
              </a:lnSpc>
              <a:spcBef>
                <a:spcPts val="3825"/>
              </a:spcBef>
              <a:buSzPct val="82000"/>
              <a:buChar char="•"/>
              <a:tabLst>
                <a:tab pos="1569085" algn="l"/>
              </a:tabLst>
            </a:pPr>
            <a:r>
              <a:rPr sz="25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2.</a:t>
            </a:r>
            <a:r>
              <a:rPr sz="2500" spc="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锁定流动性、弥补流动性损失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62025" lvl="1" indent="-291465">
              <a:lnSpc>
                <a:spcPct val="100000"/>
              </a:lnSpc>
              <a:spcBef>
                <a:spcPts val="3830"/>
              </a:spcBef>
              <a:buSzPct val="82000"/>
              <a:buFont typeface="Microsoft Sans Serif" panose="020B0604020202020204"/>
              <a:buChar char="•"/>
              <a:tabLst>
                <a:tab pos="962025" algn="l"/>
              </a:tabLst>
            </a:pPr>
            <a:r>
              <a:rPr sz="25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公平发⾏协议币</a:t>
            </a:r>
            <a:r>
              <a:rPr sz="2500" spc="-1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5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500" spc="-1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）：</a:t>
            </a:r>
            <a:r>
              <a:rPr sz="25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去中⼼化治理、</a:t>
            </a:r>
            <a:r>
              <a:rPr sz="25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500" spc="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 </a:t>
            </a:r>
            <a:r>
              <a:rPr sz="25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代币可持续给参与者带来协议收益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205" y="3134106"/>
            <a:ext cx="10741660" cy="12827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28930" indent="-303530">
              <a:lnSpc>
                <a:spcPct val="100000"/>
              </a:lnSpc>
              <a:spcBef>
                <a:spcPts val="135"/>
              </a:spcBef>
              <a:buSzPct val="83000"/>
              <a:buChar char="•"/>
              <a:tabLst>
                <a:tab pos="328930" algn="l"/>
              </a:tabLst>
            </a:pPr>
            <a:r>
              <a:rPr sz="26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Uniswap: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670"/>
              </a:spcBef>
              <a:buFont typeface="Microsoft Sans Serif" panose="020B0604020202020204"/>
              <a:buChar char="•"/>
            </a:pP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 marL="328930" indent="-30353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328930" algn="l"/>
              </a:tabLst>
            </a:pPr>
            <a:r>
              <a:rPr sz="26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提供流动性时才赚取资⾦池的交易费，撤回流动性不再获得相应的收⼊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2514" y="1638557"/>
            <a:ext cx="49993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流动性挖矿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476273" y="2882983"/>
            <a:ext cx="9151553" cy="506790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780827" y="8649220"/>
            <a:ext cx="17401540" cy="15240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67970" indent="-242570">
              <a:lnSpc>
                <a:spcPct val="100000"/>
              </a:lnSpc>
              <a:spcBef>
                <a:spcPts val="110"/>
              </a:spcBef>
              <a:buSzPct val="81000"/>
              <a:buFont typeface="Microsoft Sans Serif" panose="020B0604020202020204"/>
              <a:buChar char="•"/>
              <a:tabLst>
                <a:tab pos="267970" algn="l"/>
              </a:tabLst>
            </a:pP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正向：有效的激励⼯具，尤其是更⾼激励的池</a:t>
            </a:r>
            <a:r>
              <a:rPr sz="2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 </a:t>
            </a:r>
            <a:r>
              <a:rPr sz="2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，促使⼈们购买 </a:t>
            </a:r>
            <a:r>
              <a:rPr sz="21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，推⾼</a:t>
            </a:r>
            <a:r>
              <a:rPr sz="2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价格，同时提⾼了挖矿池的收益。促进更多⼈购买 </a:t>
            </a:r>
            <a:r>
              <a:rPr sz="21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marL="267970" marR="17780" indent="-243205">
              <a:lnSpc>
                <a:spcPct val="141000"/>
              </a:lnSpc>
              <a:spcBef>
                <a:spcPts val="2145"/>
              </a:spcBef>
              <a:buSzPct val="81000"/>
              <a:buFont typeface="Microsoft Sans Serif" panose="020B0604020202020204"/>
              <a:buChar char="•"/>
              <a:tabLst>
                <a:tab pos="267970" algn="l"/>
              </a:tabLst>
            </a:pP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反向：随着挖出的</a:t>
            </a:r>
            <a:r>
              <a:rPr sz="21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越来越多，矿⼯卖</a:t>
            </a:r>
            <a:r>
              <a:rPr sz="21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，某个时间点，卖出的</a:t>
            </a:r>
            <a:r>
              <a:rPr sz="21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⽐买⼊的</a:t>
            </a:r>
            <a:r>
              <a:rPr sz="21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spc="-9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多，</a:t>
            </a:r>
            <a:r>
              <a:rPr sz="21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价格开始下降，收益下跌、抛售、进⼀步下</a:t>
            </a:r>
            <a:r>
              <a:rPr sz="21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跌，</a:t>
            </a:r>
            <a:r>
              <a:rPr sz="21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“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矿塌了</a:t>
            </a:r>
            <a:r>
              <a:rPr sz="2100" spc="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”</a:t>
            </a:r>
            <a:r>
              <a:rPr sz="2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。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1109853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45" dirty="0"/>
              <a:t>SushiSwap</a:t>
            </a:r>
            <a:r>
              <a:rPr spc="50" dirty="0"/>
              <a:t> 挖矿算法</a:t>
            </a:r>
            <a:endParaRPr spc="50" dirty="0"/>
          </a:p>
        </p:txBody>
      </p:sp>
      <p:sp>
        <p:nvSpPr>
          <p:cNvPr id="4" name="object 4"/>
          <p:cNvSpPr txBox="1"/>
          <p:nvPr/>
        </p:nvSpPr>
        <p:spPr>
          <a:xfrm>
            <a:off x="1160816" y="3297323"/>
            <a:ext cx="12516485" cy="25419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4175" indent="-346075">
              <a:lnSpc>
                <a:spcPct val="100000"/>
              </a:lnSpc>
              <a:spcBef>
                <a:spcPts val="105"/>
              </a:spcBef>
              <a:buSzPct val="82000"/>
              <a:buFont typeface="Microsoft Sans Serif" panose="020B0604020202020204"/>
              <a:buChar char="•"/>
              <a:tabLst>
                <a:tab pos="384175" algn="l"/>
              </a:tabLst>
            </a:pPr>
            <a:r>
              <a:rPr sz="30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参与质押的地址，如何分配奖励？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4175" indent="-346075">
              <a:lnSpc>
                <a:spcPct val="100000"/>
              </a:lnSpc>
              <a:spcBef>
                <a:spcPts val="4500"/>
              </a:spcBef>
              <a:buSzPct val="82000"/>
              <a:buFont typeface="Microsoft Sans Serif" panose="020B0604020202020204"/>
              <a:buChar char="•"/>
              <a:tabLst>
                <a:tab pos="384175" algn="l"/>
              </a:tabLst>
            </a:pPr>
            <a:r>
              <a:rPr sz="30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常规思路： ⽤数组记录每个⽤户的质押，</a:t>
            </a:r>
            <a:r>
              <a:rPr sz="3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300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循环给每⼀个地址计算奖励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4175" indent="-346075">
              <a:lnSpc>
                <a:spcPct val="100000"/>
              </a:lnSpc>
              <a:spcBef>
                <a:spcPts val="4500"/>
              </a:spcBef>
              <a:buSzPct val="82000"/>
              <a:buChar char="•"/>
              <a:tabLst>
                <a:tab pos="384175" algn="l"/>
              </a:tabLst>
            </a:pPr>
            <a:r>
              <a:rPr sz="30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GAS</a:t>
            </a:r>
            <a:r>
              <a:rPr sz="30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问题</a:t>
            </a:r>
            <a:r>
              <a:rPr sz="3000" spc="1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…</a:t>
            </a:r>
            <a:endParaRPr sz="30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173755" y="6476858"/>
            <a:ext cx="11035004" cy="426213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66031" y="1638557"/>
            <a:ext cx="217233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0" dirty="0"/>
              <a:t>EVM</a:t>
            </a:r>
            <a:endParaRPr spc="-30" dirty="0"/>
          </a:p>
        </p:txBody>
      </p:sp>
      <p:sp>
        <p:nvSpPr>
          <p:cNvPr id="4" name="object 4"/>
          <p:cNvSpPr txBox="1"/>
          <p:nvPr/>
        </p:nvSpPr>
        <p:spPr>
          <a:xfrm>
            <a:off x="519863" y="4160664"/>
            <a:ext cx="17653635" cy="54857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57860" indent="-607695">
              <a:lnSpc>
                <a:spcPct val="100000"/>
              </a:lnSpc>
              <a:spcBef>
                <a:spcPts val="125"/>
              </a:spcBef>
              <a:buSzPct val="82000"/>
              <a:buChar char="•"/>
              <a:tabLst>
                <a:tab pos="657860" algn="l"/>
                <a:tab pos="658495" algn="l"/>
              </a:tabLst>
            </a:pPr>
            <a:r>
              <a:rPr sz="5250" spc="-3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EVM</a:t>
            </a:r>
            <a:r>
              <a:rPr sz="5250" spc="-3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以太坊虚拟机，智能合约执⾏环境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96340" lvl="1" indent="-41338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1196340" algn="l"/>
                <a:tab pos="1196975" algn="l"/>
              </a:tabLst>
            </a:pPr>
            <a:r>
              <a:rPr sz="35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类似</a:t>
            </a:r>
            <a:r>
              <a:rPr sz="355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550" spc="-7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J</a:t>
            </a:r>
            <a:r>
              <a:rPr sz="3550" spc="-86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55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3550" spc="-4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55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⾄于</a:t>
            </a:r>
            <a:r>
              <a:rPr sz="355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550" spc="-6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JV</a:t>
            </a:r>
            <a:r>
              <a:rPr sz="35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endParaRPr sz="35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750">
              <a:latin typeface="Microsoft Sans Serif" panose="020B0604020202020204"/>
              <a:cs typeface="Microsoft Sans Serif" panose="020B0604020202020204"/>
            </a:endParaRPr>
          </a:p>
          <a:p>
            <a:pPr marL="1196340" lvl="1" indent="-413385">
              <a:lnSpc>
                <a:spcPct val="100000"/>
              </a:lnSpc>
              <a:spcBef>
                <a:spcPts val="5"/>
              </a:spcBef>
              <a:buSzPct val="83000"/>
              <a:buChar char="•"/>
              <a:tabLst>
                <a:tab pos="1196340" algn="l"/>
                <a:tab pos="1196975" algn="l"/>
              </a:tabLst>
            </a:pPr>
            <a:r>
              <a:rPr sz="355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EV</a:t>
            </a:r>
            <a:r>
              <a:rPr sz="355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5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55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是⼀个封闭环境（不可访问外部系统）</a:t>
            </a:r>
            <a:endParaRPr sz="3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5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765810">
              <a:lnSpc>
                <a:spcPct val="100000"/>
              </a:lnSpc>
            </a:pP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以太坊强⼤的⽣态催⽣出来很多</a:t>
            </a:r>
            <a:r>
              <a:rPr sz="41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100" spc="-4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EVM</a:t>
            </a:r>
            <a:r>
              <a:rPr sz="41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兼容链</a:t>
            </a:r>
            <a:r>
              <a:rPr sz="410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41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5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BSC</a:t>
            </a:r>
            <a:r>
              <a:rPr sz="41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41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3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Polygon,</a:t>
            </a:r>
            <a:r>
              <a:rPr sz="41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OEC,</a:t>
            </a:r>
            <a:r>
              <a:rPr sz="41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Fantom</a:t>
            </a:r>
            <a:r>
              <a:rPr sz="41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18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…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54650" y="1638300"/>
            <a:ext cx="1108710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45" dirty="0"/>
              <a:t>SushiSwap</a:t>
            </a:r>
            <a:r>
              <a:rPr spc="50" dirty="0"/>
              <a:t> 挖矿算法</a:t>
            </a:r>
            <a:endParaRPr spc="50" dirty="0"/>
          </a:p>
        </p:txBody>
      </p:sp>
      <p:sp>
        <p:nvSpPr>
          <p:cNvPr id="4" name="object 4"/>
          <p:cNvSpPr txBox="1"/>
          <p:nvPr/>
        </p:nvSpPr>
        <p:spPr>
          <a:xfrm>
            <a:off x="1160816" y="3392332"/>
            <a:ext cx="15189200" cy="29375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38785" indent="-400685">
              <a:lnSpc>
                <a:spcPct val="100000"/>
              </a:lnSpc>
              <a:spcBef>
                <a:spcPts val="130"/>
              </a:spcBef>
              <a:buSzPct val="83000"/>
              <a:buFont typeface="Microsoft Sans Serif" panose="020B0604020202020204"/>
              <a:buChar char="•"/>
              <a:tabLst>
                <a:tab pos="438150" algn="l"/>
              </a:tabLst>
            </a:pPr>
            <a:r>
              <a:rPr sz="34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奖励 </a:t>
            </a:r>
            <a:r>
              <a:rPr sz="3450" spc="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 </a:t>
            </a: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每份额</a:t>
            </a:r>
            <a:r>
              <a:rPr sz="345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奖励（累计）</a:t>
            </a:r>
            <a:r>
              <a:rPr sz="345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450" spc="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*</a:t>
            </a:r>
            <a:r>
              <a:rPr sz="34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份额（数量</a:t>
            </a:r>
            <a:r>
              <a:rPr sz="3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8785" indent="-400685">
              <a:lnSpc>
                <a:spcPct val="100000"/>
              </a:lnSpc>
              <a:spcBef>
                <a:spcPts val="5235"/>
              </a:spcBef>
              <a:buSzPct val="83000"/>
              <a:buFont typeface="Microsoft Sans Serif" panose="020B0604020202020204"/>
              <a:buChar char="•"/>
              <a:tabLst>
                <a:tab pos="438150" algn="l"/>
                <a:tab pos="5680075" algn="l"/>
              </a:tabLst>
            </a:pP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每份额</a:t>
            </a:r>
            <a:r>
              <a:rPr sz="345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奖励（累计）</a:t>
            </a:r>
            <a:r>
              <a:rPr sz="345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450" spc="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+=</a:t>
            </a:r>
            <a:r>
              <a:rPr sz="3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⼀段时间的累计</a:t>
            </a:r>
            <a:r>
              <a:rPr sz="345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奖励</a:t>
            </a:r>
            <a:r>
              <a:rPr sz="34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34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当前的中的质押</a:t>
            </a:r>
            <a:r>
              <a:rPr sz="345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数</a:t>
            </a:r>
            <a:r>
              <a:rPr sz="3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量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8785" indent="-400685">
              <a:lnSpc>
                <a:spcPct val="100000"/>
              </a:lnSpc>
              <a:spcBef>
                <a:spcPts val="5235"/>
              </a:spcBef>
              <a:buSzPct val="83000"/>
              <a:buFont typeface="Microsoft Sans Serif" panose="020B0604020202020204"/>
              <a:buChar char="•"/>
              <a:tabLst>
                <a:tab pos="438150" algn="l"/>
              </a:tabLst>
            </a:pPr>
            <a:r>
              <a:rPr sz="34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若⽤户从中间某点进⼊，之前的每份额的奖励不能作为⽤户的奖励，应扣除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56090" y="6726021"/>
            <a:ext cx="8753660" cy="3497275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73830" y="1638300"/>
            <a:ext cx="1293050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45" dirty="0"/>
              <a:t>SushiSwap</a:t>
            </a:r>
            <a:r>
              <a:rPr spc="50" dirty="0"/>
              <a:t> 挖矿算法</a:t>
            </a:r>
            <a:endParaRPr spc="50" dirty="0"/>
          </a:p>
        </p:txBody>
      </p:sp>
      <p:sp>
        <p:nvSpPr>
          <p:cNvPr id="4" name="object 4"/>
          <p:cNvSpPr txBox="1"/>
          <p:nvPr/>
        </p:nvSpPr>
        <p:spPr>
          <a:xfrm>
            <a:off x="1007243" y="3713082"/>
            <a:ext cx="12266930" cy="43776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35940" indent="-497840">
              <a:lnSpc>
                <a:spcPct val="100000"/>
              </a:lnSpc>
              <a:spcBef>
                <a:spcPts val="125"/>
              </a:spcBef>
              <a:buSzPct val="83000"/>
              <a:buChar char="•"/>
              <a:tabLst>
                <a:tab pos="535940" algn="l"/>
              </a:tabLst>
            </a:pPr>
            <a:r>
              <a:rPr sz="4300" spc="-4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accSushiPerShare</a:t>
            </a:r>
            <a:r>
              <a:rPr sz="43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每个份额可以拿到的</a:t>
            </a:r>
            <a:r>
              <a:rPr sz="4300" b="1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累计</a:t>
            </a:r>
            <a:r>
              <a:rPr sz="43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奖励</a:t>
            </a:r>
            <a:endParaRPr sz="4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169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35940" indent="-49784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535940" algn="l"/>
              </a:tabLst>
            </a:pPr>
            <a:r>
              <a:rPr sz="43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记录进⼊时刻已奖励部分：</a:t>
            </a:r>
            <a:r>
              <a:rPr sz="43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rewardDebt</a:t>
            </a:r>
            <a:endParaRPr sz="43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5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300">
              <a:latin typeface="Microsoft Sans Serif" panose="020B0604020202020204"/>
              <a:cs typeface="Microsoft Sans Serif" panose="020B0604020202020204"/>
            </a:endParaRPr>
          </a:p>
          <a:p>
            <a:pPr marL="535940" indent="-49784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535940" algn="l"/>
              </a:tabLst>
            </a:pPr>
            <a:r>
              <a:rPr sz="4300" spc="-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奖励为：</a:t>
            </a:r>
            <a:r>
              <a:rPr sz="4300" spc="-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accSushiPerShare</a:t>
            </a:r>
            <a:r>
              <a:rPr sz="43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*</a:t>
            </a:r>
            <a:r>
              <a:rPr sz="4300" spc="-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amount</a:t>
            </a:r>
            <a:r>
              <a:rPr sz="43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- </a:t>
            </a:r>
            <a:r>
              <a:rPr sz="43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rewardDebt</a:t>
            </a:r>
            <a:endParaRPr sz="43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388702" y="3311973"/>
            <a:ext cx="3821873" cy="96332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938975" y="5174091"/>
            <a:ext cx="3706693" cy="9423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38203" y="7015267"/>
            <a:ext cx="4910845" cy="952850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06951" y="1291408"/>
            <a:ext cx="9434267" cy="36438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4845" y="5192097"/>
            <a:ext cx="14428503" cy="5922918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3955" y="1638300"/>
            <a:ext cx="1277556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40" dirty="0"/>
              <a:t>Sushiswap</a:t>
            </a:r>
            <a:r>
              <a:rPr spc="270" dirty="0"/>
              <a:t> - 代码分析</a:t>
            </a:r>
            <a:endParaRPr spc="27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3210768"/>
            <a:ext cx="20104099" cy="63110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034032" y="10024543"/>
            <a:ext cx="80371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https://github.com/sushiswap/sushiswap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73955" y="1638300"/>
            <a:ext cx="1278890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40" dirty="0"/>
              <a:t>Sushiswap</a:t>
            </a:r>
            <a:r>
              <a:rPr spc="270" dirty="0"/>
              <a:t> - 代码分析</a:t>
            </a:r>
            <a:endParaRPr spc="270" dirty="0"/>
          </a:p>
        </p:txBody>
      </p:sp>
      <p:sp>
        <p:nvSpPr>
          <p:cNvPr id="4" name="object 4"/>
          <p:cNvSpPr txBox="1"/>
          <p:nvPr/>
        </p:nvSpPr>
        <p:spPr>
          <a:xfrm>
            <a:off x="6034032" y="10024543"/>
            <a:ext cx="80371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https://github.com/sushiswap/sushiswap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4616" y="3408096"/>
            <a:ext cx="5508625" cy="60559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56870" indent="-242570">
              <a:lnSpc>
                <a:spcPct val="100000"/>
              </a:lnSpc>
              <a:spcBef>
                <a:spcPts val="110"/>
              </a:spcBef>
              <a:buSzPct val="81000"/>
              <a:buChar char="•"/>
              <a:tabLst>
                <a:tab pos="356870" algn="l"/>
              </a:tabLst>
            </a:pPr>
            <a:r>
              <a:rPr sz="21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MasterChef</a:t>
            </a:r>
            <a:r>
              <a:rPr sz="21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：流动性挖矿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63930" lvl="1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963930" algn="l"/>
              </a:tabLst>
            </a:pPr>
            <a:r>
              <a:rPr sz="210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add</a:t>
            </a:r>
            <a:r>
              <a:rPr sz="21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() : 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添加某个</a:t>
            </a:r>
            <a:r>
              <a:rPr sz="2100" spc="-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r>
              <a:rPr sz="210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作为可质押资产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63930" lvl="1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963930" algn="l"/>
              </a:tabLst>
            </a:pPr>
            <a:r>
              <a:rPr sz="210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deposit()</a:t>
            </a:r>
            <a:r>
              <a:rPr sz="21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存 </a:t>
            </a:r>
            <a:r>
              <a:rPr sz="210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810"/>
              </a:spcBef>
              <a:buFont typeface="Microsoft Sans Serif" panose="020B0604020202020204"/>
              <a:buChar char="•"/>
            </a:pP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marL="963930" lvl="1" indent="-242570">
              <a:lnSpc>
                <a:spcPct val="100000"/>
              </a:lnSpc>
              <a:buSzPct val="81000"/>
              <a:buChar char="•"/>
              <a:tabLst>
                <a:tab pos="963930" algn="l"/>
                <a:tab pos="2389505" algn="l"/>
              </a:tabLst>
            </a:pPr>
            <a:r>
              <a:rPr sz="21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Withdraw():</a:t>
            </a:r>
            <a:r>
              <a:rPr sz="2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1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取 </a:t>
            </a:r>
            <a:r>
              <a:rPr sz="210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805"/>
              </a:spcBef>
              <a:buFont typeface="Microsoft Sans Serif" panose="020B0604020202020204"/>
              <a:buChar char="•"/>
            </a:pP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marL="963930" lvl="1" indent="-242570">
              <a:lnSpc>
                <a:spcPct val="100000"/>
              </a:lnSpc>
              <a:buSzPct val="81000"/>
              <a:buChar char="•"/>
              <a:tabLst>
                <a:tab pos="963930" algn="l"/>
              </a:tabLst>
            </a:pPr>
            <a:r>
              <a:rPr sz="21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pendingSushi():</a:t>
            </a:r>
            <a:r>
              <a:rPr sz="2100" spc="-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查看收益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56870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356870" algn="l"/>
              </a:tabLst>
            </a:pPr>
            <a:r>
              <a:rPr sz="21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SushiMaker</a:t>
            </a:r>
            <a:r>
              <a:rPr sz="2100" spc="-1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1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代币</a:t>
            </a:r>
            <a:r>
              <a:rPr sz="2100" spc="-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(DEX</a:t>
            </a:r>
            <a:r>
              <a:rPr sz="21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交易⼿续 </a:t>
            </a:r>
            <a:r>
              <a:rPr sz="21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 </a:t>
            </a:r>
            <a:r>
              <a:rPr sz="21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转 </a:t>
            </a:r>
            <a:r>
              <a:rPr sz="2100" spc="-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marL="963930" lvl="1" indent="-242570">
              <a:lnSpc>
                <a:spcPct val="100000"/>
              </a:lnSpc>
              <a:buSzPct val="81000"/>
              <a:buChar char="•"/>
              <a:tabLst>
                <a:tab pos="963930" algn="l"/>
              </a:tabLst>
            </a:pPr>
            <a:r>
              <a:rPr sz="21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convert()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475"/>
              </a:spcBef>
              <a:buFont typeface="Microsoft Sans Serif" panose="020B0604020202020204"/>
              <a:buChar char="•"/>
            </a:pP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marL="356870" indent="-242570">
              <a:lnSpc>
                <a:spcPct val="100000"/>
              </a:lnSpc>
              <a:buSzPct val="81000"/>
              <a:buChar char="•"/>
              <a:tabLst>
                <a:tab pos="356870" algn="l"/>
                <a:tab pos="1434465" algn="l"/>
              </a:tabLst>
            </a:pPr>
            <a:r>
              <a:rPr sz="210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SushiBar:</a:t>
            </a:r>
            <a:r>
              <a:rPr sz="2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质押 </a:t>
            </a:r>
            <a:r>
              <a:rPr sz="21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r>
              <a:rPr sz="2100" spc="-1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21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-&gt; </a:t>
            </a:r>
            <a:r>
              <a:rPr sz="21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xSuishi,</a:t>
            </a:r>
            <a:r>
              <a:rPr sz="2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-&gt; 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更多 </a:t>
            </a:r>
            <a:r>
              <a:rPr sz="21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sushi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81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marL="963930" lvl="1" indent="-242570">
              <a:lnSpc>
                <a:spcPct val="100000"/>
              </a:lnSpc>
              <a:buSzPct val="81000"/>
              <a:buChar char="•"/>
              <a:tabLst>
                <a:tab pos="963930" algn="l"/>
              </a:tabLst>
            </a:pPr>
            <a:r>
              <a:rPr sz="210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enter</a:t>
            </a:r>
            <a:r>
              <a:rPr sz="2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质押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38764" y="5004659"/>
            <a:ext cx="28270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Q</a:t>
            </a:r>
            <a:r>
              <a:rPr sz="7800" spc="1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7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&amp;</a:t>
            </a:r>
            <a:r>
              <a:rPr sz="7800" spc="1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78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A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43245" y="1638300"/>
            <a:ext cx="1282001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90" dirty="0"/>
              <a:t>V2</a:t>
            </a:r>
            <a:r>
              <a:rPr spc="60" dirty="0"/>
              <a:t> 的问题</a:t>
            </a:r>
            <a:endParaRPr spc="6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945476" y="4552669"/>
            <a:ext cx="6588579" cy="51805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8905" y="3276347"/>
            <a:ext cx="18562955" cy="178371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在所有价格段提供资⾦</a:t>
            </a:r>
            <a:r>
              <a:rPr sz="3350" spc="-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35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0,infinity</a:t>
            </a:r>
            <a:r>
              <a:rPr sz="3350" spc="-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），</a:t>
            </a: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资⾦利⽤率低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80"/>
              </a:spcBef>
            </a:pP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442960">
              <a:lnSpc>
                <a:spcPct val="100000"/>
              </a:lnSpc>
            </a:pPr>
            <a:r>
              <a:rPr sz="2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资⾦利⽤率</a:t>
            </a:r>
            <a:r>
              <a:rPr sz="2800" spc="-1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8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Capital</a:t>
            </a:r>
            <a:r>
              <a:rPr sz="28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8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Efficiency</a:t>
            </a:r>
            <a:r>
              <a:rPr sz="2800" spc="-1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28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800" spc="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 </a:t>
            </a:r>
            <a:r>
              <a:rPr sz="2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实际使⽤的资⾦</a:t>
            </a:r>
            <a:r>
              <a:rPr sz="28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 </a:t>
            </a:r>
            <a:r>
              <a:rPr sz="28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所提供的资⾦</a:t>
            </a:r>
            <a:endParaRPr sz="2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8263" y="5786070"/>
            <a:ext cx="11579657" cy="4083242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1082484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76347"/>
            <a:ext cx="899223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最⼤创新：通过集中式流动性提⾼资⾦利⽤率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58378" y="4104009"/>
            <a:ext cx="5746202" cy="5180580"/>
          </a:xfrm>
          <a:prstGeom prst="rect">
            <a:avLst/>
          </a:prstGeom>
        </p:spPr>
      </p:pic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8701681" y="6131050"/>
          <a:ext cx="6666230" cy="1118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91970"/>
                <a:gridCol w="944244"/>
                <a:gridCol w="2404110"/>
                <a:gridCol w="1448434"/>
              </a:tblGrid>
              <a:tr h="559435">
                <a:tc>
                  <a:txBody>
                    <a:bodyPr/>
                    <a:lstStyle/>
                    <a:p>
                      <a:pPr marL="31750">
                        <a:lnSpc>
                          <a:spcPts val="3955"/>
                        </a:lnSpc>
                      </a:pPr>
                      <a:r>
                        <a:rPr sz="3350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2.</a:t>
                      </a:r>
                      <a:r>
                        <a:rPr sz="3350" spc="-660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3350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c</a:t>
                      </a:r>
                      <a:r>
                        <a:rPr sz="3350" spc="15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3350" spc="-60" dirty="0">
                          <a:solidFill>
                            <a:srgbClr val="535353"/>
                          </a:solidFill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到</a:t>
                      </a:r>
                      <a:endParaRPr sz="3350">
                        <a:latin typeface="Microsoft JhengHei UI Light" panose="020B0304030504040204" charset="-120"/>
                        <a:cs typeface="Microsoft JhengHei UI Light" panose="020B0304030504040204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55"/>
                        </a:lnSpc>
                      </a:pPr>
                      <a:r>
                        <a:rPr sz="3350" spc="-25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a</a:t>
                      </a:r>
                      <a:r>
                        <a:rPr sz="3350" spc="-25" dirty="0">
                          <a:solidFill>
                            <a:srgbClr val="535353"/>
                          </a:solidFill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，</a:t>
                      </a:r>
                      <a:endParaRPr sz="3350">
                        <a:latin typeface="Microsoft JhengHei UI Light" panose="020B0304030504040204" charset="-120"/>
                        <a:cs typeface="Microsoft JhengHei UI Light" panose="020B0304030504040204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55"/>
                        </a:lnSpc>
                      </a:pPr>
                      <a:r>
                        <a:rPr sz="3350" spc="-10" dirty="0">
                          <a:solidFill>
                            <a:srgbClr val="535353"/>
                          </a:solidFill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消耗资⾦为</a:t>
                      </a:r>
                      <a:endParaRPr sz="3350">
                        <a:latin typeface="Microsoft JhengHei UI Light" panose="020B0304030504040204" charset="-120"/>
                        <a:cs typeface="Microsoft JhengHei UI Light" panose="020B0304030504040204" charset="-12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955"/>
                        </a:lnSpc>
                      </a:pPr>
                      <a:r>
                        <a:rPr sz="3350" spc="-10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Yreal</a:t>
                      </a:r>
                      <a:endParaRPr sz="335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</a:tr>
              <a:tr h="55943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3350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3.</a:t>
                      </a:r>
                      <a:r>
                        <a:rPr sz="3350" spc="-660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3350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c</a:t>
                      </a:r>
                      <a:r>
                        <a:rPr sz="3350" spc="15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3350" spc="-60" dirty="0">
                          <a:solidFill>
                            <a:srgbClr val="535353"/>
                          </a:solidFill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到</a:t>
                      </a:r>
                      <a:endParaRPr sz="3350">
                        <a:latin typeface="Microsoft JhengHei UI Light" panose="020B0304030504040204" charset="-120"/>
                        <a:cs typeface="Microsoft JhengHei UI Light" panose="020B0304030504040204" charset="-120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3350" spc="-25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b</a:t>
                      </a:r>
                      <a:r>
                        <a:rPr sz="3350" spc="-25" dirty="0">
                          <a:solidFill>
                            <a:srgbClr val="535353"/>
                          </a:solidFill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，</a:t>
                      </a:r>
                      <a:endParaRPr sz="3350">
                        <a:latin typeface="Microsoft JhengHei UI Light" panose="020B0304030504040204" charset="-120"/>
                        <a:cs typeface="Microsoft JhengHei UI Light" panose="020B0304030504040204" charset="-120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3350" spc="-10" dirty="0">
                          <a:solidFill>
                            <a:srgbClr val="535353"/>
                          </a:solidFill>
                          <a:latin typeface="Microsoft JhengHei UI Light" panose="020B0304030504040204" charset="-120"/>
                          <a:cs typeface="Microsoft JhengHei UI Light" panose="020B0304030504040204" charset="-120"/>
                        </a:rPr>
                        <a:t>消耗资⾦为</a:t>
                      </a:r>
                      <a:endParaRPr sz="3350">
                        <a:latin typeface="Microsoft JhengHei UI Light" panose="020B0304030504040204" charset="-120"/>
                        <a:cs typeface="Microsoft JhengHei UI Light" panose="020B0304030504040204" charset="-120"/>
                      </a:endParaRPr>
                    </a:p>
                  </a:txBody>
                  <a:tcPr marL="0" marR="0" marT="2857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225"/>
                        </a:spcBef>
                      </a:pPr>
                      <a:r>
                        <a:rPr sz="3350" spc="-10" dirty="0">
                          <a:solidFill>
                            <a:srgbClr val="535353"/>
                          </a:solidFill>
                          <a:latin typeface="Courier New" panose="02070309020205020404"/>
                          <a:cs typeface="Courier New" panose="02070309020205020404"/>
                        </a:rPr>
                        <a:t>Xreal</a:t>
                      </a:r>
                      <a:endParaRPr sz="335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28575" marB="0"/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8720731" y="5509488"/>
            <a:ext cx="10501630" cy="23310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1.</a:t>
            </a:r>
            <a:r>
              <a:rPr sz="3350" spc="-66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价格通常两点之间波动（</a:t>
            </a: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点和</a:t>
            </a: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b</a:t>
            </a: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点</a:t>
            </a:r>
            <a:r>
              <a:rPr sz="33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115"/>
              </a:spcBef>
            </a:pP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1814830" algn="l"/>
              </a:tabLst>
            </a:pP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4.</a:t>
            </a:r>
            <a:r>
              <a:rPr sz="3350" spc="-66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若</a:t>
            </a:r>
            <a:r>
              <a:rPr sz="33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</a:t>
            </a: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[a,b]</a:t>
            </a:r>
            <a:r>
              <a:rPr sz="335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提供流动性，仅需提供</a:t>
            </a: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Xreal</a:t>
            </a:r>
            <a:r>
              <a:rPr sz="335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Yreal</a:t>
            </a:r>
            <a:endParaRPr sz="335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80050" y="1311275"/>
            <a:ext cx="957643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51799" y="4226255"/>
            <a:ext cx="5529272" cy="51805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086772" y="5068690"/>
            <a:ext cx="11875770" cy="12192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699135" indent="-686435">
              <a:lnSpc>
                <a:spcPct val="100000"/>
              </a:lnSpc>
              <a:spcBef>
                <a:spcPts val="770"/>
              </a:spcBef>
              <a:buFont typeface="Courier New" panose="02070309020205020404"/>
              <a:buAutoNum type="arabicPeriod"/>
              <a:tabLst>
                <a:tab pos="699135" algn="l"/>
                <a:tab pos="3962400" algn="l"/>
              </a:tabLst>
            </a:pP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引⼊虚拟流动</a:t>
            </a:r>
            <a:r>
              <a:rPr sz="33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性</a:t>
            </a: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K</a:t>
            </a:r>
            <a:r>
              <a:rPr sz="33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3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X+Xvirtual</a:t>
            </a: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33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*</a:t>
            </a: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3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Y+Yvirtual</a:t>
            </a: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99135" indent="-686435">
              <a:lnSpc>
                <a:spcPct val="100000"/>
              </a:lnSpc>
              <a:spcBef>
                <a:spcPts val="680"/>
              </a:spcBef>
              <a:buAutoNum type="arabicPeriod"/>
              <a:tabLst>
                <a:tab pos="699135" algn="l"/>
              </a:tabLst>
            </a:pP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L</a:t>
            </a:r>
            <a:r>
              <a:rPr sz="33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：流动性，</a:t>
            </a:r>
            <a:r>
              <a:rPr sz="3350" spc="-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p:</a:t>
            </a:r>
            <a:endParaRPr sz="33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950957" y="5747203"/>
            <a:ext cx="2430145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价格（</a:t>
            </a: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y</a:t>
            </a: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</a:t>
            </a:r>
            <a:r>
              <a:rPr sz="33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27032" y="7795373"/>
            <a:ext cx="1658620" cy="12693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16840">
              <a:lnSpc>
                <a:spcPts val="4885"/>
              </a:lnSpc>
              <a:spcBef>
                <a:spcPts val="120"/>
              </a:spcBef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4100" i="1" spc="1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3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350" spc="-52" baseline="3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4350" baseline="30000">
              <a:latin typeface="Cambria" panose="02040503050406030204"/>
              <a:cs typeface="Cambria" panose="02040503050406030204"/>
            </a:endParaRPr>
          </a:p>
          <a:p>
            <a:pPr marL="38100">
              <a:lnSpc>
                <a:spcPts val="4885"/>
              </a:lnSpc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100" i="1" spc="13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1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/</a:t>
            </a: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895654" y="5905000"/>
            <a:ext cx="3209925" cy="328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1078230" algn="r">
              <a:lnSpc>
                <a:spcPct val="130000"/>
              </a:lnSpc>
              <a:spcBef>
                <a:spcPts val="100"/>
              </a:spcBef>
              <a:tabLst>
                <a:tab pos="1329055" algn="l"/>
              </a:tabLst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4100" i="1" spc="-34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*</a:t>
            </a:r>
            <a:r>
              <a:rPr sz="4100" spc="-2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100" i="1" spc="1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350" spc="-37" baseline="3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4100" i="1" spc="-34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*</a:t>
            </a:r>
            <a:r>
              <a:rPr sz="4100" spc="-2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100" i="1" spc="-34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*</a:t>
            </a:r>
            <a:r>
              <a:rPr sz="4100" spc="-2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4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</a:t>
            </a:r>
            <a:r>
              <a:rPr sz="4100" spc="13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3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350" spc="-52" baseline="3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100" i="1" spc="-33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*</a:t>
            </a:r>
            <a:r>
              <a:rPr sz="4100" spc="-2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4350" spc="-37" baseline="3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4350" baseline="3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350" spc="-37" baseline="3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4350" baseline="30000">
              <a:latin typeface="Cambria" panose="02040503050406030204"/>
              <a:cs typeface="Cambria" panose="02040503050406030204"/>
            </a:endParaRPr>
          </a:p>
          <a:p>
            <a:pPr marR="30480" algn="r">
              <a:lnSpc>
                <a:spcPct val="100000"/>
              </a:lnSpc>
              <a:spcBef>
                <a:spcPts val="1490"/>
              </a:spcBef>
              <a:tabLst>
                <a:tab pos="590550" algn="l"/>
              </a:tabLst>
            </a:pPr>
            <a:r>
              <a:rPr sz="41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4350" spc="-37" baseline="3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4350" baseline="3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350" spc="-30" baseline="3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4100" spc="-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/</a:t>
            </a:r>
            <a:r>
              <a:rPr sz="410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007625" y="9330073"/>
            <a:ext cx="13735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4100" i="1" spc="1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36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100" spc="-36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/</a:t>
            </a:r>
            <a:endParaRPr sz="41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397069" y="9474052"/>
            <a:ext cx="709930" cy="645160"/>
          </a:xfrm>
          <a:custGeom>
            <a:avLst/>
            <a:gdLst/>
            <a:ahLst/>
            <a:cxnLst/>
            <a:rect l="l" t="t" r="r" b="b"/>
            <a:pathLst>
              <a:path w="709930" h="645159">
                <a:moveTo>
                  <a:pt x="114136" y="336638"/>
                </a:moveTo>
                <a:lnTo>
                  <a:pt x="40312" y="336638"/>
                </a:lnTo>
                <a:lnTo>
                  <a:pt x="49654" y="338152"/>
                </a:lnTo>
                <a:lnTo>
                  <a:pt x="58113" y="343248"/>
                </a:lnTo>
                <a:lnTo>
                  <a:pt x="65786" y="352762"/>
                </a:lnTo>
                <a:lnTo>
                  <a:pt x="72772" y="367528"/>
                </a:lnTo>
                <a:lnTo>
                  <a:pt x="178528" y="645006"/>
                </a:lnTo>
                <a:lnTo>
                  <a:pt x="195282" y="645006"/>
                </a:lnTo>
                <a:lnTo>
                  <a:pt x="229001" y="558098"/>
                </a:lnTo>
                <a:lnTo>
                  <a:pt x="198423" y="558098"/>
                </a:lnTo>
                <a:lnTo>
                  <a:pt x="114136" y="336638"/>
                </a:lnTo>
                <a:close/>
              </a:path>
              <a:path w="709930" h="645159">
                <a:moveTo>
                  <a:pt x="417264" y="0"/>
                </a:moveTo>
                <a:lnTo>
                  <a:pt x="200517" y="558098"/>
                </a:lnTo>
                <a:lnTo>
                  <a:pt x="229001" y="558098"/>
                </a:lnTo>
                <a:lnTo>
                  <a:pt x="432129" y="34553"/>
                </a:lnTo>
                <a:lnTo>
                  <a:pt x="417264" y="34553"/>
                </a:lnTo>
                <a:lnTo>
                  <a:pt x="417264" y="0"/>
                </a:lnTo>
                <a:close/>
              </a:path>
              <a:path w="709930" h="645159">
                <a:moveTo>
                  <a:pt x="91620" y="277478"/>
                </a:moveTo>
                <a:lnTo>
                  <a:pt x="81672" y="277478"/>
                </a:lnTo>
                <a:lnTo>
                  <a:pt x="0" y="342397"/>
                </a:lnTo>
                <a:lnTo>
                  <a:pt x="6282" y="352868"/>
                </a:lnTo>
                <a:lnTo>
                  <a:pt x="15207" y="345915"/>
                </a:lnTo>
                <a:lnTo>
                  <a:pt x="24279" y="340827"/>
                </a:lnTo>
                <a:lnTo>
                  <a:pt x="32860" y="337702"/>
                </a:lnTo>
                <a:lnTo>
                  <a:pt x="40312" y="336638"/>
                </a:lnTo>
                <a:lnTo>
                  <a:pt x="114136" y="336638"/>
                </a:lnTo>
                <a:lnTo>
                  <a:pt x="91620" y="277478"/>
                </a:lnTo>
                <a:close/>
              </a:path>
              <a:path w="709930" h="645159">
                <a:moveTo>
                  <a:pt x="445536" y="0"/>
                </a:moveTo>
                <a:lnTo>
                  <a:pt x="417264" y="0"/>
                </a:lnTo>
                <a:lnTo>
                  <a:pt x="417264" y="34553"/>
                </a:lnTo>
                <a:lnTo>
                  <a:pt x="432129" y="34553"/>
                </a:lnTo>
                <a:lnTo>
                  <a:pt x="445536" y="0"/>
                </a:lnTo>
                <a:close/>
              </a:path>
              <a:path w="709930" h="645159">
                <a:moveTo>
                  <a:pt x="709402" y="0"/>
                </a:moveTo>
                <a:lnTo>
                  <a:pt x="445536" y="0"/>
                </a:lnTo>
                <a:lnTo>
                  <a:pt x="432129" y="34553"/>
                </a:lnTo>
                <a:lnTo>
                  <a:pt x="709402" y="34553"/>
                </a:lnTo>
                <a:lnTo>
                  <a:pt x="709402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6145707" y="9474052"/>
            <a:ext cx="709930" cy="645160"/>
          </a:xfrm>
          <a:custGeom>
            <a:avLst/>
            <a:gdLst/>
            <a:ahLst/>
            <a:cxnLst/>
            <a:rect l="l" t="t" r="r" b="b"/>
            <a:pathLst>
              <a:path w="709930" h="645159">
                <a:moveTo>
                  <a:pt x="114136" y="336638"/>
                </a:moveTo>
                <a:lnTo>
                  <a:pt x="40312" y="336638"/>
                </a:lnTo>
                <a:lnTo>
                  <a:pt x="49654" y="338152"/>
                </a:lnTo>
                <a:lnTo>
                  <a:pt x="58113" y="343248"/>
                </a:lnTo>
                <a:lnTo>
                  <a:pt x="65786" y="352762"/>
                </a:lnTo>
                <a:lnTo>
                  <a:pt x="72772" y="367528"/>
                </a:lnTo>
                <a:lnTo>
                  <a:pt x="178528" y="645006"/>
                </a:lnTo>
                <a:lnTo>
                  <a:pt x="195282" y="645006"/>
                </a:lnTo>
                <a:lnTo>
                  <a:pt x="229001" y="558098"/>
                </a:lnTo>
                <a:lnTo>
                  <a:pt x="198423" y="558098"/>
                </a:lnTo>
                <a:lnTo>
                  <a:pt x="114136" y="336638"/>
                </a:lnTo>
                <a:close/>
              </a:path>
              <a:path w="709930" h="645159">
                <a:moveTo>
                  <a:pt x="417264" y="0"/>
                </a:moveTo>
                <a:lnTo>
                  <a:pt x="200517" y="558098"/>
                </a:lnTo>
                <a:lnTo>
                  <a:pt x="229001" y="558098"/>
                </a:lnTo>
                <a:lnTo>
                  <a:pt x="432129" y="34553"/>
                </a:lnTo>
                <a:lnTo>
                  <a:pt x="417264" y="34553"/>
                </a:lnTo>
                <a:lnTo>
                  <a:pt x="417264" y="0"/>
                </a:lnTo>
                <a:close/>
              </a:path>
              <a:path w="709930" h="645159">
                <a:moveTo>
                  <a:pt x="91620" y="277478"/>
                </a:moveTo>
                <a:lnTo>
                  <a:pt x="81672" y="277478"/>
                </a:lnTo>
                <a:lnTo>
                  <a:pt x="0" y="342397"/>
                </a:lnTo>
                <a:lnTo>
                  <a:pt x="6282" y="352868"/>
                </a:lnTo>
                <a:lnTo>
                  <a:pt x="15207" y="345915"/>
                </a:lnTo>
                <a:lnTo>
                  <a:pt x="24279" y="340827"/>
                </a:lnTo>
                <a:lnTo>
                  <a:pt x="32860" y="337702"/>
                </a:lnTo>
                <a:lnTo>
                  <a:pt x="40312" y="336638"/>
                </a:lnTo>
                <a:lnTo>
                  <a:pt x="114136" y="336638"/>
                </a:lnTo>
                <a:lnTo>
                  <a:pt x="91620" y="277478"/>
                </a:lnTo>
                <a:close/>
              </a:path>
              <a:path w="709930" h="645159">
                <a:moveTo>
                  <a:pt x="445536" y="0"/>
                </a:moveTo>
                <a:lnTo>
                  <a:pt x="417264" y="0"/>
                </a:lnTo>
                <a:lnTo>
                  <a:pt x="417264" y="34553"/>
                </a:lnTo>
                <a:lnTo>
                  <a:pt x="432129" y="34553"/>
                </a:lnTo>
                <a:lnTo>
                  <a:pt x="445536" y="0"/>
                </a:lnTo>
                <a:close/>
              </a:path>
              <a:path w="709930" h="645159">
                <a:moveTo>
                  <a:pt x="709402" y="0"/>
                </a:moveTo>
                <a:lnTo>
                  <a:pt x="445536" y="0"/>
                </a:lnTo>
                <a:lnTo>
                  <a:pt x="432129" y="34553"/>
                </a:lnTo>
                <a:lnTo>
                  <a:pt x="709402" y="34553"/>
                </a:lnTo>
                <a:lnTo>
                  <a:pt x="709402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3829907" y="9330073"/>
            <a:ext cx="3250565" cy="9601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4385"/>
              </a:lnSpc>
              <a:spcBef>
                <a:spcPts val="120"/>
              </a:spcBef>
              <a:tabLst>
                <a:tab pos="487680" algn="l"/>
                <a:tab pos="2760980" algn="l"/>
              </a:tabLst>
            </a:pP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spc="19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4100" spc="-2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100" i="1" spc="1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100" i="1" spc="-34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*</a:t>
            </a:r>
            <a:r>
              <a:rPr sz="4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302260">
              <a:lnSpc>
                <a:spcPts val="2945"/>
              </a:lnSpc>
              <a:tabLst>
                <a:tab pos="3050540" algn="l"/>
              </a:tabLst>
            </a:pPr>
            <a:r>
              <a:rPr sz="29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9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9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endParaRPr sz="290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45940" y="3135589"/>
            <a:ext cx="5214500" cy="159157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578905" y="3276347"/>
            <a:ext cx="255905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虚拟流动性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548485" y="9528568"/>
            <a:ext cx="6307455" cy="901065"/>
            <a:chOff x="5548485" y="9528568"/>
            <a:chExt cx="6307455" cy="901065"/>
          </a:xfrm>
        </p:grpSpPr>
        <p:sp>
          <p:nvSpPr>
            <p:cNvPr id="16" name="object 16"/>
            <p:cNvSpPr/>
            <p:nvPr/>
          </p:nvSpPr>
          <p:spPr>
            <a:xfrm>
              <a:off x="5553720" y="9533804"/>
              <a:ext cx="6297295" cy="890269"/>
            </a:xfrm>
            <a:custGeom>
              <a:avLst/>
              <a:gdLst/>
              <a:ahLst/>
              <a:cxnLst/>
              <a:rect l="l" t="t" r="r" b="b"/>
              <a:pathLst>
                <a:path w="6297295" h="890270">
                  <a:moveTo>
                    <a:pt x="5804467" y="0"/>
                  </a:moveTo>
                  <a:lnTo>
                    <a:pt x="86384" y="0"/>
                  </a:lnTo>
                  <a:lnTo>
                    <a:pt x="52744" y="6783"/>
                  </a:lnTo>
                  <a:lnTo>
                    <a:pt x="25287" y="25287"/>
                  </a:lnTo>
                  <a:lnTo>
                    <a:pt x="6783" y="52743"/>
                  </a:lnTo>
                  <a:lnTo>
                    <a:pt x="0" y="86384"/>
                  </a:lnTo>
                  <a:lnTo>
                    <a:pt x="0" y="803640"/>
                  </a:lnTo>
                  <a:lnTo>
                    <a:pt x="6783" y="837281"/>
                  </a:lnTo>
                  <a:lnTo>
                    <a:pt x="25287" y="864737"/>
                  </a:lnTo>
                  <a:lnTo>
                    <a:pt x="52744" y="883241"/>
                  </a:lnTo>
                  <a:lnTo>
                    <a:pt x="86384" y="890025"/>
                  </a:lnTo>
                  <a:lnTo>
                    <a:pt x="5804467" y="890025"/>
                  </a:lnTo>
                  <a:lnTo>
                    <a:pt x="5838108" y="883241"/>
                  </a:lnTo>
                  <a:lnTo>
                    <a:pt x="5865564" y="864737"/>
                  </a:lnTo>
                  <a:lnTo>
                    <a:pt x="5884068" y="837281"/>
                  </a:lnTo>
                  <a:lnTo>
                    <a:pt x="5890852" y="803640"/>
                  </a:lnTo>
                  <a:lnTo>
                    <a:pt x="5890852" y="493112"/>
                  </a:lnTo>
                  <a:lnTo>
                    <a:pt x="6296933" y="320343"/>
                  </a:lnTo>
                  <a:lnTo>
                    <a:pt x="5890852" y="147573"/>
                  </a:lnTo>
                  <a:lnTo>
                    <a:pt x="5890852" y="86384"/>
                  </a:lnTo>
                  <a:lnTo>
                    <a:pt x="5884068" y="52743"/>
                  </a:lnTo>
                  <a:lnTo>
                    <a:pt x="5865564" y="25287"/>
                  </a:lnTo>
                  <a:lnTo>
                    <a:pt x="5838108" y="6783"/>
                  </a:lnTo>
                  <a:lnTo>
                    <a:pt x="580446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5553720" y="9533804"/>
              <a:ext cx="6297295" cy="890269"/>
            </a:xfrm>
            <a:custGeom>
              <a:avLst/>
              <a:gdLst/>
              <a:ahLst/>
              <a:cxnLst/>
              <a:rect l="l" t="t" r="r" b="b"/>
              <a:pathLst>
                <a:path w="6297295" h="890270">
                  <a:moveTo>
                    <a:pt x="86384" y="0"/>
                  </a:moveTo>
                  <a:lnTo>
                    <a:pt x="52744" y="6783"/>
                  </a:lnTo>
                  <a:lnTo>
                    <a:pt x="25287" y="25287"/>
                  </a:lnTo>
                  <a:lnTo>
                    <a:pt x="6783" y="52744"/>
                  </a:lnTo>
                  <a:lnTo>
                    <a:pt x="0" y="86384"/>
                  </a:lnTo>
                  <a:lnTo>
                    <a:pt x="0" y="803640"/>
                  </a:lnTo>
                  <a:lnTo>
                    <a:pt x="6783" y="837281"/>
                  </a:lnTo>
                  <a:lnTo>
                    <a:pt x="25287" y="864737"/>
                  </a:lnTo>
                  <a:lnTo>
                    <a:pt x="52744" y="883241"/>
                  </a:lnTo>
                  <a:lnTo>
                    <a:pt x="86384" y="890025"/>
                  </a:lnTo>
                  <a:lnTo>
                    <a:pt x="5804470" y="890025"/>
                  </a:lnTo>
                  <a:lnTo>
                    <a:pt x="5838110" y="883241"/>
                  </a:lnTo>
                  <a:lnTo>
                    <a:pt x="5865567" y="864737"/>
                  </a:lnTo>
                  <a:lnTo>
                    <a:pt x="5884071" y="837281"/>
                  </a:lnTo>
                  <a:lnTo>
                    <a:pt x="5890855" y="803640"/>
                  </a:lnTo>
                  <a:lnTo>
                    <a:pt x="5890855" y="493113"/>
                  </a:lnTo>
                  <a:lnTo>
                    <a:pt x="6296928" y="320343"/>
                  </a:lnTo>
                  <a:lnTo>
                    <a:pt x="5890855" y="147574"/>
                  </a:lnTo>
                  <a:lnTo>
                    <a:pt x="5890855" y="86384"/>
                  </a:lnTo>
                  <a:lnTo>
                    <a:pt x="5884071" y="52744"/>
                  </a:lnTo>
                  <a:lnTo>
                    <a:pt x="5865567" y="25287"/>
                  </a:lnTo>
                  <a:lnTo>
                    <a:pt x="5838110" y="6783"/>
                  </a:lnTo>
                  <a:lnTo>
                    <a:pt x="5804470" y="0"/>
                  </a:lnTo>
                  <a:lnTo>
                    <a:pt x="86384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6475787" y="9793261"/>
            <a:ext cx="4046854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12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若 </a:t>
            </a:r>
            <a:r>
              <a:rPr sz="1950" dirty="0">
                <a:solidFill>
                  <a:srgbClr val="5A5F5E"/>
                </a:solidFill>
                <a:latin typeface="Arial MT"/>
                <a:cs typeface="Arial MT"/>
              </a:rPr>
              <a:t>x_real</a:t>
            </a:r>
            <a:r>
              <a:rPr sz="1950" spc="-5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⽤完，需要的虚拟流动性为</a:t>
            </a:r>
            <a:endParaRPr sz="19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8790" y="1638300"/>
            <a:ext cx="1112075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1148629" y="4453183"/>
            <a:ext cx="363220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1.</a:t>
            </a:r>
            <a:r>
              <a:rPr sz="3350" spc="-66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L</a:t>
            </a:r>
            <a:r>
              <a:rPr sz="33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：流动性，</a:t>
            </a:r>
            <a:r>
              <a:rPr sz="3350" spc="-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p:</a:t>
            </a:r>
            <a:endParaRPr sz="33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2818" y="4453183"/>
            <a:ext cx="1570990" cy="5410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y</a:t>
            </a:r>
            <a:r>
              <a:rPr sz="33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的价格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06892" y="5995194"/>
            <a:ext cx="1658620" cy="12693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16840">
              <a:lnSpc>
                <a:spcPts val="4885"/>
              </a:lnSpc>
              <a:spcBef>
                <a:spcPts val="120"/>
              </a:spcBef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4100" i="1" spc="1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3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350" spc="-52" baseline="3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4350" baseline="30000">
              <a:latin typeface="Cambria" panose="02040503050406030204"/>
              <a:cs typeface="Cambria" panose="02040503050406030204"/>
            </a:endParaRPr>
          </a:p>
          <a:p>
            <a:pPr marL="38100">
              <a:lnSpc>
                <a:spcPts val="4885"/>
              </a:lnSpc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100" i="1" spc="13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1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/</a:t>
            </a: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78905" y="3276347"/>
            <a:ext cx="1701164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2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流动性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122668" y="6545887"/>
            <a:ext cx="765810" cy="645160"/>
          </a:xfrm>
          <a:custGeom>
            <a:avLst/>
            <a:gdLst/>
            <a:ahLst/>
            <a:cxnLst/>
            <a:rect l="l" t="t" r="r" b="b"/>
            <a:pathLst>
              <a:path w="765809" h="645159">
                <a:moveTo>
                  <a:pt x="114136" y="336638"/>
                </a:moveTo>
                <a:lnTo>
                  <a:pt x="40312" y="336638"/>
                </a:lnTo>
                <a:lnTo>
                  <a:pt x="49654" y="338152"/>
                </a:lnTo>
                <a:lnTo>
                  <a:pt x="58113" y="343248"/>
                </a:lnTo>
                <a:lnTo>
                  <a:pt x="65786" y="352762"/>
                </a:lnTo>
                <a:lnTo>
                  <a:pt x="72772" y="367528"/>
                </a:lnTo>
                <a:lnTo>
                  <a:pt x="178528" y="645006"/>
                </a:lnTo>
                <a:lnTo>
                  <a:pt x="195282" y="645006"/>
                </a:lnTo>
                <a:lnTo>
                  <a:pt x="229001" y="558098"/>
                </a:lnTo>
                <a:lnTo>
                  <a:pt x="198423" y="558098"/>
                </a:lnTo>
                <a:lnTo>
                  <a:pt x="114136" y="336638"/>
                </a:lnTo>
                <a:close/>
              </a:path>
              <a:path w="765809" h="645159">
                <a:moveTo>
                  <a:pt x="417264" y="0"/>
                </a:moveTo>
                <a:lnTo>
                  <a:pt x="200517" y="558098"/>
                </a:lnTo>
                <a:lnTo>
                  <a:pt x="229001" y="558098"/>
                </a:lnTo>
                <a:lnTo>
                  <a:pt x="432129" y="34553"/>
                </a:lnTo>
                <a:lnTo>
                  <a:pt x="417264" y="34553"/>
                </a:lnTo>
                <a:lnTo>
                  <a:pt x="417264" y="0"/>
                </a:lnTo>
                <a:close/>
              </a:path>
              <a:path w="765809" h="645159">
                <a:moveTo>
                  <a:pt x="91620" y="277478"/>
                </a:moveTo>
                <a:lnTo>
                  <a:pt x="81672" y="277478"/>
                </a:lnTo>
                <a:lnTo>
                  <a:pt x="0" y="342397"/>
                </a:lnTo>
                <a:lnTo>
                  <a:pt x="6282" y="352868"/>
                </a:lnTo>
                <a:lnTo>
                  <a:pt x="15207" y="345915"/>
                </a:lnTo>
                <a:lnTo>
                  <a:pt x="24279" y="340827"/>
                </a:lnTo>
                <a:lnTo>
                  <a:pt x="32860" y="337702"/>
                </a:lnTo>
                <a:lnTo>
                  <a:pt x="40312" y="336638"/>
                </a:lnTo>
                <a:lnTo>
                  <a:pt x="114136" y="336638"/>
                </a:lnTo>
                <a:lnTo>
                  <a:pt x="91620" y="277478"/>
                </a:lnTo>
                <a:close/>
              </a:path>
              <a:path w="765809" h="645159">
                <a:moveTo>
                  <a:pt x="445536" y="0"/>
                </a:moveTo>
                <a:lnTo>
                  <a:pt x="417264" y="0"/>
                </a:lnTo>
                <a:lnTo>
                  <a:pt x="417264" y="34553"/>
                </a:lnTo>
                <a:lnTo>
                  <a:pt x="432129" y="34553"/>
                </a:lnTo>
                <a:lnTo>
                  <a:pt x="445536" y="0"/>
                </a:lnTo>
                <a:close/>
              </a:path>
              <a:path w="765809" h="645159">
                <a:moveTo>
                  <a:pt x="765421" y="0"/>
                </a:moveTo>
                <a:lnTo>
                  <a:pt x="445536" y="0"/>
                </a:lnTo>
                <a:lnTo>
                  <a:pt x="432129" y="34553"/>
                </a:lnTo>
                <a:lnTo>
                  <a:pt x="765421" y="34553"/>
                </a:lnTo>
                <a:lnTo>
                  <a:pt x="765421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1700936" y="5986607"/>
            <a:ext cx="4926330" cy="117665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043305" marR="43180" indent="-993140">
              <a:lnSpc>
                <a:spcPts val="4120"/>
              </a:lnSpc>
              <a:spcBef>
                <a:spcPts val="925"/>
              </a:spcBef>
              <a:tabLst>
                <a:tab pos="1866900" algn="l"/>
                <a:tab pos="2265045" algn="l"/>
              </a:tabLst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100" i="1" spc="1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6150" u="heavy" spc="240" baseline="3900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6150" u="heavy" spc="359" baseline="3900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Δ</a:t>
            </a:r>
            <a:r>
              <a:rPr sz="6150" i="1" u="heavy" spc="359" baseline="3900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6150" i="1" u="heavy" baseline="3900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spc="19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4100" spc="-2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26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Δ</a:t>
            </a:r>
            <a:r>
              <a:rPr sz="4100" i="1" spc="26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4100" i="1" spc="1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100" i="1" spc="-33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*</a:t>
            </a:r>
            <a:r>
              <a:rPr sz="4100" spc="-2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484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Δ Δ</a:t>
            </a:r>
            <a:r>
              <a:rPr sz="4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906608" y="5617508"/>
            <a:ext cx="28765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6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41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6602164" y="6373117"/>
            <a:ext cx="896619" cy="34925"/>
          </a:xfrm>
          <a:custGeom>
            <a:avLst/>
            <a:gdLst/>
            <a:ahLst/>
            <a:cxnLst/>
            <a:rect l="l" t="t" r="r" b="b"/>
            <a:pathLst>
              <a:path w="896619" h="34925">
                <a:moveTo>
                  <a:pt x="896046" y="0"/>
                </a:moveTo>
                <a:lnTo>
                  <a:pt x="0" y="0"/>
                </a:lnTo>
                <a:lnTo>
                  <a:pt x="0" y="34553"/>
                </a:lnTo>
                <a:lnTo>
                  <a:pt x="896046" y="34553"/>
                </a:lnTo>
                <a:lnTo>
                  <a:pt x="896046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6654518" y="6545887"/>
            <a:ext cx="765810" cy="645160"/>
          </a:xfrm>
          <a:custGeom>
            <a:avLst/>
            <a:gdLst/>
            <a:ahLst/>
            <a:cxnLst/>
            <a:rect l="l" t="t" r="r" b="b"/>
            <a:pathLst>
              <a:path w="765809" h="645159">
                <a:moveTo>
                  <a:pt x="114136" y="336638"/>
                </a:moveTo>
                <a:lnTo>
                  <a:pt x="40312" y="336638"/>
                </a:lnTo>
                <a:lnTo>
                  <a:pt x="49654" y="338152"/>
                </a:lnTo>
                <a:lnTo>
                  <a:pt x="58113" y="343248"/>
                </a:lnTo>
                <a:lnTo>
                  <a:pt x="65786" y="352762"/>
                </a:lnTo>
                <a:lnTo>
                  <a:pt x="72772" y="367528"/>
                </a:lnTo>
                <a:lnTo>
                  <a:pt x="178528" y="645006"/>
                </a:lnTo>
                <a:lnTo>
                  <a:pt x="195282" y="645006"/>
                </a:lnTo>
                <a:lnTo>
                  <a:pt x="229001" y="558098"/>
                </a:lnTo>
                <a:lnTo>
                  <a:pt x="198423" y="558098"/>
                </a:lnTo>
                <a:lnTo>
                  <a:pt x="114136" y="336638"/>
                </a:lnTo>
                <a:close/>
              </a:path>
              <a:path w="765809" h="645159">
                <a:moveTo>
                  <a:pt x="417264" y="0"/>
                </a:moveTo>
                <a:lnTo>
                  <a:pt x="200517" y="558098"/>
                </a:lnTo>
                <a:lnTo>
                  <a:pt x="229001" y="558098"/>
                </a:lnTo>
                <a:lnTo>
                  <a:pt x="432129" y="34553"/>
                </a:lnTo>
                <a:lnTo>
                  <a:pt x="417264" y="34553"/>
                </a:lnTo>
                <a:lnTo>
                  <a:pt x="417264" y="0"/>
                </a:lnTo>
                <a:close/>
              </a:path>
              <a:path w="765809" h="645159">
                <a:moveTo>
                  <a:pt x="91620" y="277478"/>
                </a:moveTo>
                <a:lnTo>
                  <a:pt x="81672" y="277478"/>
                </a:lnTo>
                <a:lnTo>
                  <a:pt x="0" y="342397"/>
                </a:lnTo>
                <a:lnTo>
                  <a:pt x="6282" y="352868"/>
                </a:lnTo>
                <a:lnTo>
                  <a:pt x="15207" y="345915"/>
                </a:lnTo>
                <a:lnTo>
                  <a:pt x="24279" y="340827"/>
                </a:lnTo>
                <a:lnTo>
                  <a:pt x="32860" y="337702"/>
                </a:lnTo>
                <a:lnTo>
                  <a:pt x="40312" y="336638"/>
                </a:lnTo>
                <a:lnTo>
                  <a:pt x="114136" y="336638"/>
                </a:lnTo>
                <a:lnTo>
                  <a:pt x="91620" y="277478"/>
                </a:lnTo>
                <a:close/>
              </a:path>
              <a:path w="765809" h="645159">
                <a:moveTo>
                  <a:pt x="445536" y="0"/>
                </a:moveTo>
                <a:lnTo>
                  <a:pt x="417264" y="0"/>
                </a:lnTo>
                <a:lnTo>
                  <a:pt x="417264" y="34553"/>
                </a:lnTo>
                <a:lnTo>
                  <a:pt x="432129" y="34553"/>
                </a:lnTo>
                <a:lnTo>
                  <a:pt x="445536" y="0"/>
                </a:lnTo>
                <a:close/>
              </a:path>
              <a:path w="765809" h="645159">
                <a:moveTo>
                  <a:pt x="765421" y="0"/>
                </a:moveTo>
                <a:lnTo>
                  <a:pt x="445536" y="0"/>
                </a:lnTo>
                <a:lnTo>
                  <a:pt x="432129" y="34553"/>
                </a:lnTo>
                <a:lnTo>
                  <a:pt x="765421" y="34553"/>
                </a:lnTo>
                <a:lnTo>
                  <a:pt x="765421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7087361" y="6509235"/>
            <a:ext cx="345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822334" y="6030983"/>
            <a:ext cx="709930" cy="645160"/>
          </a:xfrm>
          <a:custGeom>
            <a:avLst/>
            <a:gdLst/>
            <a:ahLst/>
            <a:cxnLst/>
            <a:rect l="l" t="t" r="r" b="b"/>
            <a:pathLst>
              <a:path w="709929" h="645159">
                <a:moveTo>
                  <a:pt x="114136" y="336638"/>
                </a:moveTo>
                <a:lnTo>
                  <a:pt x="40312" y="336638"/>
                </a:lnTo>
                <a:lnTo>
                  <a:pt x="49654" y="338152"/>
                </a:lnTo>
                <a:lnTo>
                  <a:pt x="58113" y="343248"/>
                </a:lnTo>
                <a:lnTo>
                  <a:pt x="65786" y="352762"/>
                </a:lnTo>
                <a:lnTo>
                  <a:pt x="72772" y="367528"/>
                </a:lnTo>
                <a:lnTo>
                  <a:pt x="178528" y="645006"/>
                </a:lnTo>
                <a:lnTo>
                  <a:pt x="195282" y="645006"/>
                </a:lnTo>
                <a:lnTo>
                  <a:pt x="229001" y="558098"/>
                </a:lnTo>
                <a:lnTo>
                  <a:pt x="198423" y="558098"/>
                </a:lnTo>
                <a:lnTo>
                  <a:pt x="114136" y="336638"/>
                </a:lnTo>
                <a:close/>
              </a:path>
              <a:path w="709929" h="645159">
                <a:moveTo>
                  <a:pt x="417264" y="0"/>
                </a:moveTo>
                <a:lnTo>
                  <a:pt x="200517" y="558098"/>
                </a:lnTo>
                <a:lnTo>
                  <a:pt x="229001" y="558098"/>
                </a:lnTo>
                <a:lnTo>
                  <a:pt x="432129" y="34553"/>
                </a:lnTo>
                <a:lnTo>
                  <a:pt x="417264" y="34553"/>
                </a:lnTo>
                <a:lnTo>
                  <a:pt x="417264" y="0"/>
                </a:lnTo>
                <a:close/>
              </a:path>
              <a:path w="709929" h="645159">
                <a:moveTo>
                  <a:pt x="91620" y="277478"/>
                </a:moveTo>
                <a:lnTo>
                  <a:pt x="81672" y="277478"/>
                </a:lnTo>
                <a:lnTo>
                  <a:pt x="0" y="342397"/>
                </a:lnTo>
                <a:lnTo>
                  <a:pt x="6282" y="352868"/>
                </a:lnTo>
                <a:lnTo>
                  <a:pt x="15207" y="345915"/>
                </a:lnTo>
                <a:lnTo>
                  <a:pt x="24279" y="340827"/>
                </a:lnTo>
                <a:lnTo>
                  <a:pt x="32860" y="337702"/>
                </a:lnTo>
                <a:lnTo>
                  <a:pt x="40312" y="336638"/>
                </a:lnTo>
                <a:lnTo>
                  <a:pt x="114136" y="336638"/>
                </a:lnTo>
                <a:lnTo>
                  <a:pt x="91620" y="277478"/>
                </a:lnTo>
                <a:close/>
              </a:path>
              <a:path w="709929" h="645159">
                <a:moveTo>
                  <a:pt x="445536" y="0"/>
                </a:moveTo>
                <a:lnTo>
                  <a:pt x="417264" y="0"/>
                </a:lnTo>
                <a:lnTo>
                  <a:pt x="417264" y="34553"/>
                </a:lnTo>
                <a:lnTo>
                  <a:pt x="432129" y="34553"/>
                </a:lnTo>
                <a:lnTo>
                  <a:pt x="445536" y="0"/>
                </a:lnTo>
                <a:close/>
              </a:path>
              <a:path w="709929" h="645159">
                <a:moveTo>
                  <a:pt x="709402" y="0"/>
                </a:moveTo>
                <a:lnTo>
                  <a:pt x="445536" y="0"/>
                </a:lnTo>
                <a:lnTo>
                  <a:pt x="432129" y="34553"/>
                </a:lnTo>
                <a:lnTo>
                  <a:pt x="709402" y="34553"/>
                </a:lnTo>
                <a:lnTo>
                  <a:pt x="709402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822334" y="6972315"/>
            <a:ext cx="709930" cy="645160"/>
          </a:xfrm>
          <a:custGeom>
            <a:avLst/>
            <a:gdLst/>
            <a:ahLst/>
            <a:cxnLst/>
            <a:rect l="l" t="t" r="r" b="b"/>
            <a:pathLst>
              <a:path w="709929" h="645159">
                <a:moveTo>
                  <a:pt x="114136" y="336638"/>
                </a:moveTo>
                <a:lnTo>
                  <a:pt x="40312" y="336638"/>
                </a:lnTo>
                <a:lnTo>
                  <a:pt x="49654" y="338152"/>
                </a:lnTo>
                <a:lnTo>
                  <a:pt x="58113" y="343248"/>
                </a:lnTo>
                <a:lnTo>
                  <a:pt x="65786" y="352762"/>
                </a:lnTo>
                <a:lnTo>
                  <a:pt x="72772" y="367528"/>
                </a:lnTo>
                <a:lnTo>
                  <a:pt x="178528" y="645006"/>
                </a:lnTo>
                <a:lnTo>
                  <a:pt x="195282" y="645006"/>
                </a:lnTo>
                <a:lnTo>
                  <a:pt x="229001" y="558098"/>
                </a:lnTo>
                <a:lnTo>
                  <a:pt x="198423" y="558098"/>
                </a:lnTo>
                <a:lnTo>
                  <a:pt x="114136" y="336638"/>
                </a:lnTo>
                <a:close/>
              </a:path>
              <a:path w="709929" h="645159">
                <a:moveTo>
                  <a:pt x="417264" y="0"/>
                </a:moveTo>
                <a:lnTo>
                  <a:pt x="200517" y="558098"/>
                </a:lnTo>
                <a:lnTo>
                  <a:pt x="229001" y="558098"/>
                </a:lnTo>
                <a:lnTo>
                  <a:pt x="432129" y="34553"/>
                </a:lnTo>
                <a:lnTo>
                  <a:pt x="417264" y="34553"/>
                </a:lnTo>
                <a:lnTo>
                  <a:pt x="417264" y="0"/>
                </a:lnTo>
                <a:close/>
              </a:path>
              <a:path w="709929" h="645159">
                <a:moveTo>
                  <a:pt x="91620" y="277478"/>
                </a:moveTo>
                <a:lnTo>
                  <a:pt x="81672" y="277478"/>
                </a:lnTo>
                <a:lnTo>
                  <a:pt x="0" y="342397"/>
                </a:lnTo>
                <a:lnTo>
                  <a:pt x="6282" y="352868"/>
                </a:lnTo>
                <a:lnTo>
                  <a:pt x="15207" y="345915"/>
                </a:lnTo>
                <a:lnTo>
                  <a:pt x="24279" y="340827"/>
                </a:lnTo>
                <a:lnTo>
                  <a:pt x="32860" y="337702"/>
                </a:lnTo>
                <a:lnTo>
                  <a:pt x="40312" y="336638"/>
                </a:lnTo>
                <a:lnTo>
                  <a:pt x="114136" y="336638"/>
                </a:lnTo>
                <a:lnTo>
                  <a:pt x="91620" y="277478"/>
                </a:lnTo>
                <a:close/>
              </a:path>
              <a:path w="709929" h="645159">
                <a:moveTo>
                  <a:pt x="445536" y="0"/>
                </a:moveTo>
                <a:lnTo>
                  <a:pt x="417264" y="0"/>
                </a:lnTo>
                <a:lnTo>
                  <a:pt x="417264" y="34553"/>
                </a:lnTo>
                <a:lnTo>
                  <a:pt x="432129" y="34553"/>
                </a:lnTo>
                <a:lnTo>
                  <a:pt x="445536" y="0"/>
                </a:lnTo>
                <a:close/>
              </a:path>
              <a:path w="709929" h="645159">
                <a:moveTo>
                  <a:pt x="709402" y="0"/>
                </a:moveTo>
                <a:lnTo>
                  <a:pt x="445536" y="0"/>
                </a:lnTo>
                <a:lnTo>
                  <a:pt x="432129" y="34553"/>
                </a:lnTo>
                <a:lnTo>
                  <a:pt x="709402" y="34553"/>
                </a:lnTo>
                <a:lnTo>
                  <a:pt x="709402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7200317" y="5573924"/>
            <a:ext cx="2344420" cy="1908175"/>
          </a:xfrm>
          <a:prstGeom prst="rect">
            <a:avLst/>
          </a:prstGeom>
        </p:spPr>
        <p:txBody>
          <a:bodyPr vert="horz" wrap="square" lIns="0" tIns="32829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2585"/>
              </a:spcBef>
              <a:tabLst>
                <a:tab pos="1821180" algn="l"/>
              </a:tabLst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4100" i="1" spc="1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36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100" spc="-36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/</a:t>
            </a:r>
            <a:r>
              <a:rPr sz="4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  <a:spcBef>
                <a:spcPts val="2495"/>
              </a:spcBef>
              <a:tabLst>
                <a:tab pos="2054225" algn="l"/>
              </a:tabLst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100" i="1" spc="1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100" i="1" spc="-34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*</a:t>
            </a:r>
            <a:r>
              <a:rPr sz="4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521089" y="7713019"/>
            <a:ext cx="4176395" cy="1619250"/>
            <a:chOff x="6521089" y="7713019"/>
            <a:chExt cx="4176395" cy="1619250"/>
          </a:xfrm>
        </p:grpSpPr>
        <p:sp>
          <p:nvSpPr>
            <p:cNvPr id="18" name="object 18"/>
            <p:cNvSpPr/>
            <p:nvPr/>
          </p:nvSpPr>
          <p:spPr>
            <a:xfrm>
              <a:off x="6526324" y="7718254"/>
              <a:ext cx="4166235" cy="1609090"/>
            </a:xfrm>
            <a:custGeom>
              <a:avLst/>
              <a:gdLst/>
              <a:ahLst/>
              <a:cxnLst/>
              <a:rect l="l" t="t" r="r" b="b"/>
              <a:pathLst>
                <a:path w="4166234" h="1609090">
                  <a:moveTo>
                    <a:pt x="4079394" y="393640"/>
                  </a:moveTo>
                  <a:lnTo>
                    <a:pt x="86384" y="393640"/>
                  </a:lnTo>
                  <a:lnTo>
                    <a:pt x="52744" y="400423"/>
                  </a:lnTo>
                  <a:lnTo>
                    <a:pt x="25287" y="418927"/>
                  </a:lnTo>
                  <a:lnTo>
                    <a:pt x="6783" y="446384"/>
                  </a:lnTo>
                  <a:lnTo>
                    <a:pt x="0" y="480025"/>
                  </a:lnTo>
                  <a:lnTo>
                    <a:pt x="0" y="1522204"/>
                  </a:lnTo>
                  <a:lnTo>
                    <a:pt x="6783" y="1555845"/>
                  </a:lnTo>
                  <a:lnTo>
                    <a:pt x="25287" y="1583302"/>
                  </a:lnTo>
                  <a:lnTo>
                    <a:pt x="52744" y="1601806"/>
                  </a:lnTo>
                  <a:lnTo>
                    <a:pt x="86384" y="1608589"/>
                  </a:lnTo>
                  <a:lnTo>
                    <a:pt x="4079394" y="1608589"/>
                  </a:lnTo>
                  <a:lnTo>
                    <a:pt x="4113035" y="1601806"/>
                  </a:lnTo>
                  <a:lnTo>
                    <a:pt x="4140491" y="1583302"/>
                  </a:lnTo>
                  <a:lnTo>
                    <a:pt x="4158995" y="1555845"/>
                  </a:lnTo>
                  <a:lnTo>
                    <a:pt x="4165778" y="1522204"/>
                  </a:lnTo>
                  <a:lnTo>
                    <a:pt x="4165778" y="480025"/>
                  </a:lnTo>
                  <a:lnTo>
                    <a:pt x="4158995" y="446384"/>
                  </a:lnTo>
                  <a:lnTo>
                    <a:pt x="4140491" y="418927"/>
                  </a:lnTo>
                  <a:lnTo>
                    <a:pt x="4113035" y="400423"/>
                  </a:lnTo>
                  <a:lnTo>
                    <a:pt x="4079394" y="393640"/>
                  </a:lnTo>
                  <a:close/>
                </a:path>
                <a:path w="4166234" h="1609090">
                  <a:moveTo>
                    <a:pt x="2058837" y="0"/>
                  </a:moveTo>
                  <a:lnTo>
                    <a:pt x="1885741" y="393640"/>
                  </a:lnTo>
                  <a:lnTo>
                    <a:pt x="2231607" y="393640"/>
                  </a:lnTo>
                  <a:lnTo>
                    <a:pt x="20588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6526324" y="7718254"/>
              <a:ext cx="4166235" cy="1609090"/>
            </a:xfrm>
            <a:custGeom>
              <a:avLst/>
              <a:gdLst/>
              <a:ahLst/>
              <a:cxnLst/>
              <a:rect l="l" t="t" r="r" b="b"/>
              <a:pathLst>
                <a:path w="4166234" h="1609090">
                  <a:moveTo>
                    <a:pt x="2058837" y="0"/>
                  </a:moveTo>
                  <a:lnTo>
                    <a:pt x="1885741" y="393639"/>
                  </a:lnTo>
                  <a:lnTo>
                    <a:pt x="86384" y="393639"/>
                  </a:lnTo>
                  <a:lnTo>
                    <a:pt x="52744" y="400423"/>
                  </a:lnTo>
                  <a:lnTo>
                    <a:pt x="25287" y="418927"/>
                  </a:lnTo>
                  <a:lnTo>
                    <a:pt x="6783" y="446383"/>
                  </a:lnTo>
                  <a:lnTo>
                    <a:pt x="0" y="480024"/>
                  </a:lnTo>
                  <a:lnTo>
                    <a:pt x="0" y="1522204"/>
                  </a:lnTo>
                  <a:lnTo>
                    <a:pt x="6783" y="1555845"/>
                  </a:lnTo>
                  <a:lnTo>
                    <a:pt x="25287" y="1583302"/>
                  </a:lnTo>
                  <a:lnTo>
                    <a:pt x="52744" y="1601806"/>
                  </a:lnTo>
                  <a:lnTo>
                    <a:pt x="86384" y="1608589"/>
                  </a:lnTo>
                  <a:lnTo>
                    <a:pt x="4079392" y="1608589"/>
                  </a:lnTo>
                  <a:lnTo>
                    <a:pt x="4113032" y="1601806"/>
                  </a:lnTo>
                  <a:lnTo>
                    <a:pt x="4140489" y="1583302"/>
                  </a:lnTo>
                  <a:lnTo>
                    <a:pt x="4158993" y="1555845"/>
                  </a:lnTo>
                  <a:lnTo>
                    <a:pt x="4165776" y="1522204"/>
                  </a:lnTo>
                  <a:lnTo>
                    <a:pt x="4165776" y="480024"/>
                  </a:lnTo>
                  <a:lnTo>
                    <a:pt x="4158993" y="446383"/>
                  </a:lnTo>
                  <a:lnTo>
                    <a:pt x="4140488" y="418927"/>
                  </a:lnTo>
                  <a:lnTo>
                    <a:pt x="4113032" y="400423"/>
                  </a:lnTo>
                  <a:lnTo>
                    <a:pt x="4079392" y="393639"/>
                  </a:lnTo>
                  <a:lnTo>
                    <a:pt x="2231607" y="393639"/>
                  </a:lnTo>
                  <a:lnTo>
                    <a:pt x="2058837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/>
          <p:nvPr/>
        </p:nvSpPr>
        <p:spPr>
          <a:xfrm>
            <a:off x="6634855" y="8305968"/>
            <a:ext cx="3949065" cy="73152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30"/>
              </a:spcBef>
            </a:pPr>
            <a:r>
              <a:rPr sz="195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若已知</a:t>
            </a:r>
            <a:r>
              <a:rPr sz="1950" dirty="0">
                <a:solidFill>
                  <a:srgbClr val="5A5F5E"/>
                </a:solidFill>
                <a:latin typeface="Arial MT"/>
                <a:cs typeface="Arial MT"/>
              </a:rPr>
              <a:t>L</a:t>
            </a:r>
            <a:r>
              <a:rPr sz="195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</a:t>
            </a:r>
            <a:r>
              <a:rPr sz="1950" dirty="0">
                <a:solidFill>
                  <a:srgbClr val="5A5F5E"/>
                </a:solidFill>
                <a:latin typeface="Arial MT"/>
                <a:cs typeface="Arial MT"/>
              </a:rPr>
              <a:t>sqrt(P)</a:t>
            </a:r>
            <a:r>
              <a:rPr sz="1950" spc="-1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，就可以推导出资</a:t>
            </a:r>
            <a:endParaRPr sz="1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algn="ctr">
              <a:lnSpc>
                <a:spcPct val="100000"/>
              </a:lnSpc>
              <a:spcBef>
                <a:spcPts val="440"/>
              </a:spcBef>
            </a:pPr>
            <a:r>
              <a:rPr sz="195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⾦使⽤量 </a:t>
            </a:r>
            <a:r>
              <a:rPr sz="1950" spc="75" dirty="0">
                <a:solidFill>
                  <a:srgbClr val="5A5F5E"/>
                </a:solidFill>
                <a:latin typeface="Arial MT"/>
                <a:cs typeface="Arial MT"/>
              </a:rPr>
              <a:t>x</a:t>
            </a:r>
            <a:r>
              <a:rPr sz="1950" spc="45" dirty="0">
                <a:solidFill>
                  <a:srgbClr val="5A5F5E"/>
                </a:solidFill>
                <a:latin typeface="Arial MT"/>
                <a:cs typeface="Arial MT"/>
              </a:rPr>
              <a:t> </a:t>
            </a:r>
            <a:r>
              <a:rPr sz="1950" spc="-50" dirty="0">
                <a:solidFill>
                  <a:srgbClr val="5A5F5E"/>
                </a:solidFill>
                <a:latin typeface="Arial MT"/>
                <a:cs typeface="Arial MT"/>
              </a:rPr>
              <a:t>y</a:t>
            </a:r>
            <a:endParaRPr sz="1950">
              <a:latin typeface="Arial MT"/>
              <a:cs typeface="Arial MT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234884" y="7430327"/>
            <a:ext cx="4286885" cy="1873885"/>
            <a:chOff x="12234884" y="7430327"/>
            <a:chExt cx="4286885" cy="1873885"/>
          </a:xfrm>
        </p:grpSpPr>
        <p:sp>
          <p:nvSpPr>
            <p:cNvPr id="22" name="object 22"/>
            <p:cNvSpPr/>
            <p:nvPr/>
          </p:nvSpPr>
          <p:spPr>
            <a:xfrm>
              <a:off x="12240119" y="7435563"/>
              <a:ext cx="4276725" cy="1863089"/>
            </a:xfrm>
            <a:custGeom>
              <a:avLst/>
              <a:gdLst/>
              <a:ahLst/>
              <a:cxnLst/>
              <a:rect l="l" t="t" r="r" b="b"/>
              <a:pathLst>
                <a:path w="4276725" h="1863090">
                  <a:moveTo>
                    <a:pt x="4177234" y="455483"/>
                  </a:moveTo>
                  <a:lnTo>
                    <a:pt x="98824" y="455483"/>
                  </a:lnTo>
                  <a:lnTo>
                    <a:pt x="60324" y="463237"/>
                  </a:lnTo>
                  <a:lnTo>
                    <a:pt x="28915" y="484396"/>
                  </a:lnTo>
                  <a:lnTo>
                    <a:pt x="7754" y="515803"/>
                  </a:lnTo>
                  <a:lnTo>
                    <a:pt x="0" y="554302"/>
                  </a:lnTo>
                  <a:lnTo>
                    <a:pt x="0" y="1763689"/>
                  </a:lnTo>
                  <a:lnTo>
                    <a:pt x="7754" y="1802240"/>
                  </a:lnTo>
                  <a:lnTo>
                    <a:pt x="28915" y="1833759"/>
                  </a:lnTo>
                  <a:lnTo>
                    <a:pt x="60324" y="1855031"/>
                  </a:lnTo>
                  <a:lnTo>
                    <a:pt x="98824" y="1862836"/>
                  </a:lnTo>
                  <a:lnTo>
                    <a:pt x="4177234" y="1862836"/>
                  </a:lnTo>
                  <a:lnTo>
                    <a:pt x="4215784" y="1855031"/>
                  </a:lnTo>
                  <a:lnTo>
                    <a:pt x="4247305" y="1833759"/>
                  </a:lnTo>
                  <a:lnTo>
                    <a:pt x="4268577" y="1802240"/>
                  </a:lnTo>
                  <a:lnTo>
                    <a:pt x="4276382" y="1763689"/>
                  </a:lnTo>
                  <a:lnTo>
                    <a:pt x="4276382" y="554302"/>
                  </a:lnTo>
                  <a:lnTo>
                    <a:pt x="4268577" y="515803"/>
                  </a:lnTo>
                  <a:lnTo>
                    <a:pt x="4247305" y="484396"/>
                  </a:lnTo>
                  <a:lnTo>
                    <a:pt x="4215784" y="463237"/>
                  </a:lnTo>
                  <a:lnTo>
                    <a:pt x="4177234" y="455483"/>
                  </a:lnTo>
                  <a:close/>
                </a:path>
                <a:path w="4276725" h="1863090">
                  <a:moveTo>
                    <a:pt x="2070617" y="0"/>
                  </a:moveTo>
                  <a:lnTo>
                    <a:pt x="1872979" y="455483"/>
                  </a:lnTo>
                  <a:lnTo>
                    <a:pt x="2268590" y="455483"/>
                  </a:lnTo>
                  <a:lnTo>
                    <a:pt x="20706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2240119" y="7435563"/>
              <a:ext cx="4276725" cy="1863089"/>
            </a:xfrm>
            <a:custGeom>
              <a:avLst/>
              <a:gdLst/>
              <a:ahLst/>
              <a:cxnLst/>
              <a:rect l="l" t="t" r="r" b="b"/>
              <a:pathLst>
                <a:path w="4276725" h="1863090">
                  <a:moveTo>
                    <a:pt x="2070617" y="0"/>
                  </a:moveTo>
                  <a:lnTo>
                    <a:pt x="1872979" y="455483"/>
                  </a:lnTo>
                  <a:lnTo>
                    <a:pt x="98818" y="455483"/>
                  </a:lnTo>
                  <a:lnTo>
                    <a:pt x="60319" y="463237"/>
                  </a:lnTo>
                  <a:lnTo>
                    <a:pt x="28912" y="484396"/>
                  </a:lnTo>
                  <a:lnTo>
                    <a:pt x="7754" y="515803"/>
                  </a:lnTo>
                  <a:lnTo>
                    <a:pt x="0" y="554302"/>
                  </a:lnTo>
                  <a:lnTo>
                    <a:pt x="0" y="1763689"/>
                  </a:lnTo>
                  <a:lnTo>
                    <a:pt x="7754" y="1802240"/>
                  </a:lnTo>
                  <a:lnTo>
                    <a:pt x="28912" y="1833759"/>
                  </a:lnTo>
                  <a:lnTo>
                    <a:pt x="60319" y="1855030"/>
                  </a:lnTo>
                  <a:lnTo>
                    <a:pt x="98818" y="1862835"/>
                  </a:lnTo>
                  <a:lnTo>
                    <a:pt x="4177228" y="1862835"/>
                  </a:lnTo>
                  <a:lnTo>
                    <a:pt x="4215779" y="1855030"/>
                  </a:lnTo>
                  <a:lnTo>
                    <a:pt x="4247298" y="1833759"/>
                  </a:lnTo>
                  <a:lnTo>
                    <a:pt x="4268569" y="1802240"/>
                  </a:lnTo>
                  <a:lnTo>
                    <a:pt x="4276374" y="1763689"/>
                  </a:lnTo>
                  <a:lnTo>
                    <a:pt x="4276374" y="554302"/>
                  </a:lnTo>
                  <a:lnTo>
                    <a:pt x="4268569" y="515803"/>
                  </a:lnTo>
                  <a:lnTo>
                    <a:pt x="4247298" y="484396"/>
                  </a:lnTo>
                  <a:lnTo>
                    <a:pt x="4215779" y="463237"/>
                  </a:lnTo>
                  <a:lnTo>
                    <a:pt x="4177228" y="455483"/>
                  </a:lnTo>
                  <a:lnTo>
                    <a:pt x="2268582" y="455483"/>
                  </a:lnTo>
                  <a:lnTo>
                    <a:pt x="2070617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4" name="object 24"/>
          <p:cNvSpPr txBox="1"/>
          <p:nvPr/>
        </p:nvSpPr>
        <p:spPr>
          <a:xfrm>
            <a:off x="12606497" y="8410686"/>
            <a:ext cx="354393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5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流动性是价格变化所需的资⾦量</a:t>
            </a:r>
            <a:endParaRPr sz="19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79192" y="7628559"/>
            <a:ext cx="4176395" cy="1619250"/>
            <a:chOff x="979192" y="7628559"/>
            <a:chExt cx="4176395" cy="1619250"/>
          </a:xfrm>
        </p:grpSpPr>
        <p:sp>
          <p:nvSpPr>
            <p:cNvPr id="26" name="object 26"/>
            <p:cNvSpPr/>
            <p:nvPr/>
          </p:nvSpPr>
          <p:spPr>
            <a:xfrm>
              <a:off x="984427" y="7633795"/>
              <a:ext cx="4166235" cy="1609090"/>
            </a:xfrm>
            <a:custGeom>
              <a:avLst/>
              <a:gdLst/>
              <a:ahLst/>
              <a:cxnLst/>
              <a:rect l="l" t="t" r="r" b="b"/>
              <a:pathLst>
                <a:path w="4166235" h="1609090">
                  <a:moveTo>
                    <a:pt x="4079391" y="393639"/>
                  </a:moveTo>
                  <a:lnTo>
                    <a:pt x="86384" y="393639"/>
                  </a:lnTo>
                  <a:lnTo>
                    <a:pt x="52743" y="400422"/>
                  </a:lnTo>
                  <a:lnTo>
                    <a:pt x="25287" y="418926"/>
                  </a:lnTo>
                  <a:lnTo>
                    <a:pt x="6783" y="446383"/>
                  </a:lnTo>
                  <a:lnTo>
                    <a:pt x="0" y="480024"/>
                  </a:lnTo>
                  <a:lnTo>
                    <a:pt x="0" y="1522204"/>
                  </a:lnTo>
                  <a:lnTo>
                    <a:pt x="6783" y="1555845"/>
                  </a:lnTo>
                  <a:lnTo>
                    <a:pt x="25287" y="1583302"/>
                  </a:lnTo>
                  <a:lnTo>
                    <a:pt x="52743" y="1601806"/>
                  </a:lnTo>
                  <a:lnTo>
                    <a:pt x="86384" y="1608589"/>
                  </a:lnTo>
                  <a:lnTo>
                    <a:pt x="4079391" y="1608589"/>
                  </a:lnTo>
                  <a:lnTo>
                    <a:pt x="4113032" y="1601806"/>
                  </a:lnTo>
                  <a:lnTo>
                    <a:pt x="4140489" y="1583302"/>
                  </a:lnTo>
                  <a:lnTo>
                    <a:pt x="4158993" y="1555845"/>
                  </a:lnTo>
                  <a:lnTo>
                    <a:pt x="4165776" y="1522204"/>
                  </a:lnTo>
                  <a:lnTo>
                    <a:pt x="4165776" y="480024"/>
                  </a:lnTo>
                  <a:lnTo>
                    <a:pt x="4158992" y="446383"/>
                  </a:lnTo>
                  <a:lnTo>
                    <a:pt x="4140488" y="418926"/>
                  </a:lnTo>
                  <a:lnTo>
                    <a:pt x="4113032" y="400422"/>
                  </a:lnTo>
                  <a:lnTo>
                    <a:pt x="4079391" y="393639"/>
                  </a:lnTo>
                  <a:close/>
                </a:path>
                <a:path w="4166235" h="1609090">
                  <a:moveTo>
                    <a:pt x="2058837" y="0"/>
                  </a:moveTo>
                  <a:lnTo>
                    <a:pt x="1885741" y="393639"/>
                  </a:lnTo>
                  <a:lnTo>
                    <a:pt x="2231607" y="393639"/>
                  </a:lnTo>
                  <a:lnTo>
                    <a:pt x="20588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984427" y="7633795"/>
              <a:ext cx="4166235" cy="1609090"/>
            </a:xfrm>
            <a:custGeom>
              <a:avLst/>
              <a:gdLst/>
              <a:ahLst/>
              <a:cxnLst/>
              <a:rect l="l" t="t" r="r" b="b"/>
              <a:pathLst>
                <a:path w="4166235" h="1609090">
                  <a:moveTo>
                    <a:pt x="2058837" y="0"/>
                  </a:moveTo>
                  <a:lnTo>
                    <a:pt x="1885741" y="393639"/>
                  </a:lnTo>
                  <a:lnTo>
                    <a:pt x="86384" y="393639"/>
                  </a:lnTo>
                  <a:lnTo>
                    <a:pt x="52744" y="400423"/>
                  </a:lnTo>
                  <a:lnTo>
                    <a:pt x="25287" y="418927"/>
                  </a:lnTo>
                  <a:lnTo>
                    <a:pt x="6783" y="446383"/>
                  </a:lnTo>
                  <a:lnTo>
                    <a:pt x="0" y="480024"/>
                  </a:lnTo>
                  <a:lnTo>
                    <a:pt x="0" y="1522204"/>
                  </a:lnTo>
                  <a:lnTo>
                    <a:pt x="6783" y="1555845"/>
                  </a:lnTo>
                  <a:lnTo>
                    <a:pt x="25287" y="1583302"/>
                  </a:lnTo>
                  <a:lnTo>
                    <a:pt x="52744" y="1601806"/>
                  </a:lnTo>
                  <a:lnTo>
                    <a:pt x="86384" y="1608589"/>
                  </a:lnTo>
                  <a:lnTo>
                    <a:pt x="4079392" y="1608589"/>
                  </a:lnTo>
                  <a:lnTo>
                    <a:pt x="4113032" y="1601806"/>
                  </a:lnTo>
                  <a:lnTo>
                    <a:pt x="4140489" y="1583302"/>
                  </a:lnTo>
                  <a:lnTo>
                    <a:pt x="4158993" y="1555845"/>
                  </a:lnTo>
                  <a:lnTo>
                    <a:pt x="4165776" y="1522204"/>
                  </a:lnTo>
                  <a:lnTo>
                    <a:pt x="4165776" y="480024"/>
                  </a:lnTo>
                  <a:lnTo>
                    <a:pt x="4158993" y="446383"/>
                  </a:lnTo>
                  <a:lnTo>
                    <a:pt x="4140488" y="418927"/>
                  </a:lnTo>
                  <a:lnTo>
                    <a:pt x="4113032" y="400423"/>
                  </a:lnTo>
                  <a:lnTo>
                    <a:pt x="4079392" y="393639"/>
                  </a:lnTo>
                  <a:lnTo>
                    <a:pt x="2231607" y="393639"/>
                  </a:lnTo>
                  <a:lnTo>
                    <a:pt x="2058837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/>
          <p:cNvSpPr txBox="1"/>
          <p:nvPr/>
        </p:nvSpPr>
        <p:spPr>
          <a:xfrm>
            <a:off x="1937581" y="8449192"/>
            <a:ext cx="225996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代码中存 </a:t>
            </a:r>
            <a:r>
              <a:rPr sz="1950" dirty="0">
                <a:solidFill>
                  <a:srgbClr val="5A5F5E"/>
                </a:solidFill>
                <a:latin typeface="Arial MT"/>
                <a:cs typeface="Arial MT"/>
              </a:rPr>
              <a:t>L</a:t>
            </a:r>
            <a:r>
              <a:rPr sz="1950" dirty="0">
                <a:solidFill>
                  <a:srgbClr val="5A5F5E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</a:t>
            </a:r>
            <a:r>
              <a:rPr sz="1950" spc="-10" dirty="0">
                <a:solidFill>
                  <a:srgbClr val="5A5F5E"/>
                </a:solidFill>
                <a:latin typeface="Arial MT"/>
                <a:cs typeface="Arial MT"/>
              </a:rPr>
              <a:t>sqrt(P)</a:t>
            </a:r>
            <a:endParaRPr sz="19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81763" y="3484824"/>
            <a:ext cx="12315825" cy="702945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52755" indent="-364490">
              <a:lnSpc>
                <a:spcPct val="100000"/>
              </a:lnSpc>
              <a:spcBef>
                <a:spcPts val="115"/>
              </a:spcBef>
              <a:buSzPct val="83000"/>
              <a:buFont typeface="Microsoft Sans Serif" panose="020B0604020202020204"/>
              <a:buChar char="•"/>
              <a:tabLst>
                <a:tab pos="452755" algn="l"/>
                <a:tab pos="453390" algn="l"/>
              </a:tabLst>
            </a:pP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以太坊客户端：</a:t>
            </a:r>
            <a:r>
              <a:rPr sz="315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EV</a:t>
            </a:r>
            <a:r>
              <a:rPr sz="3150" spc="-3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1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载体、⽹络中的节点程序</a:t>
            </a:r>
            <a:endParaRPr sz="3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52755" indent="-36449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452755" algn="l"/>
                <a:tab pos="453390" algn="l"/>
              </a:tabLst>
            </a:pP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只要符合共识</a:t>
            </a:r>
            <a:r>
              <a:rPr sz="315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规范，（⼏乎）任何语⾔都可以实现客户端</a:t>
            </a:r>
            <a:endParaRPr sz="3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52755" indent="-364490">
              <a:lnSpc>
                <a:spcPct val="100000"/>
              </a:lnSpc>
              <a:spcBef>
                <a:spcPts val="5"/>
              </a:spcBef>
              <a:buSzPct val="83000"/>
              <a:buFont typeface="Microsoft Sans Serif" panose="020B0604020202020204"/>
              <a:buChar char="•"/>
              <a:tabLst>
                <a:tab pos="452755" algn="l"/>
                <a:tab pos="453390" algn="l"/>
              </a:tabLst>
            </a:pP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常⻅的客户端</a:t>
            </a:r>
            <a:r>
              <a:rPr sz="3150" spc="-1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15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TheMerge</a:t>
            </a:r>
            <a:r>
              <a:rPr sz="315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之后）</a:t>
            </a:r>
            <a:endParaRPr sz="3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60450" lvl="1" indent="-36512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1060450" algn="l"/>
                <a:tab pos="1061085" algn="l"/>
              </a:tabLst>
            </a:pP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执⾏层</a:t>
            </a:r>
            <a:r>
              <a:rPr sz="3150" spc="-9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15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Geth</a:t>
            </a:r>
            <a:r>
              <a:rPr sz="3150" spc="-9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15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Go</a:t>
            </a:r>
            <a:r>
              <a:rPr sz="315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实现）、</a:t>
            </a:r>
            <a:r>
              <a:rPr sz="315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Nethermind(C#</a:t>
            </a: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实现</a:t>
            </a:r>
            <a:r>
              <a:rPr sz="315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315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Erigon</a:t>
            </a:r>
            <a:r>
              <a:rPr sz="3150" spc="-1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15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go</a:t>
            </a:r>
            <a:r>
              <a:rPr sz="3150" spc="-1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6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60450" lvl="1" indent="-36512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1060450" algn="l"/>
                <a:tab pos="1061085" algn="l"/>
              </a:tabLst>
            </a:pP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共识层</a:t>
            </a:r>
            <a:r>
              <a:rPr sz="315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15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Prysm</a:t>
            </a:r>
            <a:r>
              <a:rPr sz="315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15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Go</a:t>
            </a:r>
            <a:r>
              <a:rPr sz="315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315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Lighthouse</a:t>
            </a:r>
            <a:r>
              <a:rPr sz="3150" spc="-2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15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Rust</a:t>
            </a:r>
            <a:r>
              <a:rPr sz="315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实现）</a:t>
            </a:r>
            <a:endParaRPr sz="3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6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52755" indent="-36449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452755" algn="l"/>
                <a:tab pos="453390" algn="l"/>
              </a:tabLst>
            </a:pP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</a:t>
            </a:r>
            <a:r>
              <a:rPr sz="315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50" spc="-3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RP</a:t>
            </a:r>
            <a:r>
              <a:rPr sz="3150" spc="-3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315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提供服务</a:t>
            </a:r>
            <a:endParaRPr sz="3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60450" lvl="1" indent="-36512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1060450" algn="l"/>
                <a:tab pos="1061085" algn="l"/>
                <a:tab pos="4373245" algn="l"/>
              </a:tabLst>
            </a:pPr>
            <a:r>
              <a:rPr sz="3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节点服务商</a:t>
            </a:r>
            <a:r>
              <a:rPr sz="3150" spc="-3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315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5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Infura,	</a:t>
            </a:r>
            <a:r>
              <a:rPr sz="315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alchemy</a:t>
            </a:r>
            <a:endParaRPr sz="31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以太坊客户端</a:t>
            </a:r>
            <a:endParaRPr spc="30" dirty="0"/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36210" y="1638300"/>
            <a:ext cx="781367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76347"/>
            <a:ext cx="255905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流动性聚合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871655" y="4983352"/>
            <a:ext cx="11742187" cy="4428198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81220" y="1638300"/>
            <a:ext cx="836866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7530904"/>
            <a:ext cx="2894965" cy="524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8620" indent="-37592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388620" algn="l"/>
              </a:tabLst>
            </a:pPr>
            <a:r>
              <a:rPr sz="3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价格区间</a:t>
            </a:r>
            <a:r>
              <a:rPr sz="32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：（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8905" y="8645115"/>
            <a:ext cx="10589895" cy="52451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8620" indent="-375920">
              <a:lnSpc>
                <a:spcPct val="100000"/>
              </a:lnSpc>
              <a:spcBef>
                <a:spcPts val="120"/>
              </a:spcBef>
              <a:buSzPct val="82000"/>
              <a:buChar char="•"/>
              <a:tabLst>
                <a:tab pos="388620" algn="l"/>
              </a:tabLst>
            </a:pPr>
            <a:r>
              <a:rPr sz="325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tickspacing</a:t>
            </a:r>
            <a:r>
              <a:rPr sz="325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 </a:t>
            </a:r>
            <a:r>
              <a:rPr sz="32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并不是每⼀个价格需要都可⽤，定义价格密度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502675" y="5155247"/>
            <a:ext cx="643890" cy="542925"/>
          </a:xfrm>
          <a:custGeom>
            <a:avLst/>
            <a:gdLst/>
            <a:ahLst/>
            <a:cxnLst/>
            <a:rect l="l" t="t" r="r" b="b"/>
            <a:pathLst>
              <a:path w="643889" h="542925">
                <a:moveTo>
                  <a:pt x="95999" y="283144"/>
                </a:moveTo>
                <a:lnTo>
                  <a:pt x="33906" y="283144"/>
                </a:lnTo>
                <a:lnTo>
                  <a:pt x="41764" y="284417"/>
                </a:lnTo>
                <a:lnTo>
                  <a:pt x="48879" y="288703"/>
                </a:lnTo>
                <a:lnTo>
                  <a:pt x="55332" y="296705"/>
                </a:lnTo>
                <a:lnTo>
                  <a:pt x="61208" y="309124"/>
                </a:lnTo>
                <a:lnTo>
                  <a:pt x="150158" y="542509"/>
                </a:lnTo>
                <a:lnTo>
                  <a:pt x="164250" y="542509"/>
                </a:lnTo>
                <a:lnTo>
                  <a:pt x="192611" y="469411"/>
                </a:lnTo>
                <a:lnTo>
                  <a:pt x="166892" y="469411"/>
                </a:lnTo>
                <a:lnTo>
                  <a:pt x="95999" y="283144"/>
                </a:lnTo>
                <a:close/>
              </a:path>
              <a:path w="643889" h="542925">
                <a:moveTo>
                  <a:pt x="350957" y="0"/>
                </a:moveTo>
                <a:lnTo>
                  <a:pt x="168653" y="469411"/>
                </a:lnTo>
                <a:lnTo>
                  <a:pt x="192611" y="469411"/>
                </a:lnTo>
                <a:lnTo>
                  <a:pt x="363461" y="29062"/>
                </a:lnTo>
                <a:lnTo>
                  <a:pt x="350957" y="29062"/>
                </a:lnTo>
                <a:lnTo>
                  <a:pt x="350957" y="0"/>
                </a:lnTo>
                <a:close/>
              </a:path>
              <a:path w="643889" h="542925">
                <a:moveTo>
                  <a:pt x="77061" y="233384"/>
                </a:moveTo>
                <a:lnTo>
                  <a:pt x="68694" y="233384"/>
                </a:lnTo>
                <a:lnTo>
                  <a:pt x="0" y="287988"/>
                </a:lnTo>
                <a:lnTo>
                  <a:pt x="5284" y="296795"/>
                </a:lnTo>
                <a:lnTo>
                  <a:pt x="12791" y="290946"/>
                </a:lnTo>
                <a:lnTo>
                  <a:pt x="20421" y="286667"/>
                </a:lnTo>
                <a:lnTo>
                  <a:pt x="27638" y="284038"/>
                </a:lnTo>
                <a:lnTo>
                  <a:pt x="33906" y="283144"/>
                </a:lnTo>
                <a:lnTo>
                  <a:pt x="95999" y="283144"/>
                </a:lnTo>
                <a:lnTo>
                  <a:pt x="77061" y="233384"/>
                </a:lnTo>
                <a:close/>
              </a:path>
              <a:path w="643889" h="542925">
                <a:moveTo>
                  <a:pt x="374737" y="0"/>
                </a:moveTo>
                <a:lnTo>
                  <a:pt x="350957" y="0"/>
                </a:lnTo>
                <a:lnTo>
                  <a:pt x="350957" y="29062"/>
                </a:lnTo>
                <a:lnTo>
                  <a:pt x="363461" y="29062"/>
                </a:lnTo>
                <a:lnTo>
                  <a:pt x="374737" y="0"/>
                </a:lnTo>
                <a:close/>
              </a:path>
              <a:path w="643889" h="542925">
                <a:moveTo>
                  <a:pt x="643789" y="0"/>
                </a:moveTo>
                <a:lnTo>
                  <a:pt x="374737" y="0"/>
                </a:lnTo>
                <a:lnTo>
                  <a:pt x="363461" y="29062"/>
                </a:lnTo>
                <a:lnTo>
                  <a:pt x="643789" y="29062"/>
                </a:lnTo>
                <a:lnTo>
                  <a:pt x="643789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714540" y="5154806"/>
            <a:ext cx="1586230" cy="542925"/>
          </a:xfrm>
          <a:custGeom>
            <a:avLst/>
            <a:gdLst/>
            <a:ahLst/>
            <a:cxnLst/>
            <a:rect l="l" t="t" r="r" b="b"/>
            <a:pathLst>
              <a:path w="1586229" h="542925">
                <a:moveTo>
                  <a:pt x="95999" y="283144"/>
                </a:moveTo>
                <a:lnTo>
                  <a:pt x="33906" y="283144"/>
                </a:lnTo>
                <a:lnTo>
                  <a:pt x="41764" y="284417"/>
                </a:lnTo>
                <a:lnTo>
                  <a:pt x="48879" y="288703"/>
                </a:lnTo>
                <a:lnTo>
                  <a:pt x="55332" y="296705"/>
                </a:lnTo>
                <a:lnTo>
                  <a:pt x="61208" y="309124"/>
                </a:lnTo>
                <a:lnTo>
                  <a:pt x="150159" y="542510"/>
                </a:lnTo>
                <a:lnTo>
                  <a:pt x="164250" y="542510"/>
                </a:lnTo>
                <a:lnTo>
                  <a:pt x="192611" y="469411"/>
                </a:lnTo>
                <a:lnTo>
                  <a:pt x="166892" y="469411"/>
                </a:lnTo>
                <a:lnTo>
                  <a:pt x="95999" y="283144"/>
                </a:lnTo>
                <a:close/>
              </a:path>
              <a:path w="1586229" h="542925">
                <a:moveTo>
                  <a:pt x="350958" y="0"/>
                </a:moveTo>
                <a:lnTo>
                  <a:pt x="168654" y="469411"/>
                </a:lnTo>
                <a:lnTo>
                  <a:pt x="192611" y="469411"/>
                </a:lnTo>
                <a:lnTo>
                  <a:pt x="363461" y="29062"/>
                </a:lnTo>
                <a:lnTo>
                  <a:pt x="350958" y="29062"/>
                </a:lnTo>
                <a:lnTo>
                  <a:pt x="350958" y="0"/>
                </a:lnTo>
                <a:close/>
              </a:path>
              <a:path w="1586229" h="542925">
                <a:moveTo>
                  <a:pt x="77061" y="233385"/>
                </a:moveTo>
                <a:lnTo>
                  <a:pt x="68695" y="233385"/>
                </a:lnTo>
                <a:lnTo>
                  <a:pt x="0" y="287988"/>
                </a:lnTo>
                <a:lnTo>
                  <a:pt x="5284" y="296795"/>
                </a:lnTo>
                <a:lnTo>
                  <a:pt x="12791" y="290946"/>
                </a:lnTo>
                <a:lnTo>
                  <a:pt x="20421" y="286667"/>
                </a:lnTo>
                <a:lnTo>
                  <a:pt x="27638" y="284038"/>
                </a:lnTo>
                <a:lnTo>
                  <a:pt x="33906" y="283144"/>
                </a:lnTo>
                <a:lnTo>
                  <a:pt x="95999" y="283144"/>
                </a:lnTo>
                <a:lnTo>
                  <a:pt x="77061" y="233385"/>
                </a:lnTo>
                <a:close/>
              </a:path>
              <a:path w="1586229" h="542925">
                <a:moveTo>
                  <a:pt x="374737" y="0"/>
                </a:moveTo>
                <a:lnTo>
                  <a:pt x="350958" y="0"/>
                </a:lnTo>
                <a:lnTo>
                  <a:pt x="350958" y="29062"/>
                </a:lnTo>
                <a:lnTo>
                  <a:pt x="363461" y="29062"/>
                </a:lnTo>
                <a:lnTo>
                  <a:pt x="374737" y="0"/>
                </a:lnTo>
                <a:close/>
              </a:path>
              <a:path w="1586229" h="542925">
                <a:moveTo>
                  <a:pt x="1585697" y="0"/>
                </a:moveTo>
                <a:lnTo>
                  <a:pt x="374737" y="0"/>
                </a:lnTo>
                <a:lnTo>
                  <a:pt x="363461" y="29062"/>
                </a:lnTo>
                <a:lnTo>
                  <a:pt x="1585697" y="29062"/>
                </a:lnTo>
                <a:lnTo>
                  <a:pt x="1585697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592429" y="5218241"/>
            <a:ext cx="1085850" cy="542925"/>
          </a:xfrm>
          <a:custGeom>
            <a:avLst/>
            <a:gdLst/>
            <a:ahLst/>
            <a:cxnLst/>
            <a:rect l="l" t="t" r="r" b="b"/>
            <a:pathLst>
              <a:path w="1085850" h="542925">
                <a:moveTo>
                  <a:pt x="95999" y="283144"/>
                </a:moveTo>
                <a:lnTo>
                  <a:pt x="33906" y="283144"/>
                </a:lnTo>
                <a:lnTo>
                  <a:pt x="41764" y="284417"/>
                </a:lnTo>
                <a:lnTo>
                  <a:pt x="48879" y="288703"/>
                </a:lnTo>
                <a:lnTo>
                  <a:pt x="55332" y="296705"/>
                </a:lnTo>
                <a:lnTo>
                  <a:pt x="61208" y="309124"/>
                </a:lnTo>
                <a:lnTo>
                  <a:pt x="150158" y="542510"/>
                </a:lnTo>
                <a:lnTo>
                  <a:pt x="164250" y="542510"/>
                </a:lnTo>
                <a:lnTo>
                  <a:pt x="192611" y="469411"/>
                </a:lnTo>
                <a:lnTo>
                  <a:pt x="166892" y="469411"/>
                </a:lnTo>
                <a:lnTo>
                  <a:pt x="95999" y="283144"/>
                </a:lnTo>
                <a:close/>
              </a:path>
              <a:path w="1085850" h="542925">
                <a:moveTo>
                  <a:pt x="350957" y="0"/>
                </a:moveTo>
                <a:lnTo>
                  <a:pt x="168653" y="469411"/>
                </a:lnTo>
                <a:lnTo>
                  <a:pt x="192611" y="469411"/>
                </a:lnTo>
                <a:lnTo>
                  <a:pt x="363461" y="29062"/>
                </a:lnTo>
                <a:lnTo>
                  <a:pt x="350957" y="29062"/>
                </a:lnTo>
                <a:lnTo>
                  <a:pt x="350957" y="0"/>
                </a:lnTo>
                <a:close/>
              </a:path>
              <a:path w="1085850" h="542925">
                <a:moveTo>
                  <a:pt x="77061" y="233384"/>
                </a:moveTo>
                <a:lnTo>
                  <a:pt x="68694" y="233384"/>
                </a:lnTo>
                <a:lnTo>
                  <a:pt x="0" y="287988"/>
                </a:lnTo>
                <a:lnTo>
                  <a:pt x="5284" y="296795"/>
                </a:lnTo>
                <a:lnTo>
                  <a:pt x="12791" y="290946"/>
                </a:lnTo>
                <a:lnTo>
                  <a:pt x="20421" y="286667"/>
                </a:lnTo>
                <a:lnTo>
                  <a:pt x="27638" y="284038"/>
                </a:lnTo>
                <a:lnTo>
                  <a:pt x="33906" y="283144"/>
                </a:lnTo>
                <a:lnTo>
                  <a:pt x="95999" y="283144"/>
                </a:lnTo>
                <a:lnTo>
                  <a:pt x="77061" y="233384"/>
                </a:lnTo>
                <a:close/>
              </a:path>
              <a:path w="1085850" h="542925">
                <a:moveTo>
                  <a:pt x="374737" y="0"/>
                </a:moveTo>
                <a:lnTo>
                  <a:pt x="350957" y="0"/>
                </a:lnTo>
                <a:lnTo>
                  <a:pt x="350957" y="29062"/>
                </a:lnTo>
                <a:lnTo>
                  <a:pt x="363461" y="29062"/>
                </a:lnTo>
                <a:lnTo>
                  <a:pt x="374737" y="0"/>
                </a:lnTo>
                <a:close/>
              </a:path>
              <a:path w="1085850" h="542925">
                <a:moveTo>
                  <a:pt x="1085721" y="0"/>
                </a:moveTo>
                <a:lnTo>
                  <a:pt x="374737" y="0"/>
                </a:lnTo>
                <a:lnTo>
                  <a:pt x="363461" y="29062"/>
                </a:lnTo>
                <a:lnTo>
                  <a:pt x="1085721" y="29062"/>
                </a:lnTo>
                <a:lnTo>
                  <a:pt x="1085721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246226" y="5154806"/>
            <a:ext cx="1586230" cy="542925"/>
          </a:xfrm>
          <a:custGeom>
            <a:avLst/>
            <a:gdLst/>
            <a:ahLst/>
            <a:cxnLst/>
            <a:rect l="l" t="t" r="r" b="b"/>
            <a:pathLst>
              <a:path w="1586229" h="542925">
                <a:moveTo>
                  <a:pt x="95999" y="283144"/>
                </a:moveTo>
                <a:lnTo>
                  <a:pt x="33906" y="283144"/>
                </a:lnTo>
                <a:lnTo>
                  <a:pt x="41764" y="284417"/>
                </a:lnTo>
                <a:lnTo>
                  <a:pt x="48879" y="288703"/>
                </a:lnTo>
                <a:lnTo>
                  <a:pt x="55332" y="296705"/>
                </a:lnTo>
                <a:lnTo>
                  <a:pt x="61208" y="309124"/>
                </a:lnTo>
                <a:lnTo>
                  <a:pt x="150159" y="542510"/>
                </a:lnTo>
                <a:lnTo>
                  <a:pt x="164250" y="542510"/>
                </a:lnTo>
                <a:lnTo>
                  <a:pt x="192611" y="469411"/>
                </a:lnTo>
                <a:lnTo>
                  <a:pt x="166892" y="469411"/>
                </a:lnTo>
                <a:lnTo>
                  <a:pt x="95999" y="283144"/>
                </a:lnTo>
                <a:close/>
              </a:path>
              <a:path w="1586229" h="542925">
                <a:moveTo>
                  <a:pt x="350958" y="0"/>
                </a:moveTo>
                <a:lnTo>
                  <a:pt x="168653" y="469411"/>
                </a:lnTo>
                <a:lnTo>
                  <a:pt x="192611" y="469411"/>
                </a:lnTo>
                <a:lnTo>
                  <a:pt x="363461" y="29062"/>
                </a:lnTo>
                <a:lnTo>
                  <a:pt x="350958" y="29062"/>
                </a:lnTo>
                <a:lnTo>
                  <a:pt x="350958" y="0"/>
                </a:lnTo>
                <a:close/>
              </a:path>
              <a:path w="1586229" h="542925">
                <a:moveTo>
                  <a:pt x="77061" y="233385"/>
                </a:moveTo>
                <a:lnTo>
                  <a:pt x="68694" y="233385"/>
                </a:lnTo>
                <a:lnTo>
                  <a:pt x="0" y="287988"/>
                </a:lnTo>
                <a:lnTo>
                  <a:pt x="5284" y="296795"/>
                </a:lnTo>
                <a:lnTo>
                  <a:pt x="12791" y="290946"/>
                </a:lnTo>
                <a:lnTo>
                  <a:pt x="20421" y="286667"/>
                </a:lnTo>
                <a:lnTo>
                  <a:pt x="27638" y="284038"/>
                </a:lnTo>
                <a:lnTo>
                  <a:pt x="33906" y="283144"/>
                </a:lnTo>
                <a:lnTo>
                  <a:pt x="95999" y="283144"/>
                </a:lnTo>
                <a:lnTo>
                  <a:pt x="77061" y="233385"/>
                </a:lnTo>
                <a:close/>
              </a:path>
              <a:path w="1586229" h="542925">
                <a:moveTo>
                  <a:pt x="374737" y="0"/>
                </a:moveTo>
                <a:lnTo>
                  <a:pt x="350958" y="0"/>
                </a:lnTo>
                <a:lnTo>
                  <a:pt x="350958" y="29062"/>
                </a:lnTo>
                <a:lnTo>
                  <a:pt x="363461" y="29062"/>
                </a:lnTo>
                <a:lnTo>
                  <a:pt x="374737" y="0"/>
                </a:lnTo>
                <a:close/>
              </a:path>
              <a:path w="1586229" h="542925">
                <a:moveTo>
                  <a:pt x="1585697" y="0"/>
                </a:moveTo>
                <a:lnTo>
                  <a:pt x="374737" y="0"/>
                </a:lnTo>
                <a:lnTo>
                  <a:pt x="363461" y="29062"/>
                </a:lnTo>
                <a:lnTo>
                  <a:pt x="1585697" y="29062"/>
                </a:lnTo>
                <a:lnTo>
                  <a:pt x="1585697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0175371" y="5213551"/>
            <a:ext cx="715645" cy="542925"/>
          </a:xfrm>
          <a:custGeom>
            <a:avLst/>
            <a:gdLst/>
            <a:ahLst/>
            <a:cxnLst/>
            <a:rect l="l" t="t" r="r" b="b"/>
            <a:pathLst>
              <a:path w="715645" h="542925">
                <a:moveTo>
                  <a:pt x="95998" y="283144"/>
                </a:moveTo>
                <a:lnTo>
                  <a:pt x="33906" y="283144"/>
                </a:lnTo>
                <a:lnTo>
                  <a:pt x="41763" y="284417"/>
                </a:lnTo>
                <a:lnTo>
                  <a:pt x="48878" y="288703"/>
                </a:lnTo>
                <a:lnTo>
                  <a:pt x="55331" y="296705"/>
                </a:lnTo>
                <a:lnTo>
                  <a:pt x="61207" y="309124"/>
                </a:lnTo>
                <a:lnTo>
                  <a:pt x="150158" y="542510"/>
                </a:lnTo>
                <a:lnTo>
                  <a:pt x="164249" y="542510"/>
                </a:lnTo>
                <a:lnTo>
                  <a:pt x="192610" y="469411"/>
                </a:lnTo>
                <a:lnTo>
                  <a:pt x="166892" y="469411"/>
                </a:lnTo>
                <a:lnTo>
                  <a:pt x="95998" y="283144"/>
                </a:lnTo>
                <a:close/>
              </a:path>
              <a:path w="715645" h="542925">
                <a:moveTo>
                  <a:pt x="350956" y="0"/>
                </a:moveTo>
                <a:lnTo>
                  <a:pt x="168653" y="469411"/>
                </a:lnTo>
                <a:lnTo>
                  <a:pt x="192610" y="469411"/>
                </a:lnTo>
                <a:lnTo>
                  <a:pt x="363460" y="29062"/>
                </a:lnTo>
                <a:lnTo>
                  <a:pt x="350956" y="29062"/>
                </a:lnTo>
                <a:lnTo>
                  <a:pt x="350956" y="0"/>
                </a:lnTo>
                <a:close/>
              </a:path>
              <a:path w="715645" h="542925">
                <a:moveTo>
                  <a:pt x="77060" y="233385"/>
                </a:moveTo>
                <a:lnTo>
                  <a:pt x="68694" y="233385"/>
                </a:lnTo>
                <a:lnTo>
                  <a:pt x="0" y="287988"/>
                </a:lnTo>
                <a:lnTo>
                  <a:pt x="5283" y="296795"/>
                </a:lnTo>
                <a:lnTo>
                  <a:pt x="12790" y="290946"/>
                </a:lnTo>
                <a:lnTo>
                  <a:pt x="20420" y="286667"/>
                </a:lnTo>
                <a:lnTo>
                  <a:pt x="27638" y="284038"/>
                </a:lnTo>
                <a:lnTo>
                  <a:pt x="33906" y="283144"/>
                </a:lnTo>
                <a:lnTo>
                  <a:pt x="95998" y="283144"/>
                </a:lnTo>
                <a:lnTo>
                  <a:pt x="77060" y="233385"/>
                </a:lnTo>
                <a:close/>
              </a:path>
              <a:path w="715645" h="542925">
                <a:moveTo>
                  <a:pt x="374736" y="0"/>
                </a:moveTo>
                <a:lnTo>
                  <a:pt x="350956" y="0"/>
                </a:lnTo>
                <a:lnTo>
                  <a:pt x="350956" y="29062"/>
                </a:lnTo>
                <a:lnTo>
                  <a:pt x="363460" y="29062"/>
                </a:lnTo>
                <a:lnTo>
                  <a:pt x="374736" y="0"/>
                </a:lnTo>
                <a:close/>
              </a:path>
              <a:path w="715645" h="542925">
                <a:moveTo>
                  <a:pt x="715238" y="0"/>
                </a:moveTo>
                <a:lnTo>
                  <a:pt x="374736" y="0"/>
                </a:lnTo>
                <a:lnTo>
                  <a:pt x="363460" y="29062"/>
                </a:lnTo>
                <a:lnTo>
                  <a:pt x="715238" y="29062"/>
                </a:lnTo>
                <a:lnTo>
                  <a:pt x="715238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15405" y="3040516"/>
            <a:ext cx="19023965" cy="378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2120" marR="30480" indent="-376555">
              <a:lnSpc>
                <a:spcPct val="140000"/>
              </a:lnSpc>
              <a:spcBef>
                <a:spcPts val="95"/>
              </a:spcBef>
              <a:buSzPct val="82000"/>
              <a:buFont typeface="Microsoft Sans Serif" panose="020B0604020202020204"/>
              <a:buChar char="•"/>
              <a:tabLst>
                <a:tab pos="452120" algn="l"/>
              </a:tabLst>
            </a:pPr>
            <a:r>
              <a:rPr sz="3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叠加流动性：引⼊</a:t>
            </a:r>
            <a:r>
              <a:rPr sz="32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32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，使⽤等⽐数列将价格区间分段，添加流动性只能选择对应的离散点作为价格边</a:t>
            </a:r>
            <a:r>
              <a:rPr sz="32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界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67690" indent="-491490">
              <a:lnSpc>
                <a:spcPts val="3005"/>
              </a:lnSpc>
              <a:spcBef>
                <a:spcPts val="5530"/>
              </a:spcBef>
              <a:buSzPct val="77000"/>
              <a:buFont typeface="Microsoft Sans Serif" panose="020B0604020202020204"/>
              <a:buChar char="•"/>
              <a:tabLst>
                <a:tab pos="567690" algn="l"/>
                <a:tab pos="3361690" algn="l"/>
                <a:tab pos="4573270" algn="l"/>
                <a:tab pos="6451600" algn="l"/>
                <a:tab pos="7305675" algn="l"/>
                <a:tab pos="8105140" algn="l"/>
                <a:tab pos="10034270" algn="l"/>
              </a:tabLst>
            </a:pPr>
            <a:r>
              <a:rPr sz="345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Pi</a:t>
            </a:r>
            <a:r>
              <a:rPr sz="3450" i="1" spc="1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450" spc="4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3450" spc="2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34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3675" i="1" spc="-15" baseline="29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4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34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345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450" i="1" spc="27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3450" spc="40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34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34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3675" i="1" spc="-15" baseline="61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4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34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34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345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450" spc="40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34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3450" spc="-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34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⋅</a:t>
            </a:r>
            <a:r>
              <a:rPr sz="34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34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3450">
              <a:latin typeface="Times New Roman" panose="02020603050405020304"/>
              <a:cs typeface="Times New Roman" panose="02020603050405020304"/>
            </a:endParaRPr>
          </a:p>
          <a:p>
            <a:pPr marR="1934845" algn="ctr">
              <a:lnSpc>
                <a:spcPts val="1805"/>
              </a:lnSpc>
              <a:tabLst>
                <a:tab pos="3582670" algn="l"/>
              </a:tabLst>
            </a:pPr>
            <a:r>
              <a:rPr sz="2450" i="1" spc="3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450" spc="3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+1</a:t>
            </a:r>
            <a:r>
              <a:rPr sz="24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24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660"/>
              </a:spcBef>
            </a:pP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452120" indent="-37592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52120" algn="l"/>
              </a:tabLst>
            </a:pPr>
            <a:r>
              <a:rPr sz="32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价格序号 </a:t>
            </a:r>
            <a:r>
              <a:rPr sz="3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 </a:t>
            </a:r>
            <a:r>
              <a:rPr sz="3250" spc="2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称为</a:t>
            </a:r>
            <a:r>
              <a:rPr sz="32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3250" spc="-1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可为负数</a:t>
            </a:r>
            <a:r>
              <a:rPr sz="32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61046" y="7538446"/>
            <a:ext cx="1586230" cy="542925"/>
          </a:xfrm>
          <a:custGeom>
            <a:avLst/>
            <a:gdLst/>
            <a:ahLst/>
            <a:cxnLst/>
            <a:rect l="l" t="t" r="r" b="b"/>
            <a:pathLst>
              <a:path w="1586229" h="542925">
                <a:moveTo>
                  <a:pt x="95999" y="283144"/>
                </a:moveTo>
                <a:lnTo>
                  <a:pt x="33906" y="283144"/>
                </a:lnTo>
                <a:lnTo>
                  <a:pt x="41764" y="284417"/>
                </a:lnTo>
                <a:lnTo>
                  <a:pt x="48879" y="288703"/>
                </a:lnTo>
                <a:lnTo>
                  <a:pt x="55332" y="296706"/>
                </a:lnTo>
                <a:lnTo>
                  <a:pt x="61208" y="309125"/>
                </a:lnTo>
                <a:lnTo>
                  <a:pt x="150158" y="542510"/>
                </a:lnTo>
                <a:lnTo>
                  <a:pt x="164250" y="542510"/>
                </a:lnTo>
                <a:lnTo>
                  <a:pt x="192611" y="469411"/>
                </a:lnTo>
                <a:lnTo>
                  <a:pt x="166892" y="469411"/>
                </a:lnTo>
                <a:lnTo>
                  <a:pt x="95999" y="283144"/>
                </a:lnTo>
                <a:close/>
              </a:path>
              <a:path w="1586229" h="542925">
                <a:moveTo>
                  <a:pt x="350957" y="0"/>
                </a:moveTo>
                <a:lnTo>
                  <a:pt x="168653" y="469411"/>
                </a:lnTo>
                <a:lnTo>
                  <a:pt x="192611" y="469411"/>
                </a:lnTo>
                <a:lnTo>
                  <a:pt x="363461" y="29062"/>
                </a:lnTo>
                <a:lnTo>
                  <a:pt x="350957" y="29062"/>
                </a:lnTo>
                <a:lnTo>
                  <a:pt x="350957" y="0"/>
                </a:lnTo>
                <a:close/>
              </a:path>
              <a:path w="1586229" h="542925">
                <a:moveTo>
                  <a:pt x="77061" y="233385"/>
                </a:moveTo>
                <a:lnTo>
                  <a:pt x="68694" y="233385"/>
                </a:lnTo>
                <a:lnTo>
                  <a:pt x="0" y="287988"/>
                </a:lnTo>
                <a:lnTo>
                  <a:pt x="5284" y="296795"/>
                </a:lnTo>
                <a:lnTo>
                  <a:pt x="12791" y="290946"/>
                </a:lnTo>
                <a:lnTo>
                  <a:pt x="20421" y="286667"/>
                </a:lnTo>
                <a:lnTo>
                  <a:pt x="27638" y="284038"/>
                </a:lnTo>
                <a:lnTo>
                  <a:pt x="33906" y="283144"/>
                </a:lnTo>
                <a:lnTo>
                  <a:pt x="95999" y="283144"/>
                </a:lnTo>
                <a:lnTo>
                  <a:pt x="77061" y="233385"/>
                </a:lnTo>
                <a:close/>
              </a:path>
              <a:path w="1586229" h="542925">
                <a:moveTo>
                  <a:pt x="374737" y="0"/>
                </a:moveTo>
                <a:lnTo>
                  <a:pt x="350957" y="0"/>
                </a:lnTo>
                <a:lnTo>
                  <a:pt x="350957" y="29062"/>
                </a:lnTo>
                <a:lnTo>
                  <a:pt x="363461" y="29062"/>
                </a:lnTo>
                <a:lnTo>
                  <a:pt x="374737" y="0"/>
                </a:lnTo>
                <a:close/>
              </a:path>
              <a:path w="1586229" h="542925">
                <a:moveTo>
                  <a:pt x="1585697" y="0"/>
                </a:moveTo>
                <a:lnTo>
                  <a:pt x="374737" y="0"/>
                </a:lnTo>
                <a:lnTo>
                  <a:pt x="363461" y="29062"/>
                </a:lnTo>
                <a:lnTo>
                  <a:pt x="1585697" y="29062"/>
                </a:lnTo>
                <a:lnTo>
                  <a:pt x="1585697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3823083" y="7293461"/>
            <a:ext cx="2852420" cy="766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45235">
              <a:lnSpc>
                <a:spcPts val="2310"/>
              </a:lnSpc>
              <a:spcBef>
                <a:spcPts val="110"/>
              </a:spcBef>
            </a:pPr>
            <a:r>
              <a:rPr sz="245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24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24.</a:t>
            </a:r>
            <a:r>
              <a:rPr sz="245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min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3510"/>
              </a:lnSpc>
              <a:tabLst>
                <a:tab pos="2537460" algn="l"/>
              </a:tabLst>
            </a:pPr>
            <a:r>
              <a:rPr sz="34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34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3450" spc="40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endParaRPr sz="34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60274" y="7538446"/>
            <a:ext cx="1586230" cy="542925"/>
          </a:xfrm>
          <a:custGeom>
            <a:avLst/>
            <a:gdLst/>
            <a:ahLst/>
            <a:cxnLst/>
            <a:rect l="l" t="t" r="r" b="b"/>
            <a:pathLst>
              <a:path w="1586229" h="542925">
                <a:moveTo>
                  <a:pt x="95998" y="283144"/>
                </a:moveTo>
                <a:lnTo>
                  <a:pt x="33906" y="283144"/>
                </a:lnTo>
                <a:lnTo>
                  <a:pt x="41764" y="284417"/>
                </a:lnTo>
                <a:lnTo>
                  <a:pt x="48879" y="288703"/>
                </a:lnTo>
                <a:lnTo>
                  <a:pt x="55332" y="296706"/>
                </a:lnTo>
                <a:lnTo>
                  <a:pt x="61208" y="309125"/>
                </a:lnTo>
                <a:lnTo>
                  <a:pt x="150158" y="542510"/>
                </a:lnTo>
                <a:lnTo>
                  <a:pt x="164250" y="542510"/>
                </a:lnTo>
                <a:lnTo>
                  <a:pt x="192611" y="469411"/>
                </a:lnTo>
                <a:lnTo>
                  <a:pt x="166892" y="469411"/>
                </a:lnTo>
                <a:lnTo>
                  <a:pt x="95998" y="283144"/>
                </a:lnTo>
                <a:close/>
              </a:path>
              <a:path w="1586229" h="542925">
                <a:moveTo>
                  <a:pt x="350957" y="0"/>
                </a:moveTo>
                <a:lnTo>
                  <a:pt x="168653" y="469411"/>
                </a:lnTo>
                <a:lnTo>
                  <a:pt x="192611" y="469411"/>
                </a:lnTo>
                <a:lnTo>
                  <a:pt x="363461" y="29062"/>
                </a:lnTo>
                <a:lnTo>
                  <a:pt x="350957" y="29062"/>
                </a:lnTo>
                <a:lnTo>
                  <a:pt x="350957" y="0"/>
                </a:lnTo>
                <a:close/>
              </a:path>
              <a:path w="1586229" h="542925">
                <a:moveTo>
                  <a:pt x="77060" y="233385"/>
                </a:moveTo>
                <a:lnTo>
                  <a:pt x="68694" y="233385"/>
                </a:lnTo>
                <a:lnTo>
                  <a:pt x="0" y="287988"/>
                </a:lnTo>
                <a:lnTo>
                  <a:pt x="5283" y="296795"/>
                </a:lnTo>
                <a:lnTo>
                  <a:pt x="12790" y="290946"/>
                </a:lnTo>
                <a:lnTo>
                  <a:pt x="20420" y="286667"/>
                </a:lnTo>
                <a:lnTo>
                  <a:pt x="27638" y="284038"/>
                </a:lnTo>
                <a:lnTo>
                  <a:pt x="33906" y="283144"/>
                </a:lnTo>
                <a:lnTo>
                  <a:pt x="95998" y="283144"/>
                </a:lnTo>
                <a:lnTo>
                  <a:pt x="77060" y="233385"/>
                </a:lnTo>
                <a:close/>
              </a:path>
              <a:path w="1586229" h="542925">
                <a:moveTo>
                  <a:pt x="374737" y="0"/>
                </a:moveTo>
                <a:lnTo>
                  <a:pt x="350957" y="0"/>
                </a:lnTo>
                <a:lnTo>
                  <a:pt x="350957" y="29062"/>
                </a:lnTo>
                <a:lnTo>
                  <a:pt x="363461" y="29062"/>
                </a:lnTo>
                <a:lnTo>
                  <a:pt x="374737" y="0"/>
                </a:lnTo>
                <a:close/>
              </a:path>
              <a:path w="1586229" h="542925">
                <a:moveTo>
                  <a:pt x="1585697" y="0"/>
                </a:moveTo>
                <a:lnTo>
                  <a:pt x="374737" y="0"/>
                </a:lnTo>
                <a:lnTo>
                  <a:pt x="363461" y="29062"/>
                </a:lnTo>
                <a:lnTo>
                  <a:pt x="1585697" y="29062"/>
                </a:lnTo>
                <a:lnTo>
                  <a:pt x="1585697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122311" y="7293461"/>
            <a:ext cx="2927985" cy="766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45235">
              <a:lnSpc>
                <a:spcPts val="2310"/>
              </a:lnSpc>
              <a:spcBef>
                <a:spcPts val="110"/>
              </a:spcBef>
            </a:pPr>
            <a:r>
              <a:rPr sz="245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int</a:t>
            </a:r>
            <a:r>
              <a:rPr sz="24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24.</a:t>
            </a:r>
            <a:r>
              <a:rPr sz="245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max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ts val="3510"/>
              </a:lnSpc>
              <a:tabLst>
                <a:tab pos="2499360" algn="l"/>
              </a:tabLst>
            </a:pPr>
            <a:r>
              <a:rPr sz="34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34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32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2473358" y="7183667"/>
            <a:ext cx="7018549" cy="3433169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11800" y="1638300"/>
            <a:ext cx="962469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76347"/>
            <a:ext cx="427418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管理流动性的变化量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913235" y="4104009"/>
            <a:ext cx="9581153" cy="625153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4582" y="5320397"/>
            <a:ext cx="627316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跟踪中的流动性及每个 </a:t>
            </a:r>
            <a:r>
              <a:rPr sz="245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245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引起的流动性变化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63795" y="1638300"/>
            <a:ext cx="808609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76347"/>
            <a:ext cx="127190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兑换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827755" y="5969950"/>
            <a:ext cx="765810" cy="645160"/>
          </a:xfrm>
          <a:custGeom>
            <a:avLst/>
            <a:gdLst/>
            <a:ahLst/>
            <a:cxnLst/>
            <a:rect l="l" t="t" r="r" b="b"/>
            <a:pathLst>
              <a:path w="765809" h="645159">
                <a:moveTo>
                  <a:pt x="114136" y="336638"/>
                </a:moveTo>
                <a:lnTo>
                  <a:pt x="40312" y="336638"/>
                </a:lnTo>
                <a:lnTo>
                  <a:pt x="49654" y="338152"/>
                </a:lnTo>
                <a:lnTo>
                  <a:pt x="58113" y="343248"/>
                </a:lnTo>
                <a:lnTo>
                  <a:pt x="65786" y="352762"/>
                </a:lnTo>
                <a:lnTo>
                  <a:pt x="72772" y="367528"/>
                </a:lnTo>
                <a:lnTo>
                  <a:pt x="178528" y="645006"/>
                </a:lnTo>
                <a:lnTo>
                  <a:pt x="195282" y="645006"/>
                </a:lnTo>
                <a:lnTo>
                  <a:pt x="229001" y="558098"/>
                </a:lnTo>
                <a:lnTo>
                  <a:pt x="198423" y="558098"/>
                </a:lnTo>
                <a:lnTo>
                  <a:pt x="114136" y="336638"/>
                </a:lnTo>
                <a:close/>
              </a:path>
              <a:path w="765809" h="645159">
                <a:moveTo>
                  <a:pt x="417264" y="0"/>
                </a:moveTo>
                <a:lnTo>
                  <a:pt x="200517" y="558098"/>
                </a:lnTo>
                <a:lnTo>
                  <a:pt x="229001" y="558098"/>
                </a:lnTo>
                <a:lnTo>
                  <a:pt x="432129" y="34553"/>
                </a:lnTo>
                <a:lnTo>
                  <a:pt x="417264" y="34553"/>
                </a:lnTo>
                <a:lnTo>
                  <a:pt x="417264" y="0"/>
                </a:lnTo>
                <a:close/>
              </a:path>
              <a:path w="765809" h="645159">
                <a:moveTo>
                  <a:pt x="91620" y="277478"/>
                </a:moveTo>
                <a:lnTo>
                  <a:pt x="81672" y="277478"/>
                </a:lnTo>
                <a:lnTo>
                  <a:pt x="0" y="342397"/>
                </a:lnTo>
                <a:lnTo>
                  <a:pt x="6282" y="352868"/>
                </a:lnTo>
                <a:lnTo>
                  <a:pt x="15207" y="345915"/>
                </a:lnTo>
                <a:lnTo>
                  <a:pt x="24279" y="340827"/>
                </a:lnTo>
                <a:lnTo>
                  <a:pt x="32860" y="337702"/>
                </a:lnTo>
                <a:lnTo>
                  <a:pt x="40312" y="336638"/>
                </a:lnTo>
                <a:lnTo>
                  <a:pt x="114136" y="336638"/>
                </a:lnTo>
                <a:lnTo>
                  <a:pt x="91620" y="277478"/>
                </a:lnTo>
                <a:close/>
              </a:path>
              <a:path w="765809" h="645159">
                <a:moveTo>
                  <a:pt x="445536" y="0"/>
                </a:moveTo>
                <a:lnTo>
                  <a:pt x="417264" y="0"/>
                </a:lnTo>
                <a:lnTo>
                  <a:pt x="417264" y="34553"/>
                </a:lnTo>
                <a:lnTo>
                  <a:pt x="432129" y="34553"/>
                </a:lnTo>
                <a:lnTo>
                  <a:pt x="445536" y="0"/>
                </a:lnTo>
                <a:close/>
              </a:path>
              <a:path w="765809" h="645159">
                <a:moveTo>
                  <a:pt x="765421" y="0"/>
                </a:moveTo>
                <a:lnTo>
                  <a:pt x="445536" y="0"/>
                </a:lnTo>
                <a:lnTo>
                  <a:pt x="432129" y="34553"/>
                </a:lnTo>
                <a:lnTo>
                  <a:pt x="765421" y="34553"/>
                </a:lnTo>
                <a:lnTo>
                  <a:pt x="765421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406025" y="5410669"/>
            <a:ext cx="4926330" cy="117665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043305" marR="43180" indent="-993140">
              <a:lnSpc>
                <a:spcPts val="4120"/>
              </a:lnSpc>
              <a:spcBef>
                <a:spcPts val="925"/>
              </a:spcBef>
              <a:tabLst>
                <a:tab pos="1866900" algn="l"/>
                <a:tab pos="2265045" algn="l"/>
              </a:tabLst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100" i="1" spc="1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6150" u="heavy" spc="240" baseline="3900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6150" u="heavy" spc="359" baseline="3900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Δ</a:t>
            </a:r>
            <a:r>
              <a:rPr sz="6150" i="1" u="heavy" spc="359" baseline="3900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6150" i="1" u="heavy" baseline="3900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spc="19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4100" spc="-2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26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Δ</a:t>
            </a:r>
            <a:r>
              <a:rPr sz="4100" i="1" spc="26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r>
              <a:rPr sz="4100" i="1" spc="1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100" i="1" spc="-33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*</a:t>
            </a:r>
            <a:r>
              <a:rPr sz="4100" spc="-2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484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Δ Δ</a:t>
            </a:r>
            <a:r>
              <a:rPr sz="4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11696" y="5041570"/>
            <a:ext cx="28765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6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41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307257" y="5797180"/>
            <a:ext cx="896619" cy="34925"/>
          </a:xfrm>
          <a:custGeom>
            <a:avLst/>
            <a:gdLst/>
            <a:ahLst/>
            <a:cxnLst/>
            <a:rect l="l" t="t" r="r" b="b"/>
            <a:pathLst>
              <a:path w="896620" h="34925">
                <a:moveTo>
                  <a:pt x="896046" y="0"/>
                </a:moveTo>
                <a:lnTo>
                  <a:pt x="0" y="0"/>
                </a:lnTo>
                <a:lnTo>
                  <a:pt x="0" y="34553"/>
                </a:lnTo>
                <a:lnTo>
                  <a:pt x="896046" y="34553"/>
                </a:lnTo>
                <a:lnTo>
                  <a:pt x="896046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1359612" y="5969950"/>
            <a:ext cx="765810" cy="645160"/>
          </a:xfrm>
          <a:custGeom>
            <a:avLst/>
            <a:gdLst/>
            <a:ahLst/>
            <a:cxnLst/>
            <a:rect l="l" t="t" r="r" b="b"/>
            <a:pathLst>
              <a:path w="765809" h="645159">
                <a:moveTo>
                  <a:pt x="114136" y="336638"/>
                </a:moveTo>
                <a:lnTo>
                  <a:pt x="40312" y="336638"/>
                </a:lnTo>
                <a:lnTo>
                  <a:pt x="49654" y="338152"/>
                </a:lnTo>
                <a:lnTo>
                  <a:pt x="58113" y="343248"/>
                </a:lnTo>
                <a:lnTo>
                  <a:pt x="65786" y="352762"/>
                </a:lnTo>
                <a:lnTo>
                  <a:pt x="72772" y="367528"/>
                </a:lnTo>
                <a:lnTo>
                  <a:pt x="178528" y="645006"/>
                </a:lnTo>
                <a:lnTo>
                  <a:pt x="195282" y="645006"/>
                </a:lnTo>
                <a:lnTo>
                  <a:pt x="229001" y="558098"/>
                </a:lnTo>
                <a:lnTo>
                  <a:pt x="198423" y="558098"/>
                </a:lnTo>
                <a:lnTo>
                  <a:pt x="114136" y="336638"/>
                </a:lnTo>
                <a:close/>
              </a:path>
              <a:path w="765809" h="645159">
                <a:moveTo>
                  <a:pt x="417264" y="0"/>
                </a:moveTo>
                <a:lnTo>
                  <a:pt x="200517" y="558098"/>
                </a:lnTo>
                <a:lnTo>
                  <a:pt x="229001" y="558098"/>
                </a:lnTo>
                <a:lnTo>
                  <a:pt x="432129" y="34553"/>
                </a:lnTo>
                <a:lnTo>
                  <a:pt x="417264" y="34553"/>
                </a:lnTo>
                <a:lnTo>
                  <a:pt x="417264" y="0"/>
                </a:lnTo>
                <a:close/>
              </a:path>
              <a:path w="765809" h="645159">
                <a:moveTo>
                  <a:pt x="91620" y="277478"/>
                </a:moveTo>
                <a:lnTo>
                  <a:pt x="81672" y="277478"/>
                </a:lnTo>
                <a:lnTo>
                  <a:pt x="0" y="342397"/>
                </a:lnTo>
                <a:lnTo>
                  <a:pt x="6282" y="352868"/>
                </a:lnTo>
                <a:lnTo>
                  <a:pt x="15207" y="345915"/>
                </a:lnTo>
                <a:lnTo>
                  <a:pt x="24279" y="340827"/>
                </a:lnTo>
                <a:lnTo>
                  <a:pt x="32860" y="337702"/>
                </a:lnTo>
                <a:lnTo>
                  <a:pt x="40312" y="336638"/>
                </a:lnTo>
                <a:lnTo>
                  <a:pt x="114136" y="336638"/>
                </a:lnTo>
                <a:lnTo>
                  <a:pt x="91620" y="277478"/>
                </a:lnTo>
                <a:close/>
              </a:path>
              <a:path w="765809" h="645159">
                <a:moveTo>
                  <a:pt x="445536" y="0"/>
                </a:moveTo>
                <a:lnTo>
                  <a:pt x="417264" y="0"/>
                </a:lnTo>
                <a:lnTo>
                  <a:pt x="417264" y="34553"/>
                </a:lnTo>
                <a:lnTo>
                  <a:pt x="432129" y="34553"/>
                </a:lnTo>
                <a:lnTo>
                  <a:pt x="445536" y="0"/>
                </a:lnTo>
                <a:close/>
              </a:path>
              <a:path w="765809" h="645159">
                <a:moveTo>
                  <a:pt x="765421" y="0"/>
                </a:moveTo>
                <a:lnTo>
                  <a:pt x="445536" y="0"/>
                </a:lnTo>
                <a:lnTo>
                  <a:pt x="432129" y="34553"/>
                </a:lnTo>
                <a:lnTo>
                  <a:pt x="765421" y="34553"/>
                </a:lnTo>
                <a:lnTo>
                  <a:pt x="765421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792450" y="5933297"/>
            <a:ext cx="345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99050" y="1006475"/>
            <a:ext cx="800989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6612469" y="5001938"/>
            <a:ext cx="8667750" cy="1609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8915" marR="30480" indent="-171450">
              <a:lnSpc>
                <a:spcPct val="127000"/>
              </a:lnSpc>
              <a:spcBef>
                <a:spcPts val="95"/>
              </a:spcBef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fee</a:t>
            </a:r>
            <a:r>
              <a:rPr sz="4100" i="1" spc="13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6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deltaL</a:t>
            </a:r>
            <a:r>
              <a:rPr sz="4100" i="1" spc="-33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*</a:t>
            </a:r>
            <a:r>
              <a:rPr sz="4100" spc="-204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-2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4100" spc="-3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fee</a:t>
            </a:r>
            <a:r>
              <a:rPr sz="4350" i="1" spc="-30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global</a:t>
            </a:r>
            <a:r>
              <a:rPr sz="4350" i="1" spc="-55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/</a:t>
            </a:r>
            <a:r>
              <a:rPr sz="41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liquidity</a:t>
            </a:r>
            <a:r>
              <a:rPr sz="4350" i="1" spc="-1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global</a:t>
            </a:r>
            <a:r>
              <a:rPr sz="410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feeGrowthGlobal</a:t>
            </a:r>
            <a:r>
              <a:rPr sz="4100" i="1" spc="-1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+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deltafee</a:t>
            </a:r>
            <a:r>
              <a:rPr sz="410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/</a:t>
            </a:r>
            <a:r>
              <a:rPr sz="41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liquidity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2224" y="5164372"/>
            <a:ext cx="5784850" cy="1511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318385">
              <a:lnSpc>
                <a:spcPct val="119000"/>
              </a:lnSpc>
              <a:spcBef>
                <a:spcPts val="95"/>
              </a:spcBef>
            </a:pPr>
            <a:r>
              <a:rPr sz="4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⽤户⼿续费：</a:t>
            </a:r>
            <a:r>
              <a:rPr sz="4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交易⼿续费累加值更新：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9375" y="3286785"/>
            <a:ext cx="9963150" cy="16021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43230" algn="l"/>
              </a:tabLst>
            </a:pPr>
            <a:r>
              <a:rPr sz="37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⼿续费：多个不同</a:t>
            </a:r>
            <a:r>
              <a:rPr sz="3750" spc="-48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如何计算各⾃的⼿续费？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89990">
              <a:lnSpc>
                <a:spcPct val="100000"/>
              </a:lnSpc>
              <a:spcBef>
                <a:spcPts val="2990"/>
              </a:spcBef>
            </a:pPr>
            <a:r>
              <a:rPr sz="4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若统⼀价格区间：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02055" y="6853510"/>
            <a:ext cx="10854632" cy="4093483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6650" y="1311275"/>
            <a:ext cx="815721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515852" y="4006116"/>
            <a:ext cx="12270610" cy="694344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2797782" y="5694622"/>
            <a:ext cx="3273425" cy="743585"/>
            <a:chOff x="2797782" y="5694622"/>
            <a:chExt cx="3273425" cy="743585"/>
          </a:xfrm>
        </p:grpSpPr>
        <p:sp>
          <p:nvSpPr>
            <p:cNvPr id="6" name="object 6"/>
            <p:cNvSpPr/>
            <p:nvPr/>
          </p:nvSpPr>
          <p:spPr>
            <a:xfrm>
              <a:off x="2803018" y="5699858"/>
              <a:ext cx="3262629" cy="732790"/>
            </a:xfrm>
            <a:custGeom>
              <a:avLst/>
              <a:gdLst/>
              <a:ahLst/>
              <a:cxnLst/>
              <a:rect l="l" t="t" r="r" b="b"/>
              <a:pathLst>
                <a:path w="3262629" h="732789">
                  <a:moveTo>
                    <a:pt x="3194601" y="308236"/>
                  </a:moveTo>
                  <a:lnTo>
                    <a:pt x="67733" y="308236"/>
                  </a:lnTo>
                  <a:lnTo>
                    <a:pt x="41376" y="313562"/>
                  </a:lnTo>
                  <a:lnTo>
                    <a:pt x="19845" y="328082"/>
                  </a:lnTo>
                  <a:lnTo>
                    <a:pt x="5325" y="349613"/>
                  </a:lnTo>
                  <a:lnTo>
                    <a:pt x="0" y="375970"/>
                  </a:lnTo>
                  <a:lnTo>
                    <a:pt x="0" y="665228"/>
                  </a:lnTo>
                  <a:lnTo>
                    <a:pt x="5325" y="691534"/>
                  </a:lnTo>
                  <a:lnTo>
                    <a:pt x="19845" y="712953"/>
                  </a:lnTo>
                  <a:lnTo>
                    <a:pt x="41376" y="727360"/>
                  </a:lnTo>
                  <a:lnTo>
                    <a:pt x="67733" y="732635"/>
                  </a:lnTo>
                  <a:lnTo>
                    <a:pt x="3194601" y="732635"/>
                  </a:lnTo>
                  <a:lnTo>
                    <a:pt x="3220958" y="727360"/>
                  </a:lnTo>
                  <a:lnTo>
                    <a:pt x="3242489" y="712953"/>
                  </a:lnTo>
                  <a:lnTo>
                    <a:pt x="3257009" y="691534"/>
                  </a:lnTo>
                  <a:lnTo>
                    <a:pt x="3262335" y="665228"/>
                  </a:lnTo>
                  <a:lnTo>
                    <a:pt x="3262335" y="375970"/>
                  </a:lnTo>
                  <a:lnTo>
                    <a:pt x="3257009" y="349613"/>
                  </a:lnTo>
                  <a:lnTo>
                    <a:pt x="3242489" y="328082"/>
                  </a:lnTo>
                  <a:lnTo>
                    <a:pt x="3220958" y="313562"/>
                  </a:lnTo>
                  <a:lnTo>
                    <a:pt x="3194601" y="308236"/>
                  </a:lnTo>
                  <a:close/>
                </a:path>
                <a:path w="3262629" h="732789">
                  <a:moveTo>
                    <a:pt x="1612188" y="0"/>
                  </a:moveTo>
                  <a:lnTo>
                    <a:pt x="1476721" y="308236"/>
                  </a:lnTo>
                  <a:lnTo>
                    <a:pt x="1747655" y="308236"/>
                  </a:lnTo>
                  <a:lnTo>
                    <a:pt x="161218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2803018" y="5699858"/>
              <a:ext cx="3262629" cy="732790"/>
            </a:xfrm>
            <a:custGeom>
              <a:avLst/>
              <a:gdLst/>
              <a:ahLst/>
              <a:cxnLst/>
              <a:rect l="l" t="t" r="r" b="b"/>
              <a:pathLst>
                <a:path w="3262629" h="732789">
                  <a:moveTo>
                    <a:pt x="1612189" y="0"/>
                  </a:moveTo>
                  <a:lnTo>
                    <a:pt x="1476721" y="308236"/>
                  </a:lnTo>
                  <a:lnTo>
                    <a:pt x="67733" y="308236"/>
                  </a:lnTo>
                  <a:lnTo>
                    <a:pt x="41376" y="313562"/>
                  </a:lnTo>
                  <a:lnTo>
                    <a:pt x="19845" y="328082"/>
                  </a:lnTo>
                  <a:lnTo>
                    <a:pt x="5325" y="349612"/>
                  </a:lnTo>
                  <a:lnTo>
                    <a:pt x="0" y="375970"/>
                  </a:lnTo>
                  <a:lnTo>
                    <a:pt x="0" y="665228"/>
                  </a:lnTo>
                  <a:lnTo>
                    <a:pt x="5325" y="691534"/>
                  </a:lnTo>
                  <a:lnTo>
                    <a:pt x="19845" y="712952"/>
                  </a:lnTo>
                  <a:lnTo>
                    <a:pt x="41376" y="727360"/>
                  </a:lnTo>
                  <a:lnTo>
                    <a:pt x="67733" y="732634"/>
                  </a:lnTo>
                  <a:lnTo>
                    <a:pt x="3194602" y="732634"/>
                  </a:lnTo>
                  <a:lnTo>
                    <a:pt x="3220959" y="727360"/>
                  </a:lnTo>
                  <a:lnTo>
                    <a:pt x="3242489" y="712952"/>
                  </a:lnTo>
                  <a:lnTo>
                    <a:pt x="3257009" y="691534"/>
                  </a:lnTo>
                  <a:lnTo>
                    <a:pt x="3262335" y="665228"/>
                  </a:lnTo>
                  <a:lnTo>
                    <a:pt x="3262335" y="375970"/>
                  </a:lnTo>
                  <a:lnTo>
                    <a:pt x="3257009" y="349612"/>
                  </a:lnTo>
                  <a:lnTo>
                    <a:pt x="3242489" y="328082"/>
                  </a:lnTo>
                  <a:lnTo>
                    <a:pt x="3220959" y="313562"/>
                  </a:lnTo>
                  <a:lnTo>
                    <a:pt x="3194602" y="308236"/>
                  </a:lnTo>
                  <a:lnTo>
                    <a:pt x="1747655" y="308236"/>
                  </a:lnTo>
                  <a:lnTo>
                    <a:pt x="1612189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/>
          <p:nvPr/>
        </p:nvSpPr>
        <p:spPr>
          <a:xfrm>
            <a:off x="553505" y="3286785"/>
            <a:ext cx="16198850" cy="6073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86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68630" algn="l"/>
              </a:tabLst>
            </a:pPr>
            <a:r>
              <a:rPr sz="37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有多个区间时，如何获得某个区间的交易⼿续费（单位</a:t>
            </a:r>
            <a:r>
              <a:rPr sz="3750" spc="-48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LP</a:t>
            </a:r>
            <a:r>
              <a:rPr sz="37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⼿续费累计值）</a:t>
            </a: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。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R="10313035" algn="ctr">
              <a:lnSpc>
                <a:spcPct val="100000"/>
              </a:lnSpc>
              <a:tabLst>
                <a:tab pos="754380" algn="l"/>
              </a:tabLst>
            </a:pPr>
            <a:r>
              <a:rPr sz="41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350" i="1" spc="-1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75" i="1" spc="-15" baseline="-45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350" spc="-15" baseline="-2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4350" i="1" spc="-1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75" i="1" spc="-15" baseline="-45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3075" i="1" baseline="-45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17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350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4350" i="1" spc="209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4100" spc="-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9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350" i="1" spc="-142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4100" spc="-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4100" i="1" spc="-9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350" i="1" spc="-142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100" spc="-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</a:t>
            </a:r>
            <a:r>
              <a:rPr sz="4100" spc="-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4100" spc="-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350" i="1" spc="-1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10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41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350" i="1" spc="-1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410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</a:t>
            </a:r>
            <a:endParaRPr sz="4100">
              <a:latin typeface="Cambria" panose="02040503050406030204"/>
              <a:cs typeface="Cambria" panose="02040503050406030204"/>
            </a:endParaRPr>
          </a:p>
          <a:p>
            <a:pPr>
              <a:lnSpc>
                <a:spcPct val="100000"/>
              </a:lnSpc>
              <a:spcBef>
                <a:spcPts val="205"/>
              </a:spcBef>
            </a:pPr>
            <a:endParaRPr sz="4100">
              <a:latin typeface="Cambria" panose="02040503050406030204"/>
              <a:cs typeface="Cambria" panose="02040503050406030204"/>
            </a:endParaRPr>
          </a:p>
          <a:p>
            <a:pPr marL="2762885">
              <a:lnSpc>
                <a:spcPct val="100000"/>
              </a:lnSpc>
            </a:pPr>
            <a:r>
              <a:rPr sz="2400" i="1" spc="-10" dirty="0">
                <a:solidFill>
                  <a:srgbClr val="5A5F5E"/>
                </a:solidFill>
                <a:latin typeface="Times New Roman" panose="02020603050405020304"/>
                <a:cs typeface="Times New Roman" panose="02020603050405020304"/>
              </a:rPr>
              <a:t>feeGrowthOutside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238760" marR="10448290" algn="ctr">
              <a:lnSpc>
                <a:spcPct val="113000"/>
              </a:lnSpc>
            </a:pP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</a:t>
            </a:r>
            <a:r>
              <a:rPr sz="245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(i,u)</a:t>
            </a:r>
            <a:r>
              <a:rPr sz="24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区间发⽣的交易⼿续费累加，但是外侧的⼿续费是不变的，只需要累加 </a:t>
            </a:r>
            <a:r>
              <a:rPr sz="26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75" i="1" spc="-37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endParaRPr sz="2775" baseline="-20000">
              <a:latin typeface="Times New Roman" panose="02020603050405020304"/>
              <a:cs typeface="Times New Roman" panose="02020603050405020304"/>
            </a:endParaRPr>
          </a:p>
          <a:p>
            <a:pPr marL="238760" marR="10471150">
              <a:lnSpc>
                <a:spcPct val="114000"/>
              </a:lnSpc>
              <a:spcBef>
                <a:spcPts val="2495"/>
              </a:spcBef>
            </a:pP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因此可以在</a:t>
            </a:r>
            <a:r>
              <a:rPr sz="245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245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上，加⼊</a:t>
            </a:r>
            <a:r>
              <a:rPr sz="2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6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feeGrowthOutside</a:t>
            </a:r>
            <a:r>
              <a:rPr sz="2600" spc="-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 </a:t>
            </a:r>
            <a:r>
              <a:rPr sz="26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75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6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 </a:t>
            </a:r>
            <a:r>
              <a:rPr sz="24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，记录该 </a:t>
            </a:r>
            <a:r>
              <a:rPr sz="245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 </a:t>
            </a:r>
            <a:r>
              <a:rPr sz="2450" b="1" spc="-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外侧</a:t>
            </a:r>
            <a:r>
              <a:rPr sz="2450" b="1" spc="-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的⼿续费总量</a:t>
            </a:r>
            <a:endParaRPr sz="24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51450" y="1082675"/>
            <a:ext cx="790384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566205" y="3258311"/>
            <a:ext cx="11108055" cy="28428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55930" indent="-430530">
              <a:lnSpc>
                <a:spcPct val="100000"/>
              </a:lnSpc>
              <a:spcBef>
                <a:spcPts val="120"/>
              </a:spcBef>
              <a:buSzPct val="81000"/>
              <a:buFont typeface="Microsoft Sans Serif" panose="020B0604020202020204"/>
              <a:buChar char="•"/>
              <a:tabLst>
                <a:tab pos="455930" algn="l"/>
              </a:tabLst>
            </a:pPr>
            <a:r>
              <a:rPr sz="37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初始化和更新外侧⼿续费： </a:t>
            </a:r>
            <a:r>
              <a:rPr sz="395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feeGrowthOutside</a:t>
            </a:r>
            <a:r>
              <a:rPr sz="3950" spc="-1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 </a:t>
            </a:r>
            <a:r>
              <a:rPr sz="395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200" i="1" spc="-37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3950" spc="-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</a:t>
            </a:r>
            <a:endParaRPr sz="3950">
              <a:latin typeface="Cambria" panose="02040503050406030204"/>
              <a:cs typeface="Cambria" panose="02040503050406030204"/>
            </a:endParaRPr>
          </a:p>
          <a:p>
            <a:pPr marL="1343025" marR="17780">
              <a:lnSpc>
                <a:spcPct val="194000"/>
              </a:lnSpc>
              <a:spcBef>
                <a:spcPts val="955"/>
              </a:spcBef>
              <a:tabLst>
                <a:tab pos="8586470" algn="l"/>
              </a:tabLst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在加⼊流动性时，进⾏初始化（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925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925" i="1" spc="120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sz="26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表示当前价</a:t>
            </a:r>
            <a:r>
              <a:rPr sz="26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格</a:t>
            </a: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26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表示</a:t>
            </a:r>
            <a:r>
              <a:rPr sz="260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边界</a:t>
            </a:r>
            <a:r>
              <a:rPr sz="26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24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</a:t>
            </a:r>
            <a:r>
              <a:rPr sz="245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6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775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775" i="1" spc="34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3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&gt;</a:t>
            </a:r>
            <a:r>
              <a:rPr sz="2600" spc="1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600" spc="3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2600" spc="1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6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i="1" spc="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时，</a:t>
            </a:r>
            <a:r>
              <a:rPr sz="245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则：</a:t>
            </a:r>
            <a:r>
              <a:rPr sz="26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75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775" i="1" spc="337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3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2600" spc="1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6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75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775" i="1" spc="284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，假定所有⼿续费在该刻度之下⽣</a:t>
            </a:r>
            <a:r>
              <a:rPr sz="2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成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343025">
              <a:lnSpc>
                <a:spcPct val="100000"/>
              </a:lnSpc>
              <a:spcBef>
                <a:spcPts val="540"/>
              </a:spcBef>
            </a:pPr>
            <a:r>
              <a:rPr sz="24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 </a:t>
            </a:r>
            <a:r>
              <a:rPr sz="26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775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c</a:t>
            </a:r>
            <a:r>
              <a:rPr sz="2775" i="1" spc="352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3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&lt; </a:t>
            </a:r>
            <a:r>
              <a:rPr sz="26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i="1" spc="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时， 则：</a:t>
            </a:r>
            <a:r>
              <a:rPr sz="26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75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775" i="1" spc="34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23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 </a:t>
            </a:r>
            <a:r>
              <a:rPr sz="26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0</a:t>
            </a:r>
            <a:endParaRPr sz="26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1350" y="7403925"/>
            <a:ext cx="13538835" cy="119634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在交易时，</a:t>
            </a:r>
            <a:r>
              <a:rPr sz="24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若价格穿过某个 </a:t>
            </a:r>
            <a:r>
              <a:rPr sz="245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24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2600" i="1" spc="-4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75" i="1" spc="-67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775" i="1" spc="277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4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需要翻转，因为价格外侧⼿续费永远要在当前价格的另⼀侧：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100">
              <a:lnSpc>
                <a:spcPct val="100000"/>
              </a:lnSpc>
              <a:spcBef>
                <a:spcPts val="2935"/>
              </a:spcBef>
            </a:pPr>
            <a:r>
              <a:rPr sz="26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75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r>
              <a:rPr sz="2775" i="1" spc="292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3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2600" spc="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6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75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2775" i="1" spc="120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spc="3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2600" spc="-3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6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75" i="1" spc="-37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o</a:t>
            </a:r>
            <a:endParaRPr sz="2775" baseline="-200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81955" y="1235075"/>
            <a:ext cx="766762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566205" y="3286785"/>
            <a:ext cx="9940925" cy="2639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59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55930" algn="l"/>
              </a:tabLst>
            </a:pP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⽤户的⼿续费最终计算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58495">
              <a:lnSpc>
                <a:spcPct val="100000"/>
              </a:lnSpc>
              <a:spcBef>
                <a:spcPts val="4895"/>
              </a:spcBef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则⽤户的⼿续费计算⽅式如下，先获得⼀个区间内</a:t>
            </a:r>
            <a:r>
              <a:rPr sz="24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⼿续费累加：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581400">
              <a:lnSpc>
                <a:spcPct val="100000"/>
              </a:lnSpc>
              <a:spcBef>
                <a:spcPts val="3140"/>
              </a:spcBef>
              <a:tabLst>
                <a:tab pos="4335780" algn="l"/>
              </a:tabLst>
            </a:pPr>
            <a:r>
              <a:rPr sz="41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350" i="1" spc="-1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75" i="1" spc="-15" baseline="-45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350" spc="-15" baseline="-2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4350" i="1" spc="-1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75" i="1" spc="-15" baseline="-45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3075" i="1" baseline="-45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17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350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g</a:t>
            </a:r>
            <a:r>
              <a:rPr sz="4350" i="1" spc="209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4100" spc="-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9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350" i="1" spc="-142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4100" spc="-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4100" i="1" spc="-9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350" i="1" spc="-142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100" spc="-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</a:t>
            </a:r>
            <a:r>
              <a:rPr sz="4100" spc="-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4100" spc="-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350" i="1" spc="-1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10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41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350" i="1" spc="-15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410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</a:t>
            </a:r>
            <a:endParaRPr sz="4100">
              <a:latin typeface="Cambria" panose="02040503050406030204"/>
              <a:cs typeface="Cambria" panose="0204050305040603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469013" y="6245883"/>
            <a:ext cx="4439655" cy="114132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33889" y="6498414"/>
            <a:ext cx="3748576" cy="96332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05659" y="8338355"/>
            <a:ext cx="7005955" cy="19780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759200">
              <a:lnSpc>
                <a:spcPct val="100000"/>
              </a:lnSpc>
              <a:spcBef>
                <a:spcPts val="120"/>
              </a:spcBef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fee</a:t>
            </a:r>
            <a:r>
              <a:rPr sz="4100" i="1" spc="3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18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4350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75" i="1" baseline="-45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r>
              <a:rPr sz="4350" baseline="-2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4350" i="1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3075" i="1" baseline="-45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u</a:t>
            </a:r>
            <a:r>
              <a:rPr sz="3075" i="1" spc="209" baseline="-45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100" spc="29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*</a:t>
            </a:r>
            <a:r>
              <a:rPr sz="4100" spc="-2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60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△</a:t>
            </a:r>
            <a:r>
              <a:rPr sz="4100" i="1" spc="60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</a:t>
            </a: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2585"/>
              </a:spcBef>
            </a:pP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sz="26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⼿续费是单独保存的，需要⾃⼰去 </a:t>
            </a:r>
            <a:r>
              <a:rPr sz="26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collect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8669" y="7630587"/>
            <a:ext cx="5140960" cy="425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60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75" i="1" spc="-30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b</a:t>
            </a:r>
            <a:r>
              <a:rPr sz="2600" spc="-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260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 </a:t>
            </a:r>
            <a:r>
              <a:rPr sz="245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 </a:t>
            </a:r>
            <a:r>
              <a:rPr sz="2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 </a:t>
            </a:r>
            <a:r>
              <a:rPr sz="2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450" spc="-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点以下</a:t>
            </a:r>
            <a:r>
              <a:rPr sz="245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(below)</a:t>
            </a:r>
            <a:r>
              <a:rPr sz="24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累计的⼿续费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54662" y="7686067"/>
            <a:ext cx="5121910" cy="4254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260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f</a:t>
            </a:r>
            <a:r>
              <a:rPr sz="2775" i="1" spc="-30" baseline="-20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600" spc="-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260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60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 </a:t>
            </a:r>
            <a:r>
              <a:rPr sz="245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 </a:t>
            </a:r>
            <a:r>
              <a:rPr sz="245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 </a:t>
            </a:r>
            <a:r>
              <a:rPr sz="2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45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点以上</a:t>
            </a:r>
            <a:r>
              <a:rPr sz="245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(above)</a:t>
            </a:r>
            <a:r>
              <a:rPr sz="24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累计的⼿续费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313546" y="1679110"/>
            <a:ext cx="5477510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175"/>
              </a:lnSpc>
            </a:pPr>
            <a:r>
              <a:rPr sz="7800" spc="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Uniswap</a:t>
            </a:r>
            <a:r>
              <a:rPr sz="7800" spc="30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7800" spc="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V3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1156365"/>
            <a:ext cx="20104099" cy="785498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5806" y="9321273"/>
            <a:ext cx="7682230" cy="171640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04775">
              <a:lnSpc>
                <a:spcPct val="100000"/>
              </a:lnSpc>
              <a:spcBef>
                <a:spcPts val="425"/>
              </a:spcBef>
            </a:pPr>
            <a:r>
              <a:rPr sz="1650" dirty="0">
                <a:latin typeface="Microsoft JhengHei UI Light" panose="020B0304030504040204" charset="-120"/>
                <a:cs typeface="Microsoft JhengHei UI Light" panose="020B0304030504040204" charset="-120"/>
              </a:rPr>
              <a:t>假设起始⼿续为 0，交易发⽣在[2,3],</a:t>
            </a:r>
            <a:r>
              <a:rPr sz="1650" spc="20" dirty="0">
                <a:latin typeface="Microsoft JhengHei UI Light" panose="020B0304030504040204" charset="-120"/>
                <a:cs typeface="Microsoft JhengHei UI Light" panose="020B0304030504040204" charset="-120"/>
              </a:rPr>
              <a:t> 产⽣⼿续费为 </a:t>
            </a:r>
            <a:r>
              <a:rPr sz="1650" dirty="0">
                <a:latin typeface="Microsoft JhengHei UI Light" panose="020B0304030504040204" charset="-120"/>
                <a:cs typeface="Microsoft JhengHei UI Light" panose="020B0304030504040204" charset="-120"/>
              </a:rPr>
              <a:t>6,</a:t>
            </a:r>
            <a:r>
              <a:rPr sz="1650" spc="25" dirty="0">
                <a:latin typeface="Microsoft JhengHei UI Light" panose="020B0304030504040204" charset="-120"/>
                <a:cs typeface="Microsoft JhengHei UI Light" panose="020B0304030504040204" charset="-120"/>
              </a:rPr>
              <a:t> 因此在价格</a:t>
            </a:r>
            <a:r>
              <a:rPr sz="1650" dirty="0">
                <a:latin typeface="Microsoft JhengHei UI Light" panose="020B0304030504040204" charset="-120"/>
                <a:cs typeface="Microsoft JhengHei UI Light" panose="020B0304030504040204" charset="-120"/>
              </a:rPr>
              <a:t>[2,3]</a:t>
            </a:r>
            <a:r>
              <a:rPr sz="1650" spc="70" dirty="0">
                <a:latin typeface="Microsoft JhengHei UI Light" panose="020B0304030504040204" charset="-120"/>
                <a:cs typeface="Microsoft JhengHei UI Light" panose="020B0304030504040204" charset="-120"/>
              </a:rPr>
              <a:t> :</a:t>
            </a:r>
            <a:endParaRPr sz="1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285750" indent="-191135">
              <a:lnSpc>
                <a:spcPct val="100000"/>
              </a:lnSpc>
              <a:spcBef>
                <a:spcPts val="330"/>
              </a:spcBef>
              <a:buAutoNum type="arabicPeriod"/>
              <a:tabLst>
                <a:tab pos="285750" algn="l"/>
              </a:tabLst>
            </a:pPr>
            <a:r>
              <a:rPr sz="1650" spc="-20" dirty="0">
                <a:latin typeface="Microsoft JhengHei UI Light" panose="020B0304030504040204" charset="-120"/>
                <a:cs typeface="Microsoft JhengHei UI Light" panose="020B0304030504040204" charset="-120"/>
              </a:rPr>
              <a:t>单位⼿续费为 </a:t>
            </a:r>
            <a:r>
              <a:rPr sz="16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baseline="-190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725" i="1" spc="217" baseline="-19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50" spc="135" dirty="0">
                <a:latin typeface="Cambria" panose="02040503050406030204"/>
                <a:cs typeface="Cambria" panose="02040503050406030204"/>
              </a:rPr>
              <a:t>= 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6/6</a:t>
            </a:r>
            <a:r>
              <a:rPr sz="1650" spc="110" dirty="0">
                <a:latin typeface="Cambria" panose="02040503050406030204"/>
                <a:cs typeface="Cambria" panose="02040503050406030204"/>
              </a:rPr>
              <a:t> = </a:t>
            </a:r>
            <a:r>
              <a:rPr sz="1650" spc="-50" dirty="0">
                <a:latin typeface="Cambria" panose="02040503050406030204"/>
                <a:cs typeface="Cambria" panose="02040503050406030204"/>
              </a:rPr>
              <a:t>1</a:t>
            </a:r>
            <a:endParaRPr sz="1650">
              <a:latin typeface="Cambria" panose="02040503050406030204"/>
              <a:cs typeface="Cambria" panose="02040503050406030204"/>
            </a:endParaRPr>
          </a:p>
          <a:p>
            <a:pPr marL="286385" indent="-191770">
              <a:lnSpc>
                <a:spcPct val="100000"/>
              </a:lnSpc>
              <a:spcBef>
                <a:spcPts val="420"/>
              </a:spcBef>
              <a:buAutoNum type="arabicPeriod"/>
              <a:tabLst>
                <a:tab pos="286385" algn="l"/>
              </a:tabLst>
            </a:pPr>
            <a:r>
              <a:rPr sz="1650" spc="-25" dirty="0">
                <a:latin typeface="Microsoft JhengHei UI Light" panose="020B0304030504040204" charset="-120"/>
                <a:cs typeface="Microsoft JhengHei UI Light" panose="020B0304030504040204" charset="-120"/>
              </a:rPr>
              <a:t>外侧⼿续费 </a:t>
            </a:r>
            <a:r>
              <a:rPr sz="1650" i="1" spc="-2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30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20" dirty="0">
                <a:latin typeface="Cambria" panose="02040503050406030204"/>
                <a:cs typeface="Cambria" panose="02040503050406030204"/>
              </a:rPr>
              <a:t>(1</a:t>
            </a:r>
            <a:r>
              <a:rPr sz="1650" spc="-15" dirty="0">
                <a:latin typeface="Cambria" panose="02040503050406030204"/>
                <a:cs typeface="Cambria" panose="02040503050406030204"/>
              </a:rPr>
              <a:t>), </a:t>
            </a:r>
            <a:r>
              <a:rPr sz="1650" i="1" spc="-2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30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20" dirty="0">
                <a:latin typeface="Cambria" panose="02040503050406030204"/>
                <a:cs typeface="Cambria" panose="02040503050406030204"/>
              </a:rPr>
              <a:t>(2</a:t>
            </a:r>
            <a:r>
              <a:rPr sz="1650" spc="-15" dirty="0">
                <a:latin typeface="Cambria" panose="02040503050406030204"/>
                <a:cs typeface="Cambria" panose="02040503050406030204"/>
              </a:rPr>
              <a:t>), </a:t>
            </a:r>
            <a:r>
              <a:rPr sz="1650" i="1" spc="-2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30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20" dirty="0">
                <a:latin typeface="Cambria" panose="02040503050406030204"/>
                <a:cs typeface="Cambria" panose="02040503050406030204"/>
              </a:rPr>
              <a:t>(3</a:t>
            </a:r>
            <a:r>
              <a:rPr sz="1650" spc="-15" dirty="0">
                <a:latin typeface="Cambria" panose="02040503050406030204"/>
                <a:cs typeface="Cambria" panose="02040503050406030204"/>
              </a:rPr>
              <a:t>), </a:t>
            </a:r>
            <a:r>
              <a:rPr sz="1650" i="1" spc="-3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44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30" dirty="0">
                <a:latin typeface="Cambria" panose="02040503050406030204"/>
                <a:cs typeface="Cambria" panose="02040503050406030204"/>
              </a:rPr>
              <a:t>(4</a:t>
            </a:r>
            <a:r>
              <a:rPr sz="1650" spc="30" dirty="0">
                <a:latin typeface="Cambria" panose="02040503050406030204"/>
                <a:cs typeface="Cambria" panose="02040503050406030204"/>
              </a:rPr>
              <a:t>) </a:t>
            </a:r>
            <a:r>
              <a:rPr sz="1650" spc="-25" dirty="0">
                <a:latin typeface="Microsoft JhengHei UI Light" panose="020B0304030504040204" charset="-120"/>
                <a:cs typeface="Microsoft JhengHei UI Light" panose="020B0304030504040204" charset="-120"/>
              </a:rPr>
              <a:t>都为 </a:t>
            </a:r>
            <a:r>
              <a:rPr sz="1650" spc="5" dirty="0">
                <a:latin typeface="Microsoft JhengHei UI Light" panose="020B0304030504040204" charset="-120"/>
                <a:cs typeface="Microsoft JhengHei UI Light" panose="020B0304030504040204" charset="-120"/>
              </a:rPr>
              <a:t>0</a:t>
            </a:r>
            <a:endParaRPr sz="1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100">
              <a:lnSpc>
                <a:spcPct val="100000"/>
              </a:lnSpc>
              <a:spcBef>
                <a:spcPts val="1915"/>
              </a:spcBef>
            </a:pPr>
            <a:r>
              <a:rPr sz="1650" dirty="0">
                <a:latin typeface="Microsoft JhengHei UI Light" panose="020B0304030504040204" charset="-120"/>
                <a:cs typeface="Microsoft JhengHei UI Light" panose="020B0304030504040204" charset="-120"/>
              </a:rPr>
              <a:t>此时，U1</a:t>
            </a:r>
            <a:r>
              <a:rPr sz="1650" spc="-10" dirty="0">
                <a:latin typeface="Microsoft JhengHei UI Light" panose="020B0304030504040204" charset="-120"/>
                <a:cs typeface="Microsoft JhengHei UI Light" panose="020B0304030504040204" charset="-120"/>
              </a:rPr>
              <a:t> 的 ⼿续费为 </a:t>
            </a:r>
            <a:r>
              <a:rPr sz="1650" dirty="0">
                <a:latin typeface="Microsoft JhengHei UI Light" panose="020B0304030504040204" charset="-120"/>
                <a:cs typeface="Microsoft JhengHei UI Light" panose="020B0304030504040204" charset="-120"/>
              </a:rPr>
              <a:t>3：</a:t>
            </a:r>
            <a:r>
              <a:rPr sz="1650" spc="45" dirty="0"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1650" i="1" spc="-5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1650" spc="-55" dirty="0">
                <a:latin typeface="Cambria" panose="02040503050406030204"/>
                <a:cs typeface="Cambria" panose="02040503050406030204"/>
              </a:rPr>
              <a:t>1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spc="114" dirty="0">
                <a:latin typeface="Cambria" panose="02040503050406030204"/>
                <a:cs typeface="Cambria" panose="02040503050406030204"/>
              </a:rPr>
              <a:t>*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( </a:t>
            </a:r>
            <a:r>
              <a:rPr sz="16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baseline="-190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725" i="1" spc="89" baseline="-19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50" spc="95" dirty="0">
                <a:latin typeface="Cambria" panose="02040503050406030204"/>
                <a:cs typeface="Cambria" panose="02040503050406030204"/>
              </a:rPr>
              <a:t>− </a:t>
            </a:r>
            <a:r>
              <a:rPr sz="1650" i="1" spc="-6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89" baseline="-190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650" spc="-60" dirty="0">
                <a:latin typeface="Cambria" panose="02040503050406030204"/>
                <a:cs typeface="Cambria" panose="02040503050406030204"/>
              </a:rPr>
              <a:t>(1</a:t>
            </a:r>
            <a:r>
              <a:rPr sz="1650" spc="30" dirty="0">
                <a:latin typeface="Cambria" panose="02040503050406030204"/>
                <a:cs typeface="Cambria" panose="02040503050406030204"/>
              </a:rPr>
              <a:t>) − </a:t>
            </a:r>
            <a:r>
              <a:rPr sz="1650" i="1" spc="-4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67" baseline="-19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650" spc="-45" dirty="0">
                <a:latin typeface="Cambria" panose="02040503050406030204"/>
                <a:cs typeface="Cambria" panose="02040503050406030204"/>
              </a:rPr>
              <a:t>(4</a:t>
            </a:r>
            <a:r>
              <a:rPr sz="1650" spc="50" dirty="0">
                <a:latin typeface="Cambria" panose="02040503050406030204"/>
                <a:cs typeface="Cambria" panose="02040503050406030204"/>
              </a:rPr>
              <a:t>)) = </a:t>
            </a:r>
            <a:r>
              <a:rPr sz="1650" i="1" spc="-5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1650" spc="-55" dirty="0">
                <a:latin typeface="Cambria" panose="02040503050406030204"/>
                <a:cs typeface="Cambria" panose="02040503050406030204"/>
              </a:rPr>
              <a:t>1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spc="114" dirty="0">
                <a:latin typeface="Cambria" panose="02040503050406030204"/>
                <a:cs typeface="Cambria" panose="02040503050406030204"/>
              </a:rPr>
              <a:t>*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( </a:t>
            </a:r>
            <a:r>
              <a:rPr sz="16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baseline="-190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725" i="1" spc="97" baseline="-19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50" spc="95" dirty="0">
                <a:latin typeface="Cambria" panose="02040503050406030204"/>
                <a:cs typeface="Cambria" panose="02040503050406030204"/>
              </a:rPr>
              <a:t>− </a:t>
            </a:r>
            <a:r>
              <a:rPr sz="1650" i="1" spc="-6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89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60" dirty="0">
                <a:latin typeface="Cambria" panose="02040503050406030204"/>
                <a:cs typeface="Cambria" panose="02040503050406030204"/>
              </a:rPr>
              <a:t>(1</a:t>
            </a:r>
            <a:r>
              <a:rPr sz="1650" spc="25" dirty="0">
                <a:latin typeface="Cambria" panose="02040503050406030204"/>
                <a:cs typeface="Cambria" panose="02040503050406030204"/>
              </a:rPr>
              <a:t>) − </a:t>
            </a:r>
            <a:r>
              <a:rPr sz="1650" i="1" spc="-4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67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45" dirty="0">
                <a:latin typeface="Cambria" panose="02040503050406030204"/>
                <a:cs typeface="Cambria" panose="02040503050406030204"/>
              </a:rPr>
              <a:t>(4</a:t>
            </a:r>
            <a:r>
              <a:rPr sz="1650" spc="50" dirty="0">
                <a:latin typeface="Cambria" panose="02040503050406030204"/>
                <a:cs typeface="Cambria" panose="02040503050406030204"/>
              </a:rPr>
              <a:t>)) = </a:t>
            </a:r>
            <a:r>
              <a:rPr sz="1650" spc="-100" dirty="0">
                <a:latin typeface="Cambria" panose="02040503050406030204"/>
                <a:cs typeface="Cambria" panose="02040503050406030204"/>
              </a:rPr>
              <a:t>3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spc="114" dirty="0">
                <a:latin typeface="Cambria" panose="02040503050406030204"/>
                <a:cs typeface="Cambria" panose="02040503050406030204"/>
              </a:rPr>
              <a:t>*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dirty="0">
                <a:latin typeface="Cambria" panose="02040503050406030204"/>
                <a:cs typeface="Cambria" panose="02040503050406030204"/>
              </a:rPr>
              <a:t>1</a:t>
            </a:r>
            <a:r>
              <a:rPr sz="1650" spc="114" dirty="0">
                <a:latin typeface="Cambria" panose="02040503050406030204"/>
                <a:cs typeface="Cambria" panose="02040503050406030204"/>
              </a:rPr>
              <a:t> = </a:t>
            </a:r>
            <a:r>
              <a:rPr sz="1650" spc="-50" dirty="0">
                <a:latin typeface="Cambria" panose="02040503050406030204"/>
                <a:cs typeface="Cambria" panose="02040503050406030204"/>
              </a:rPr>
              <a:t>3</a:t>
            </a:r>
            <a:endParaRPr sz="1650">
              <a:latin typeface="Cambria" panose="02040503050406030204"/>
              <a:cs typeface="Cambria" panose="02040503050406030204"/>
            </a:endParaRPr>
          </a:p>
          <a:p>
            <a:pPr marL="97155">
              <a:lnSpc>
                <a:spcPct val="100000"/>
              </a:lnSpc>
              <a:spcBef>
                <a:spcPts val="420"/>
              </a:spcBef>
            </a:pPr>
            <a:r>
              <a:rPr sz="1650" dirty="0">
                <a:latin typeface="Microsoft JhengHei UI Light" panose="020B0304030504040204" charset="-120"/>
                <a:cs typeface="Microsoft JhengHei UI Light" panose="020B0304030504040204" charset="-120"/>
              </a:rPr>
              <a:t>同样：U2</a:t>
            </a:r>
            <a:r>
              <a:rPr sz="1650" spc="10" dirty="0">
                <a:latin typeface="Microsoft JhengHei UI Light" panose="020B0304030504040204" charset="-120"/>
                <a:cs typeface="Microsoft JhengHei UI Light" panose="020B0304030504040204" charset="-120"/>
              </a:rPr>
              <a:t> ⼿续费也为 </a:t>
            </a:r>
            <a:r>
              <a:rPr sz="1650" spc="5" dirty="0">
                <a:latin typeface="Microsoft JhengHei UI Light" panose="020B0304030504040204" charset="-120"/>
                <a:cs typeface="Microsoft JhengHei UI Light" panose="020B0304030504040204" charset="-120"/>
              </a:rPr>
              <a:t>3</a:t>
            </a:r>
            <a:endParaRPr sz="16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753976" y="9364960"/>
            <a:ext cx="8544560" cy="1245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indent="309880">
              <a:lnSpc>
                <a:spcPct val="121000"/>
              </a:lnSpc>
              <a:spcBef>
                <a:spcPts val="100"/>
              </a:spcBef>
            </a:pPr>
            <a:r>
              <a:rPr sz="1650" spc="-5" dirty="0">
                <a:latin typeface="Microsoft JhengHei UI Light" panose="020B0304030504040204" charset="-120"/>
                <a:cs typeface="Microsoft JhengHei UI Light" panose="020B0304030504040204" charset="-120"/>
              </a:rPr>
              <a:t>若价格由 </a:t>
            </a:r>
            <a:r>
              <a:rPr sz="1650" spc="55" dirty="0">
                <a:latin typeface="Microsoft JhengHei UI Light" panose="020B0304030504040204" charset="-120"/>
                <a:cs typeface="Microsoft JhengHei UI Light" panose="020B0304030504040204" charset="-120"/>
              </a:rPr>
              <a:t>3</a:t>
            </a:r>
            <a:r>
              <a:rPr sz="1650" spc="10" dirty="0">
                <a:latin typeface="Microsoft JhengHei UI Light" panose="020B0304030504040204" charset="-120"/>
                <a:cs typeface="Microsoft JhengHei UI Light" panose="020B0304030504040204" charset="-120"/>
              </a:rPr>
              <a:t> 变化到 </a:t>
            </a:r>
            <a:r>
              <a:rPr sz="1650" dirty="0">
                <a:latin typeface="Microsoft JhengHei UI Light" panose="020B0304030504040204" charset="-120"/>
                <a:cs typeface="Microsoft JhengHei UI Light" panose="020B0304030504040204" charset="-120"/>
              </a:rPr>
              <a:t>4，则</a:t>
            </a:r>
            <a:r>
              <a:rPr sz="1650" i="1" spc="-4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60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40" dirty="0">
                <a:latin typeface="Cambria" panose="02040503050406030204"/>
                <a:cs typeface="Cambria" panose="02040503050406030204"/>
              </a:rPr>
              <a:t>(3</a:t>
            </a:r>
            <a:r>
              <a:rPr sz="1650" spc="85" dirty="0">
                <a:latin typeface="Cambria" panose="02040503050406030204"/>
                <a:cs typeface="Cambria" panose="02040503050406030204"/>
              </a:rPr>
              <a:t>) = </a:t>
            </a:r>
            <a:r>
              <a:rPr sz="16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baseline="-190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725" i="1" spc="112" baseline="-19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50" spc="100" dirty="0">
                <a:latin typeface="Cambria" panose="02040503050406030204"/>
                <a:cs typeface="Cambria" panose="02040503050406030204"/>
              </a:rPr>
              <a:t>− </a:t>
            </a:r>
            <a:r>
              <a:rPr sz="1650" i="1" spc="-4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60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40" dirty="0">
                <a:latin typeface="Cambria" panose="02040503050406030204"/>
                <a:cs typeface="Cambria" panose="02040503050406030204"/>
              </a:rPr>
              <a:t>(3</a:t>
            </a:r>
            <a:r>
              <a:rPr sz="1650" spc="85" dirty="0">
                <a:latin typeface="Cambria" panose="02040503050406030204"/>
                <a:cs typeface="Cambria" panose="02040503050406030204"/>
              </a:rPr>
              <a:t>) = </a:t>
            </a:r>
            <a:r>
              <a:rPr sz="1650" spc="-45" dirty="0">
                <a:latin typeface="Cambria" panose="02040503050406030204"/>
                <a:cs typeface="Cambria" panose="02040503050406030204"/>
              </a:rPr>
              <a:t>1</a:t>
            </a:r>
            <a:r>
              <a:rPr sz="1650" spc="-15" dirty="0">
                <a:latin typeface="Microsoft JhengHei UI Light" panose="020B0304030504040204" charset="-120"/>
                <a:cs typeface="Microsoft JhengHei UI Light" panose="020B0304030504040204" charset="-120"/>
              </a:rPr>
              <a:t>，若交易发⽣在</a:t>
            </a:r>
            <a:r>
              <a:rPr sz="1650" dirty="0">
                <a:latin typeface="Microsoft JhengHei UI Light" panose="020B0304030504040204" charset="-120"/>
                <a:cs typeface="Microsoft JhengHei UI Light" panose="020B0304030504040204" charset="-120"/>
              </a:rPr>
              <a:t>[3,4],</a:t>
            </a:r>
            <a:r>
              <a:rPr sz="1650" spc="-10" dirty="0">
                <a:latin typeface="Microsoft JhengHei UI Light" panose="020B0304030504040204" charset="-120"/>
                <a:cs typeface="Microsoft JhengHei UI Light" panose="020B0304030504040204" charset="-120"/>
              </a:rPr>
              <a:t> 产⽣⼿续费为 </a:t>
            </a:r>
            <a:r>
              <a:rPr sz="1650" dirty="0">
                <a:latin typeface="Microsoft JhengHei UI Light" panose="020B0304030504040204" charset="-120"/>
                <a:cs typeface="Microsoft JhengHei UI Light" panose="020B0304030504040204" charset="-120"/>
              </a:rPr>
              <a:t>6, 此时:</a:t>
            </a:r>
            <a:r>
              <a:rPr sz="1650" spc="-20" dirty="0">
                <a:latin typeface="Microsoft JhengHei UI Light" panose="020B0304030504040204" charset="-120"/>
                <a:cs typeface="Microsoft JhengHei UI Light" panose="020B0304030504040204" charset="-120"/>
              </a:rPr>
              <a:t>单位⼿续费为 </a:t>
            </a:r>
            <a:r>
              <a:rPr sz="16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baseline="-190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725" i="1" spc="89" baseline="-19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50" spc="135" dirty="0">
                <a:latin typeface="Cambria" panose="02040503050406030204"/>
                <a:cs typeface="Cambria" panose="02040503050406030204"/>
              </a:rPr>
              <a:t>+ = 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6/3</a:t>
            </a:r>
            <a:r>
              <a:rPr sz="1650" spc="114" dirty="0">
                <a:latin typeface="Cambria" panose="02040503050406030204"/>
                <a:cs typeface="Cambria" panose="02040503050406030204"/>
              </a:rPr>
              <a:t> = </a:t>
            </a:r>
            <a:r>
              <a:rPr sz="1650" spc="-25" dirty="0">
                <a:latin typeface="Cambria" panose="02040503050406030204"/>
                <a:cs typeface="Cambria" panose="02040503050406030204"/>
              </a:rPr>
              <a:t>3</a:t>
            </a:r>
            <a:r>
              <a:rPr sz="1650" spc="-25" dirty="0"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endParaRPr sz="1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100">
              <a:lnSpc>
                <a:spcPct val="100000"/>
              </a:lnSpc>
              <a:spcBef>
                <a:spcPts val="420"/>
              </a:spcBef>
            </a:pPr>
            <a:r>
              <a:rPr sz="1650" spc="-15" dirty="0">
                <a:latin typeface="Microsoft JhengHei UI Light" panose="020B0304030504040204" charset="-120"/>
                <a:cs typeface="Microsoft JhengHei UI Light" panose="020B0304030504040204" charset="-120"/>
              </a:rPr>
              <a:t>⽤户 </a:t>
            </a:r>
            <a:r>
              <a:rPr sz="1650" dirty="0">
                <a:latin typeface="Microsoft JhengHei UI Light" panose="020B0304030504040204" charset="-120"/>
                <a:cs typeface="Microsoft JhengHei UI Light" panose="020B0304030504040204" charset="-120"/>
              </a:rPr>
              <a:t>1</a:t>
            </a:r>
            <a:r>
              <a:rPr sz="1650" spc="-5" dirty="0">
                <a:latin typeface="Microsoft JhengHei UI Light" panose="020B0304030504040204" charset="-120"/>
                <a:cs typeface="Microsoft JhengHei UI Light" panose="020B0304030504040204" charset="-120"/>
              </a:rPr>
              <a:t> ⼿续费： </a:t>
            </a:r>
            <a:r>
              <a:rPr sz="1650" i="1" spc="-5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1650" spc="-55" dirty="0">
                <a:latin typeface="Cambria" panose="02040503050406030204"/>
                <a:cs typeface="Cambria" panose="02040503050406030204"/>
              </a:rPr>
              <a:t>1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spc="114" dirty="0">
                <a:latin typeface="Cambria" panose="02040503050406030204"/>
                <a:cs typeface="Cambria" panose="02040503050406030204"/>
              </a:rPr>
              <a:t>*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( </a:t>
            </a:r>
            <a:r>
              <a:rPr sz="16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baseline="-190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725" i="1" spc="97" baseline="-19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50" spc="95" dirty="0">
                <a:latin typeface="Cambria" panose="02040503050406030204"/>
                <a:cs typeface="Cambria" panose="02040503050406030204"/>
              </a:rPr>
              <a:t>− </a:t>
            </a:r>
            <a:r>
              <a:rPr sz="1650" i="1" spc="-6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89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60" dirty="0">
                <a:latin typeface="Cambria" panose="02040503050406030204"/>
                <a:cs typeface="Cambria" panose="02040503050406030204"/>
              </a:rPr>
              <a:t>(1</a:t>
            </a:r>
            <a:r>
              <a:rPr sz="1650" spc="30" dirty="0">
                <a:latin typeface="Cambria" panose="02040503050406030204"/>
                <a:cs typeface="Cambria" panose="02040503050406030204"/>
              </a:rPr>
              <a:t>) − </a:t>
            </a:r>
            <a:r>
              <a:rPr sz="1650" i="1" spc="-4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67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45" dirty="0">
                <a:latin typeface="Cambria" panose="02040503050406030204"/>
                <a:cs typeface="Cambria" panose="02040503050406030204"/>
              </a:rPr>
              <a:t>(4</a:t>
            </a:r>
            <a:r>
              <a:rPr sz="1650" spc="50" dirty="0">
                <a:latin typeface="Cambria" panose="02040503050406030204"/>
                <a:cs typeface="Cambria" panose="02040503050406030204"/>
              </a:rPr>
              <a:t>)) = </a:t>
            </a:r>
            <a:r>
              <a:rPr sz="1650" spc="-100" dirty="0">
                <a:latin typeface="Cambria" panose="02040503050406030204"/>
                <a:cs typeface="Cambria" panose="02040503050406030204"/>
              </a:rPr>
              <a:t>3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spc="114" dirty="0">
                <a:latin typeface="Cambria" panose="02040503050406030204"/>
                <a:cs typeface="Cambria" panose="02040503050406030204"/>
              </a:rPr>
              <a:t>*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dirty="0">
                <a:latin typeface="Cambria" panose="02040503050406030204"/>
                <a:cs typeface="Cambria" panose="02040503050406030204"/>
              </a:rPr>
              <a:t>3</a:t>
            </a:r>
            <a:r>
              <a:rPr sz="1650" spc="114" dirty="0">
                <a:latin typeface="Cambria" panose="02040503050406030204"/>
                <a:cs typeface="Cambria" panose="02040503050406030204"/>
              </a:rPr>
              <a:t> = </a:t>
            </a:r>
            <a:r>
              <a:rPr sz="1650" spc="-50" dirty="0">
                <a:latin typeface="Cambria" panose="02040503050406030204"/>
                <a:cs typeface="Cambria" panose="02040503050406030204"/>
              </a:rPr>
              <a:t>9</a:t>
            </a:r>
            <a:endParaRPr sz="1650">
              <a:latin typeface="Cambria" panose="02040503050406030204"/>
              <a:cs typeface="Cambria" panose="02040503050406030204"/>
            </a:endParaRPr>
          </a:p>
          <a:p>
            <a:pPr marL="38100">
              <a:lnSpc>
                <a:spcPct val="100000"/>
              </a:lnSpc>
              <a:spcBef>
                <a:spcPts val="420"/>
              </a:spcBef>
            </a:pPr>
            <a:r>
              <a:rPr sz="1650" spc="-35" dirty="0">
                <a:latin typeface="Microsoft JhengHei UI Light" panose="020B0304030504040204" charset="-120"/>
                <a:cs typeface="Microsoft JhengHei UI Light" panose="020B0304030504040204" charset="-120"/>
              </a:rPr>
              <a:t>⽤户 </a:t>
            </a:r>
            <a:r>
              <a:rPr sz="1650" spc="55" dirty="0">
                <a:latin typeface="Microsoft JhengHei UI Light" panose="020B0304030504040204" charset="-120"/>
                <a:cs typeface="Microsoft JhengHei UI Light" panose="020B0304030504040204" charset="-120"/>
              </a:rPr>
              <a:t>2</a:t>
            </a:r>
            <a:r>
              <a:rPr sz="1650" spc="-15" dirty="0">
                <a:latin typeface="Microsoft JhengHei UI Light" panose="020B0304030504040204" charset="-120"/>
                <a:cs typeface="Microsoft JhengHei UI Light" panose="020B0304030504040204" charset="-120"/>
              </a:rPr>
              <a:t> ⼿续费：</a:t>
            </a:r>
            <a:r>
              <a:rPr sz="1650" i="1" spc="-2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1650" spc="-25" dirty="0">
                <a:latin typeface="Cambria" panose="02040503050406030204"/>
                <a:cs typeface="Cambria" panose="02040503050406030204"/>
              </a:rPr>
              <a:t>2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spc="114" dirty="0">
                <a:latin typeface="Cambria" panose="02040503050406030204"/>
                <a:cs typeface="Cambria" panose="02040503050406030204"/>
              </a:rPr>
              <a:t>*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( </a:t>
            </a:r>
            <a:r>
              <a:rPr sz="16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baseline="-190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725" i="1" spc="97" baseline="-19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50" spc="95" dirty="0">
                <a:latin typeface="Cambria" panose="02040503050406030204"/>
                <a:cs typeface="Cambria" panose="02040503050406030204"/>
              </a:rPr>
              <a:t>− </a:t>
            </a:r>
            <a:r>
              <a:rPr sz="1650" i="1" spc="-6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89" baseline="-19000" dirty="0">
                <a:latin typeface="Times New Roman" panose="02020603050405020304"/>
                <a:cs typeface="Times New Roman" panose="02020603050405020304"/>
              </a:rPr>
              <a:t>b</a:t>
            </a:r>
            <a:r>
              <a:rPr sz="1650" spc="-60" dirty="0">
                <a:latin typeface="Cambria" panose="02040503050406030204"/>
                <a:cs typeface="Cambria" panose="02040503050406030204"/>
              </a:rPr>
              <a:t>(2</a:t>
            </a:r>
            <a:r>
              <a:rPr sz="1650" spc="25" dirty="0">
                <a:latin typeface="Cambria" panose="02040503050406030204"/>
                <a:cs typeface="Cambria" panose="02040503050406030204"/>
              </a:rPr>
              <a:t>) − </a:t>
            </a:r>
            <a:r>
              <a:rPr sz="1650" i="1" spc="-4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67" baseline="-19000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1650" spc="-45" dirty="0">
                <a:latin typeface="Cambria" panose="02040503050406030204"/>
                <a:cs typeface="Cambria" panose="02040503050406030204"/>
              </a:rPr>
              <a:t>(3</a:t>
            </a:r>
            <a:r>
              <a:rPr sz="1650" spc="50" dirty="0">
                <a:latin typeface="Cambria" panose="02040503050406030204"/>
                <a:cs typeface="Cambria" panose="02040503050406030204"/>
              </a:rPr>
              <a:t>)) = </a:t>
            </a:r>
            <a:r>
              <a:rPr sz="1650" i="1" spc="-25" dirty="0">
                <a:latin typeface="Times New Roman" panose="02020603050405020304"/>
                <a:cs typeface="Times New Roman" panose="02020603050405020304"/>
              </a:rPr>
              <a:t>L</a:t>
            </a:r>
            <a:r>
              <a:rPr sz="1650" spc="-25" dirty="0">
                <a:latin typeface="Cambria" panose="02040503050406030204"/>
                <a:cs typeface="Cambria" panose="02040503050406030204"/>
              </a:rPr>
              <a:t>2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spc="114" dirty="0">
                <a:latin typeface="Cambria" panose="02040503050406030204"/>
                <a:cs typeface="Cambria" panose="02040503050406030204"/>
              </a:rPr>
              <a:t>*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( </a:t>
            </a:r>
            <a:r>
              <a:rPr sz="16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baseline="-190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725" i="1" spc="89" baseline="-19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50" spc="95" dirty="0">
                <a:latin typeface="Cambria" panose="02040503050406030204"/>
                <a:cs typeface="Cambria" panose="02040503050406030204"/>
              </a:rPr>
              <a:t>− </a:t>
            </a:r>
            <a:r>
              <a:rPr sz="1650" i="1" spc="-60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89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60" dirty="0">
                <a:latin typeface="Cambria" panose="02040503050406030204"/>
                <a:cs typeface="Cambria" panose="02040503050406030204"/>
              </a:rPr>
              <a:t>(2</a:t>
            </a:r>
            <a:r>
              <a:rPr sz="1650" spc="-15" dirty="0">
                <a:latin typeface="Cambria" panose="02040503050406030204"/>
                <a:cs typeface="Cambria" panose="02040503050406030204"/>
              </a:rPr>
              <a:t>) − ( </a:t>
            </a:r>
            <a:r>
              <a:rPr sz="1650" i="1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baseline="-19000" dirty="0">
                <a:latin typeface="Times New Roman" panose="02020603050405020304"/>
                <a:cs typeface="Times New Roman" panose="02020603050405020304"/>
              </a:rPr>
              <a:t>g</a:t>
            </a:r>
            <a:r>
              <a:rPr sz="1725" i="1" spc="97" baseline="-19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50" spc="95" dirty="0">
                <a:latin typeface="Cambria" panose="02040503050406030204"/>
                <a:cs typeface="Cambria" panose="02040503050406030204"/>
              </a:rPr>
              <a:t>− </a:t>
            </a:r>
            <a:r>
              <a:rPr sz="1650" i="1" spc="-55" dirty="0">
                <a:latin typeface="Times New Roman" panose="02020603050405020304"/>
                <a:cs typeface="Times New Roman" panose="02020603050405020304"/>
              </a:rPr>
              <a:t>f</a:t>
            </a:r>
            <a:r>
              <a:rPr sz="1725" i="1" spc="-82" baseline="-19000" dirty="0">
                <a:latin typeface="Times New Roman" panose="02020603050405020304"/>
                <a:cs typeface="Times New Roman" panose="02020603050405020304"/>
              </a:rPr>
              <a:t>o</a:t>
            </a:r>
            <a:r>
              <a:rPr sz="1650" spc="-55" dirty="0">
                <a:latin typeface="Cambria" panose="02040503050406030204"/>
                <a:cs typeface="Cambria" panose="02040503050406030204"/>
              </a:rPr>
              <a:t>(3</a:t>
            </a:r>
            <a:r>
              <a:rPr sz="1650" spc="25" dirty="0">
                <a:latin typeface="Cambria" panose="02040503050406030204"/>
                <a:cs typeface="Cambria" panose="02040503050406030204"/>
              </a:rPr>
              <a:t>))) = </a:t>
            </a:r>
            <a:r>
              <a:rPr sz="1650" spc="-100" dirty="0">
                <a:latin typeface="Cambria" panose="02040503050406030204"/>
                <a:cs typeface="Cambria" panose="02040503050406030204"/>
              </a:rPr>
              <a:t>3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</a:t>
            </a:r>
            <a:r>
              <a:rPr sz="1650" spc="114" dirty="0">
                <a:latin typeface="Cambria" panose="02040503050406030204"/>
                <a:cs typeface="Cambria" panose="02040503050406030204"/>
              </a:rPr>
              <a:t>*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 (3</a:t>
            </a:r>
            <a:r>
              <a:rPr sz="1650" spc="60" dirty="0">
                <a:latin typeface="Cambria" panose="02040503050406030204"/>
                <a:cs typeface="Cambria" panose="02040503050406030204"/>
              </a:rPr>
              <a:t> − </a:t>
            </a:r>
            <a:r>
              <a:rPr sz="1650" spc="-100" dirty="0">
                <a:latin typeface="Cambria" panose="02040503050406030204"/>
                <a:cs typeface="Cambria" panose="02040503050406030204"/>
              </a:rPr>
              <a:t>0</a:t>
            </a:r>
            <a:r>
              <a:rPr sz="1650" spc="20" dirty="0">
                <a:latin typeface="Cambria" panose="02040503050406030204"/>
                <a:cs typeface="Cambria" panose="02040503050406030204"/>
              </a:rPr>
              <a:t> − (</a:t>
            </a:r>
            <a:r>
              <a:rPr sz="1650" spc="-90" dirty="0">
                <a:latin typeface="Cambria" panose="02040503050406030204"/>
                <a:cs typeface="Cambria" panose="02040503050406030204"/>
              </a:rPr>
              <a:t>3</a:t>
            </a:r>
            <a:r>
              <a:rPr sz="1650" spc="60" dirty="0">
                <a:latin typeface="Cambria" panose="02040503050406030204"/>
                <a:cs typeface="Cambria" panose="02040503050406030204"/>
              </a:rPr>
              <a:t> − </a:t>
            </a:r>
            <a:r>
              <a:rPr sz="1650" spc="-40" dirty="0">
                <a:latin typeface="Cambria" panose="02040503050406030204"/>
                <a:cs typeface="Cambria" panose="02040503050406030204"/>
              </a:rPr>
              <a:t>1</a:t>
            </a:r>
            <a:r>
              <a:rPr sz="1650" spc="50" dirty="0">
                <a:latin typeface="Cambria" panose="02040503050406030204"/>
                <a:cs typeface="Cambria" panose="02040503050406030204"/>
              </a:rPr>
              <a:t>)) = </a:t>
            </a:r>
            <a:r>
              <a:rPr sz="1650" spc="-50" dirty="0">
                <a:latin typeface="Cambria" panose="02040503050406030204"/>
                <a:cs typeface="Cambria" panose="02040503050406030204"/>
              </a:rPr>
              <a:t>3</a:t>
            </a:r>
            <a:endParaRPr sz="1650">
              <a:latin typeface="Cambria" panose="02040503050406030204"/>
              <a:cs typeface="Cambria" panose="02040503050406030204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18050" y="1311275"/>
            <a:ext cx="871728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1866767" y="6560210"/>
            <a:ext cx="46793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在使⽤时，求 </a:t>
            </a:r>
            <a:r>
              <a:rPr sz="26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2600" spc="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算术平均值：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51107" y="8191361"/>
            <a:ext cx="706183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（⼏何平均值其实是其对数域上的算数平均值</a:t>
            </a:r>
            <a:r>
              <a:rPr sz="26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77846" y="5943941"/>
            <a:ext cx="39433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4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950" spc="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=1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59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55930" algn="l"/>
              </a:tabLst>
            </a:pPr>
            <a:r>
              <a:rPr sz="3750" spc="-50" dirty="0"/>
              <a:t>预⾔机</a:t>
            </a:r>
            <a:endParaRPr sz="3750"/>
          </a:p>
          <a:p>
            <a:pPr marL="1313180">
              <a:lnSpc>
                <a:spcPct val="100000"/>
              </a:lnSpc>
              <a:spcBef>
                <a:spcPts val="4920"/>
              </a:spcBef>
              <a:tabLst>
                <a:tab pos="1865630" algn="l"/>
              </a:tabLst>
            </a:pPr>
            <a:r>
              <a:rPr sz="2600" spc="-25" dirty="0">
                <a:latin typeface="Microsoft Sans Serif" panose="020B0604020202020204"/>
                <a:cs typeface="Microsoft Sans Serif" panose="020B0604020202020204"/>
              </a:rPr>
              <a:t>V2</a:t>
            </a:r>
            <a:r>
              <a:rPr sz="2600" dirty="0"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600" spc="25" dirty="0"/>
              <a:t>合约中记录了 </a:t>
            </a:r>
            <a:r>
              <a:rPr sz="2600" spc="-155" dirty="0">
                <a:latin typeface="Microsoft Sans Serif" panose="020B0604020202020204"/>
                <a:cs typeface="Microsoft Sans Serif" panose="020B0604020202020204"/>
              </a:rPr>
              <a:t>price0CumulativeLast</a:t>
            </a:r>
            <a:r>
              <a:rPr sz="2600" spc="50" dirty="0">
                <a:latin typeface="Microsoft Sans Serif" panose="020B0604020202020204"/>
                <a:cs typeface="Microsoft Sans Serif" panose="020B0604020202020204"/>
              </a:rPr>
              <a:t>, </a:t>
            </a:r>
            <a:r>
              <a:rPr sz="2600" spc="-150" dirty="0">
                <a:latin typeface="Microsoft Sans Serif" panose="020B0604020202020204"/>
                <a:cs typeface="Microsoft Sans Serif" panose="020B0604020202020204"/>
              </a:rPr>
              <a:t>price0CumulativeLast</a:t>
            </a:r>
            <a:r>
              <a:rPr sz="2600" spc="254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5" dirty="0"/>
              <a:t>，但是需要外部更新保存，然后计算算术平均价格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 marL="5342890" algn="ctr">
              <a:lnSpc>
                <a:spcPts val="2340"/>
              </a:lnSpc>
              <a:spcBef>
                <a:spcPts val="1820"/>
              </a:spcBef>
            </a:pPr>
            <a:r>
              <a:rPr sz="1950" i="1" spc="-50" dirty="0"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313180">
              <a:lnSpc>
                <a:spcPts val="3360"/>
              </a:lnSpc>
              <a:tabLst>
                <a:tab pos="1865630" algn="l"/>
              </a:tabLst>
            </a:pPr>
            <a:r>
              <a:rPr sz="2600" spc="-25" dirty="0">
                <a:latin typeface="Microsoft Sans Serif" panose="020B0604020202020204"/>
                <a:cs typeface="Microsoft Sans Serif" panose="020B0604020202020204"/>
              </a:rPr>
              <a:t>V3</a:t>
            </a:r>
            <a:r>
              <a:rPr sz="2600" dirty="0"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600" dirty="0"/>
              <a:t>使⽤ 跟踪价格的 </a:t>
            </a:r>
            <a:r>
              <a:rPr sz="2600" spc="-85" dirty="0"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2600" spc="-85" dirty="0"/>
              <a:t>（</a:t>
            </a:r>
            <a:r>
              <a:rPr sz="2600" dirty="0"/>
              <a:t>价格的对数值 </a:t>
            </a:r>
            <a:r>
              <a:rPr sz="2800" i="1" spc="-35" dirty="0"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2925" spc="-52" baseline="-20000" dirty="0">
                <a:latin typeface="Cambria" panose="02040503050406030204"/>
                <a:cs typeface="Cambria" panose="02040503050406030204"/>
              </a:rPr>
              <a:t>1.0001</a:t>
            </a:r>
            <a:r>
              <a:rPr sz="2800" i="1" spc="-3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800" i="1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/>
              <a:t>）累计和：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925" i="1" baseline="-200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925" i="1" spc="487" baseline="-20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280" dirty="0">
                <a:latin typeface="Cambria" panose="02040503050406030204"/>
                <a:cs typeface="Cambria" panose="02040503050406030204"/>
              </a:rPr>
              <a:t>= </a:t>
            </a:r>
            <a:r>
              <a:rPr sz="4200" spc="982" baseline="-29000" dirty="0">
                <a:latin typeface="Arial MT"/>
                <a:cs typeface="Arial MT"/>
              </a:rPr>
              <a:t>∑ </a:t>
            </a: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2925" spc="-15" baseline="-20000" dirty="0">
                <a:latin typeface="Cambria" panose="02040503050406030204"/>
                <a:cs typeface="Cambria" panose="02040503050406030204"/>
              </a:rPr>
              <a:t>1.0001</a:t>
            </a: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925" i="1" spc="-15" baseline="-20000" dirty="0">
                <a:latin typeface="Times New Roman" panose="02020603050405020304"/>
                <a:cs typeface="Times New Roman" panose="02020603050405020304"/>
              </a:rPr>
              <a:t>i</a:t>
            </a:r>
            <a:endParaRPr sz="2925" baseline="-20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70154" y="5981394"/>
            <a:ext cx="471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82" baseline="-29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∑</a:t>
            </a:r>
            <a:r>
              <a:rPr sz="1950" i="1" spc="254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82353" y="6220532"/>
            <a:ext cx="11493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94734" y="6415795"/>
            <a:ext cx="47117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95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950" spc="-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95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-3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100" baseline="-18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73933" y="6164459"/>
            <a:ext cx="1377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46810" algn="l"/>
              </a:tabLst>
            </a:pPr>
            <a:r>
              <a:rPr sz="28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15299" y="6356224"/>
            <a:ext cx="3132455" cy="6318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975"/>
              </a:lnSpc>
              <a:spcBef>
                <a:spcPts val="135"/>
              </a:spcBef>
              <a:tabLst>
                <a:tab pos="909955" algn="l"/>
              </a:tabLst>
            </a:pPr>
            <a:r>
              <a:rPr sz="19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19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19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108710">
              <a:lnSpc>
                <a:spcPts val="2755"/>
              </a:lnSpc>
            </a:pPr>
            <a:r>
              <a:rPr sz="26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可以转换为：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33284" y="6806414"/>
            <a:ext cx="2298700" cy="23495"/>
          </a:xfrm>
          <a:custGeom>
            <a:avLst/>
            <a:gdLst/>
            <a:ahLst/>
            <a:cxnLst/>
            <a:rect l="l" t="t" r="r" b="b"/>
            <a:pathLst>
              <a:path w="2298700" h="23495">
                <a:moveTo>
                  <a:pt x="2298193" y="0"/>
                </a:moveTo>
                <a:lnTo>
                  <a:pt x="0" y="0"/>
                </a:lnTo>
                <a:lnTo>
                  <a:pt x="0" y="23438"/>
                </a:lnTo>
                <a:lnTo>
                  <a:pt x="2298193" y="23438"/>
                </a:lnTo>
                <a:lnTo>
                  <a:pt x="2298193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959493" y="7795254"/>
            <a:ext cx="350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50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∑</a:t>
            </a:r>
            <a:endParaRPr sz="28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84073" y="7715530"/>
            <a:ext cx="9588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6292" y="7851683"/>
            <a:ext cx="11493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84073" y="8046946"/>
            <a:ext cx="33845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7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950" spc="7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950" i="1" spc="7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84522" y="8175535"/>
            <a:ext cx="2324100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16915" algn="l"/>
                <a:tab pos="2310765" algn="l"/>
              </a:tabLst>
            </a:pP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400" u="heavy" spc="-5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1</a:t>
            </a: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	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37872" y="7795609"/>
            <a:ext cx="1377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46810" algn="l"/>
              </a:tabLst>
            </a:pPr>
            <a:r>
              <a:rPr sz="28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79238" y="7987374"/>
            <a:ext cx="99377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09955" algn="l"/>
              </a:tabLst>
            </a:pPr>
            <a:r>
              <a:rPr sz="19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19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19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07008" y="8618759"/>
            <a:ext cx="15176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19264" y="8437649"/>
            <a:ext cx="739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4800" algn="l"/>
              </a:tabLst>
            </a:pP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3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28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21908" y="8618759"/>
            <a:ext cx="15176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99118" y="8171308"/>
            <a:ext cx="821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2800" spc="16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8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log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82385" y="8363074"/>
            <a:ext cx="71882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891798" y="7773489"/>
            <a:ext cx="124460" cy="1351915"/>
          </a:xfrm>
          <a:custGeom>
            <a:avLst/>
            <a:gdLst/>
            <a:ahLst/>
            <a:cxnLst/>
            <a:rect l="l" t="t" r="r" b="b"/>
            <a:pathLst>
              <a:path w="124460" h="1351915">
                <a:moveTo>
                  <a:pt x="124291" y="0"/>
                </a:moveTo>
                <a:lnTo>
                  <a:pt x="88222" y="31569"/>
                </a:lnTo>
                <a:lnTo>
                  <a:pt x="59117" y="69313"/>
                </a:lnTo>
                <a:lnTo>
                  <a:pt x="36460" y="111797"/>
                </a:lnTo>
                <a:lnTo>
                  <a:pt x="19735" y="157586"/>
                </a:lnTo>
                <a:lnTo>
                  <a:pt x="8427" y="205245"/>
                </a:lnTo>
                <a:lnTo>
                  <a:pt x="2020" y="253338"/>
                </a:lnTo>
                <a:lnTo>
                  <a:pt x="0" y="300431"/>
                </a:lnTo>
                <a:lnTo>
                  <a:pt x="0" y="1051156"/>
                </a:lnTo>
                <a:lnTo>
                  <a:pt x="2020" y="1098249"/>
                </a:lnTo>
                <a:lnTo>
                  <a:pt x="8427" y="1146342"/>
                </a:lnTo>
                <a:lnTo>
                  <a:pt x="19735" y="1194001"/>
                </a:lnTo>
                <a:lnTo>
                  <a:pt x="36460" y="1239790"/>
                </a:lnTo>
                <a:lnTo>
                  <a:pt x="59117" y="1282274"/>
                </a:lnTo>
                <a:lnTo>
                  <a:pt x="88222" y="1320018"/>
                </a:lnTo>
                <a:lnTo>
                  <a:pt x="124291" y="1351588"/>
                </a:lnTo>
                <a:lnTo>
                  <a:pt x="124291" y="1340934"/>
                </a:lnTo>
                <a:lnTo>
                  <a:pt x="97137" y="1303546"/>
                </a:lnTo>
                <a:lnTo>
                  <a:pt x="76337" y="1262123"/>
                </a:lnTo>
                <a:lnTo>
                  <a:pt x="61257" y="1217840"/>
                </a:lnTo>
                <a:lnTo>
                  <a:pt x="51268" y="1171870"/>
                </a:lnTo>
                <a:lnTo>
                  <a:pt x="45737" y="1125387"/>
                </a:lnTo>
                <a:lnTo>
                  <a:pt x="44034" y="1079566"/>
                </a:lnTo>
                <a:lnTo>
                  <a:pt x="44034" y="272022"/>
                </a:lnTo>
                <a:lnTo>
                  <a:pt x="45737" y="226200"/>
                </a:lnTo>
                <a:lnTo>
                  <a:pt x="51268" y="179717"/>
                </a:lnTo>
                <a:lnTo>
                  <a:pt x="61257" y="133747"/>
                </a:lnTo>
                <a:lnTo>
                  <a:pt x="76337" y="89464"/>
                </a:lnTo>
                <a:lnTo>
                  <a:pt x="97137" y="48041"/>
                </a:lnTo>
                <a:lnTo>
                  <a:pt x="124291" y="10654"/>
                </a:lnTo>
                <a:lnTo>
                  <a:pt x="124291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214839" y="7835095"/>
            <a:ext cx="9588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77058" y="7971249"/>
            <a:ext cx="11493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68527" y="8708428"/>
            <a:ext cx="46990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95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950" spc="-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95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-30" baseline="-2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100" baseline="-20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24708" y="8171308"/>
            <a:ext cx="8140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2204" baseline="-29000" dirty="0">
                <a:solidFill>
                  <a:srgbClr val="535353"/>
                </a:solidFill>
                <a:latin typeface="Arial MT"/>
                <a:cs typeface="Arial MT"/>
              </a:rPr>
              <a:t>∏</a:t>
            </a:r>
            <a:r>
              <a:rPr sz="4200" spc="-705" baseline="-29000" dirty="0">
                <a:solidFill>
                  <a:srgbClr val="535353"/>
                </a:solidFill>
                <a:latin typeface="Arial MT"/>
                <a:cs typeface="Arial MT"/>
              </a:rPr>
              <a:t> 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75255" y="8363074"/>
            <a:ext cx="9588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85038" y="7773489"/>
            <a:ext cx="124460" cy="1351915"/>
          </a:xfrm>
          <a:custGeom>
            <a:avLst/>
            <a:gdLst/>
            <a:ahLst/>
            <a:cxnLst/>
            <a:rect l="l" t="t" r="r" b="b"/>
            <a:pathLst>
              <a:path w="124459" h="1351915">
                <a:moveTo>
                  <a:pt x="0" y="0"/>
                </a:moveTo>
                <a:lnTo>
                  <a:pt x="0" y="10654"/>
                </a:lnTo>
                <a:lnTo>
                  <a:pt x="27153" y="48041"/>
                </a:lnTo>
                <a:lnTo>
                  <a:pt x="47954" y="89464"/>
                </a:lnTo>
                <a:lnTo>
                  <a:pt x="63033" y="133747"/>
                </a:lnTo>
                <a:lnTo>
                  <a:pt x="73023" y="179717"/>
                </a:lnTo>
                <a:lnTo>
                  <a:pt x="78553" y="226200"/>
                </a:lnTo>
                <a:lnTo>
                  <a:pt x="80257" y="272022"/>
                </a:lnTo>
                <a:lnTo>
                  <a:pt x="80257" y="1079566"/>
                </a:lnTo>
                <a:lnTo>
                  <a:pt x="78553" y="1125387"/>
                </a:lnTo>
                <a:lnTo>
                  <a:pt x="73023" y="1171870"/>
                </a:lnTo>
                <a:lnTo>
                  <a:pt x="63033" y="1217840"/>
                </a:lnTo>
                <a:lnTo>
                  <a:pt x="47954" y="1262123"/>
                </a:lnTo>
                <a:lnTo>
                  <a:pt x="27153" y="1303546"/>
                </a:lnTo>
                <a:lnTo>
                  <a:pt x="0" y="1340934"/>
                </a:lnTo>
                <a:lnTo>
                  <a:pt x="0" y="1351588"/>
                </a:lnTo>
                <a:lnTo>
                  <a:pt x="36068" y="1320018"/>
                </a:lnTo>
                <a:lnTo>
                  <a:pt x="65174" y="1282274"/>
                </a:lnTo>
                <a:lnTo>
                  <a:pt x="87831" y="1239790"/>
                </a:lnTo>
                <a:lnTo>
                  <a:pt x="104556" y="1194001"/>
                </a:lnTo>
                <a:lnTo>
                  <a:pt x="115863" y="1146342"/>
                </a:lnTo>
                <a:lnTo>
                  <a:pt x="122270" y="1098249"/>
                </a:lnTo>
                <a:lnTo>
                  <a:pt x="124291" y="1051156"/>
                </a:lnTo>
                <a:lnTo>
                  <a:pt x="124291" y="300431"/>
                </a:lnTo>
                <a:lnTo>
                  <a:pt x="122270" y="253338"/>
                </a:lnTo>
                <a:lnTo>
                  <a:pt x="115863" y="205245"/>
                </a:lnTo>
                <a:lnTo>
                  <a:pt x="104556" y="157586"/>
                </a:lnTo>
                <a:lnTo>
                  <a:pt x="87831" y="111797"/>
                </a:lnTo>
                <a:lnTo>
                  <a:pt x="65174" y="69313"/>
                </a:lnTo>
                <a:lnTo>
                  <a:pt x="36068" y="31569"/>
                </a:lnTo>
                <a:lnTo>
                  <a:pt x="0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015265" y="6806499"/>
            <a:ext cx="1120140" cy="1179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2730">
              <a:lnSpc>
                <a:spcPct val="100000"/>
              </a:lnSpc>
              <a:spcBef>
                <a:spcPts val="95"/>
              </a:spcBef>
            </a:pP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925" baseline="-17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2925" spc="150" baseline="-17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800" spc="3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2800" spc="-8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8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925" spc="-37" baseline="-17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925" baseline="-17000">
              <a:latin typeface="Cambria" panose="02040503050406030204"/>
              <a:cs typeface="Cambria" panose="02040503050406030204"/>
            </a:endParaRPr>
          </a:p>
          <a:p>
            <a:pPr marL="38100">
              <a:lnSpc>
                <a:spcPts val="1535"/>
              </a:lnSpc>
              <a:spcBef>
                <a:spcPts val="2660"/>
              </a:spcBef>
              <a:tabLst>
                <a:tab pos="258445" algn="l"/>
                <a:tab pos="568960" algn="l"/>
              </a:tabLst>
            </a:pP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400" u="heavy" spc="-5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1</a:t>
            </a: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	</a:t>
            </a:r>
            <a:endParaRPr sz="1400">
              <a:latin typeface="Cambria" panose="02040503050406030204"/>
              <a:cs typeface="Cambria" panose="02040503050406030204"/>
            </a:endParaRPr>
          </a:p>
          <a:p>
            <a:pPr marL="62865">
              <a:lnSpc>
                <a:spcPts val="1535"/>
              </a:lnSpc>
            </a:pPr>
            <a:r>
              <a:rPr sz="14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2100" spc="-6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400" spc="18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1400" spc="-3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4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-37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100" baseline="-18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66767" y="9446997"/>
            <a:ext cx="23495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(</a:t>
            </a:r>
            <a:endParaRPr sz="28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070262" y="9125258"/>
            <a:ext cx="583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142" baseline="-29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∏</a:t>
            </a:r>
            <a:r>
              <a:rPr sz="1950" i="1" spc="9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142" baseline="-2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2100" baseline="-20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450782" y="9559659"/>
            <a:ext cx="33845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7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950" spc="7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950" i="1" spc="7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755886" y="9688248"/>
            <a:ext cx="11493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884852" y="9308323"/>
            <a:ext cx="242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63953" y="9397103"/>
            <a:ext cx="362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95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200" spc="-37" baseline="-80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)</a:t>
            </a:r>
            <a:endParaRPr sz="4200" baseline="-80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75360" y="9054376"/>
            <a:ext cx="55689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33045" algn="l"/>
                <a:tab pos="543560" algn="l"/>
              </a:tabLst>
            </a:pP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400" u="heavy" spc="-5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1</a:t>
            </a: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	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375174" y="9230871"/>
            <a:ext cx="557530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2100" spc="-6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400" spc="18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1400" spc="-3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4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-37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100" baseline="-18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874255" y="9500088"/>
            <a:ext cx="511809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72745" algn="l"/>
              </a:tabLst>
            </a:pP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19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999617" y="9308323"/>
            <a:ext cx="5525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即在</a:t>
            </a:r>
            <a:r>
              <a:rPr sz="28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[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30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 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3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]</a:t>
            </a:r>
            <a:r>
              <a:rPr sz="26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时间段的⼏何平均值价格。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836344" y="6763211"/>
            <a:ext cx="4992807" cy="1346374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42684" y="1638557"/>
            <a:ext cx="581914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0" dirty="0"/>
              <a:t>EVM</a:t>
            </a:r>
            <a:r>
              <a:rPr spc="610" dirty="0"/>
              <a:t> </a:t>
            </a:r>
            <a:r>
              <a:rPr spc="30" dirty="0"/>
              <a:t>与</a:t>
            </a:r>
            <a:r>
              <a:rPr spc="615" dirty="0"/>
              <a:t> </a:t>
            </a:r>
            <a:r>
              <a:rPr spc="30" dirty="0"/>
              <a:t>节点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36748" y="4999300"/>
            <a:ext cx="8762674" cy="2235879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46650" y="1387475"/>
            <a:ext cx="921004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1866767" y="6544887"/>
            <a:ext cx="467931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在使⽤时，求 </a:t>
            </a:r>
            <a:r>
              <a:rPr sz="26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2600" spc="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算术平均值：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51107" y="8176037"/>
            <a:ext cx="7061834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（⼏何平均值其实是其对数域上的算数平均值</a:t>
            </a:r>
            <a:r>
              <a:rPr sz="26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677846" y="5928617"/>
            <a:ext cx="39433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4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950" spc="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=1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xfrm>
            <a:off x="526848" y="2987673"/>
            <a:ext cx="19064373" cy="6339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59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55930" algn="l"/>
              </a:tabLst>
            </a:pPr>
            <a:r>
              <a:rPr sz="3750" spc="-50" dirty="0"/>
              <a:t>预⾔机</a:t>
            </a:r>
            <a:endParaRPr sz="3750"/>
          </a:p>
          <a:p>
            <a:pPr marL="1313180">
              <a:lnSpc>
                <a:spcPct val="100000"/>
              </a:lnSpc>
              <a:spcBef>
                <a:spcPts val="4920"/>
              </a:spcBef>
              <a:tabLst>
                <a:tab pos="1865630" algn="l"/>
              </a:tabLst>
            </a:pPr>
            <a:r>
              <a:rPr sz="2600" spc="-25" dirty="0">
                <a:latin typeface="Microsoft Sans Serif" panose="020B0604020202020204"/>
                <a:cs typeface="Microsoft Sans Serif" panose="020B0604020202020204"/>
              </a:rPr>
              <a:t>V2</a:t>
            </a:r>
            <a:r>
              <a:rPr sz="2600" dirty="0"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600" spc="25" dirty="0"/>
              <a:t>合约中记录了 </a:t>
            </a:r>
            <a:r>
              <a:rPr sz="2600" spc="-155" dirty="0">
                <a:latin typeface="Microsoft Sans Serif" panose="020B0604020202020204"/>
                <a:cs typeface="Microsoft Sans Serif" panose="020B0604020202020204"/>
              </a:rPr>
              <a:t>price0CumulativeLast</a:t>
            </a:r>
            <a:r>
              <a:rPr sz="2600" spc="50" dirty="0">
                <a:latin typeface="Microsoft Sans Serif" panose="020B0604020202020204"/>
                <a:cs typeface="Microsoft Sans Serif" panose="020B0604020202020204"/>
              </a:rPr>
              <a:t>, </a:t>
            </a:r>
            <a:r>
              <a:rPr sz="2600" spc="-150" dirty="0">
                <a:latin typeface="Microsoft Sans Serif" panose="020B0604020202020204"/>
                <a:cs typeface="Microsoft Sans Serif" panose="020B0604020202020204"/>
              </a:rPr>
              <a:t>price0CumulativeLast</a:t>
            </a:r>
            <a:r>
              <a:rPr sz="2600" spc="254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5" dirty="0"/>
              <a:t>，但是需要外部更新保存，然后计算算术平均价格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 marL="5342890" algn="ctr">
              <a:lnSpc>
                <a:spcPts val="2340"/>
              </a:lnSpc>
              <a:spcBef>
                <a:spcPts val="1695"/>
              </a:spcBef>
            </a:pPr>
            <a:r>
              <a:rPr sz="1950" i="1" spc="-50" dirty="0"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313180">
              <a:lnSpc>
                <a:spcPts val="3360"/>
              </a:lnSpc>
              <a:tabLst>
                <a:tab pos="1865630" algn="l"/>
              </a:tabLst>
            </a:pPr>
            <a:r>
              <a:rPr sz="2600" spc="-25" dirty="0">
                <a:latin typeface="Microsoft Sans Serif" panose="020B0604020202020204"/>
                <a:cs typeface="Microsoft Sans Serif" panose="020B0604020202020204"/>
              </a:rPr>
              <a:t>V3</a:t>
            </a:r>
            <a:r>
              <a:rPr sz="2600" dirty="0"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600" dirty="0"/>
              <a:t>使⽤ 跟踪价格的 </a:t>
            </a:r>
            <a:r>
              <a:rPr sz="2600" spc="-85" dirty="0"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2600" spc="-85" dirty="0"/>
              <a:t>（</a:t>
            </a:r>
            <a:r>
              <a:rPr sz="2600" dirty="0"/>
              <a:t>价格的对数值 </a:t>
            </a:r>
            <a:r>
              <a:rPr sz="2800" i="1" spc="-35" dirty="0"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2925" spc="-52" baseline="-20000" dirty="0">
                <a:latin typeface="Cambria" panose="02040503050406030204"/>
                <a:cs typeface="Cambria" panose="02040503050406030204"/>
              </a:rPr>
              <a:t>1.0001</a:t>
            </a:r>
            <a:r>
              <a:rPr sz="2800" i="1" spc="-35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800" i="1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600" dirty="0"/>
              <a:t>）累计和：</a:t>
            </a:r>
            <a:r>
              <a:rPr sz="2800" i="1" dirty="0"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925" i="1" baseline="-20000" dirty="0"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925" i="1" spc="487" baseline="-2000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280" dirty="0">
                <a:latin typeface="Cambria" panose="02040503050406030204"/>
                <a:cs typeface="Cambria" panose="02040503050406030204"/>
              </a:rPr>
              <a:t>= </a:t>
            </a:r>
            <a:r>
              <a:rPr sz="4200" spc="982" baseline="-29000" dirty="0">
                <a:latin typeface="Arial MT"/>
                <a:cs typeface="Arial MT"/>
              </a:rPr>
              <a:t>∑ </a:t>
            </a: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2925" spc="-15" baseline="-20000" dirty="0">
                <a:latin typeface="Cambria" panose="02040503050406030204"/>
                <a:cs typeface="Cambria" panose="02040503050406030204"/>
              </a:rPr>
              <a:t>1.0001</a:t>
            </a:r>
            <a:r>
              <a:rPr sz="2800" i="1" spc="-10" dirty="0"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925" i="1" spc="-15" baseline="-20000" dirty="0">
                <a:latin typeface="Times New Roman" panose="02020603050405020304"/>
                <a:cs typeface="Times New Roman" panose="02020603050405020304"/>
              </a:rPr>
              <a:t>i</a:t>
            </a:r>
            <a:endParaRPr sz="2925" baseline="-20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70154" y="5966071"/>
            <a:ext cx="4711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382" baseline="-29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∑</a:t>
            </a:r>
            <a:r>
              <a:rPr sz="1950" i="1" spc="254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82353" y="6205209"/>
            <a:ext cx="11493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94734" y="6400471"/>
            <a:ext cx="47117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95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950" spc="-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95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-3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100" baseline="-18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373933" y="6149136"/>
            <a:ext cx="1377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46810" algn="l"/>
              </a:tabLst>
            </a:pPr>
            <a:r>
              <a:rPr sz="28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15299" y="6340901"/>
            <a:ext cx="3132455" cy="63182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ts val="1975"/>
              </a:lnSpc>
              <a:spcBef>
                <a:spcPts val="135"/>
              </a:spcBef>
              <a:tabLst>
                <a:tab pos="909955" algn="l"/>
              </a:tabLst>
            </a:pPr>
            <a:r>
              <a:rPr sz="19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19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19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endParaRPr sz="1950">
              <a:latin typeface="Times New Roman" panose="02020603050405020304"/>
              <a:cs typeface="Times New Roman" panose="02020603050405020304"/>
            </a:endParaRPr>
          </a:p>
          <a:p>
            <a:pPr marL="1108710">
              <a:lnSpc>
                <a:spcPts val="2755"/>
              </a:lnSpc>
            </a:pPr>
            <a:r>
              <a:rPr sz="26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可以转换为：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533284" y="6791091"/>
            <a:ext cx="2298700" cy="23495"/>
          </a:xfrm>
          <a:custGeom>
            <a:avLst/>
            <a:gdLst/>
            <a:ahLst/>
            <a:cxnLst/>
            <a:rect l="l" t="t" r="r" b="b"/>
            <a:pathLst>
              <a:path w="2298700" h="23495">
                <a:moveTo>
                  <a:pt x="2298193" y="0"/>
                </a:moveTo>
                <a:lnTo>
                  <a:pt x="0" y="0"/>
                </a:lnTo>
                <a:lnTo>
                  <a:pt x="0" y="23438"/>
                </a:lnTo>
                <a:lnTo>
                  <a:pt x="2298193" y="23438"/>
                </a:lnTo>
                <a:lnTo>
                  <a:pt x="2298193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959493" y="7779931"/>
            <a:ext cx="3505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50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∑</a:t>
            </a:r>
            <a:endParaRPr sz="28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84073" y="7700206"/>
            <a:ext cx="9588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46292" y="7836359"/>
            <a:ext cx="11493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84073" y="8031622"/>
            <a:ext cx="33845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7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950" spc="7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950" i="1" spc="7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84522" y="8160211"/>
            <a:ext cx="2324100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716915" algn="l"/>
                <a:tab pos="2310765" algn="l"/>
              </a:tabLst>
            </a:pP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400" u="heavy" spc="-5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1</a:t>
            </a: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	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737872" y="7780286"/>
            <a:ext cx="13773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46810" algn="l"/>
              </a:tabLst>
            </a:pPr>
            <a:r>
              <a:rPr sz="28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79238" y="7972051"/>
            <a:ext cx="99377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909955" algn="l"/>
              </a:tabLst>
            </a:pPr>
            <a:r>
              <a:rPr sz="195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19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19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707008" y="8603436"/>
            <a:ext cx="15176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619264" y="8422326"/>
            <a:ext cx="73914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04800" algn="l"/>
              </a:tabLst>
            </a:pP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800" spc="3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28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21908" y="8603436"/>
            <a:ext cx="15176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299118" y="8155985"/>
            <a:ext cx="821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3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2800" spc="16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8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log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082385" y="8347750"/>
            <a:ext cx="71882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5891798" y="7758166"/>
            <a:ext cx="124460" cy="1351915"/>
          </a:xfrm>
          <a:custGeom>
            <a:avLst/>
            <a:gdLst/>
            <a:ahLst/>
            <a:cxnLst/>
            <a:rect l="l" t="t" r="r" b="b"/>
            <a:pathLst>
              <a:path w="124460" h="1351915">
                <a:moveTo>
                  <a:pt x="124291" y="0"/>
                </a:moveTo>
                <a:lnTo>
                  <a:pt x="88222" y="31569"/>
                </a:lnTo>
                <a:lnTo>
                  <a:pt x="59117" y="69313"/>
                </a:lnTo>
                <a:lnTo>
                  <a:pt x="36460" y="111797"/>
                </a:lnTo>
                <a:lnTo>
                  <a:pt x="19735" y="157585"/>
                </a:lnTo>
                <a:lnTo>
                  <a:pt x="8427" y="205244"/>
                </a:lnTo>
                <a:lnTo>
                  <a:pt x="2020" y="253338"/>
                </a:lnTo>
                <a:lnTo>
                  <a:pt x="0" y="300431"/>
                </a:lnTo>
                <a:lnTo>
                  <a:pt x="0" y="1051155"/>
                </a:lnTo>
                <a:lnTo>
                  <a:pt x="2020" y="1098248"/>
                </a:lnTo>
                <a:lnTo>
                  <a:pt x="8427" y="1146342"/>
                </a:lnTo>
                <a:lnTo>
                  <a:pt x="19735" y="1194001"/>
                </a:lnTo>
                <a:lnTo>
                  <a:pt x="36460" y="1239789"/>
                </a:lnTo>
                <a:lnTo>
                  <a:pt x="59117" y="1282273"/>
                </a:lnTo>
                <a:lnTo>
                  <a:pt x="88222" y="1320017"/>
                </a:lnTo>
                <a:lnTo>
                  <a:pt x="124291" y="1351587"/>
                </a:lnTo>
                <a:lnTo>
                  <a:pt x="124291" y="1340934"/>
                </a:lnTo>
                <a:lnTo>
                  <a:pt x="97137" y="1303545"/>
                </a:lnTo>
                <a:lnTo>
                  <a:pt x="76337" y="1262123"/>
                </a:lnTo>
                <a:lnTo>
                  <a:pt x="61257" y="1217840"/>
                </a:lnTo>
                <a:lnTo>
                  <a:pt x="51268" y="1171869"/>
                </a:lnTo>
                <a:lnTo>
                  <a:pt x="45737" y="1125387"/>
                </a:lnTo>
                <a:lnTo>
                  <a:pt x="44034" y="1079565"/>
                </a:lnTo>
                <a:lnTo>
                  <a:pt x="44034" y="272022"/>
                </a:lnTo>
                <a:lnTo>
                  <a:pt x="45737" y="226200"/>
                </a:lnTo>
                <a:lnTo>
                  <a:pt x="51268" y="179717"/>
                </a:lnTo>
                <a:lnTo>
                  <a:pt x="61257" y="133747"/>
                </a:lnTo>
                <a:lnTo>
                  <a:pt x="76337" y="89463"/>
                </a:lnTo>
                <a:lnTo>
                  <a:pt x="97137" y="48041"/>
                </a:lnTo>
                <a:lnTo>
                  <a:pt x="124291" y="10653"/>
                </a:lnTo>
                <a:lnTo>
                  <a:pt x="124291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6214839" y="7819772"/>
            <a:ext cx="9588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77058" y="7955924"/>
            <a:ext cx="11493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68527" y="8693105"/>
            <a:ext cx="469900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195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950" spc="-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95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-30" baseline="-2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100" baseline="-20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24708" y="8155985"/>
            <a:ext cx="814069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2204" baseline="-29000" dirty="0">
                <a:solidFill>
                  <a:srgbClr val="535353"/>
                </a:solidFill>
                <a:latin typeface="Arial MT"/>
                <a:cs typeface="Arial MT"/>
              </a:rPr>
              <a:t>∏</a:t>
            </a:r>
            <a:r>
              <a:rPr sz="4200" spc="-705" baseline="-29000" dirty="0">
                <a:solidFill>
                  <a:srgbClr val="535353"/>
                </a:solidFill>
                <a:latin typeface="Arial MT"/>
                <a:cs typeface="Arial MT"/>
              </a:rPr>
              <a:t> 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775255" y="8347750"/>
            <a:ext cx="9588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885038" y="7758166"/>
            <a:ext cx="124460" cy="1351915"/>
          </a:xfrm>
          <a:custGeom>
            <a:avLst/>
            <a:gdLst/>
            <a:ahLst/>
            <a:cxnLst/>
            <a:rect l="l" t="t" r="r" b="b"/>
            <a:pathLst>
              <a:path w="124459" h="1351915">
                <a:moveTo>
                  <a:pt x="0" y="0"/>
                </a:moveTo>
                <a:lnTo>
                  <a:pt x="0" y="10653"/>
                </a:lnTo>
                <a:lnTo>
                  <a:pt x="27153" y="48041"/>
                </a:lnTo>
                <a:lnTo>
                  <a:pt x="47954" y="89463"/>
                </a:lnTo>
                <a:lnTo>
                  <a:pt x="63033" y="133747"/>
                </a:lnTo>
                <a:lnTo>
                  <a:pt x="73023" y="179717"/>
                </a:lnTo>
                <a:lnTo>
                  <a:pt x="78553" y="226200"/>
                </a:lnTo>
                <a:lnTo>
                  <a:pt x="80257" y="272022"/>
                </a:lnTo>
                <a:lnTo>
                  <a:pt x="80257" y="1079565"/>
                </a:lnTo>
                <a:lnTo>
                  <a:pt x="78553" y="1125387"/>
                </a:lnTo>
                <a:lnTo>
                  <a:pt x="73023" y="1171869"/>
                </a:lnTo>
                <a:lnTo>
                  <a:pt x="63033" y="1217840"/>
                </a:lnTo>
                <a:lnTo>
                  <a:pt x="47954" y="1262123"/>
                </a:lnTo>
                <a:lnTo>
                  <a:pt x="27153" y="1303545"/>
                </a:lnTo>
                <a:lnTo>
                  <a:pt x="0" y="1340934"/>
                </a:lnTo>
                <a:lnTo>
                  <a:pt x="0" y="1351587"/>
                </a:lnTo>
                <a:lnTo>
                  <a:pt x="36068" y="1320017"/>
                </a:lnTo>
                <a:lnTo>
                  <a:pt x="65174" y="1282273"/>
                </a:lnTo>
                <a:lnTo>
                  <a:pt x="87831" y="1239789"/>
                </a:lnTo>
                <a:lnTo>
                  <a:pt x="104556" y="1194001"/>
                </a:lnTo>
                <a:lnTo>
                  <a:pt x="115863" y="1146342"/>
                </a:lnTo>
                <a:lnTo>
                  <a:pt x="122270" y="1098248"/>
                </a:lnTo>
                <a:lnTo>
                  <a:pt x="124291" y="1051155"/>
                </a:lnTo>
                <a:lnTo>
                  <a:pt x="124291" y="300431"/>
                </a:lnTo>
                <a:lnTo>
                  <a:pt x="122270" y="253338"/>
                </a:lnTo>
                <a:lnTo>
                  <a:pt x="115863" y="205244"/>
                </a:lnTo>
                <a:lnTo>
                  <a:pt x="104556" y="157585"/>
                </a:lnTo>
                <a:lnTo>
                  <a:pt x="87831" y="111797"/>
                </a:lnTo>
                <a:lnTo>
                  <a:pt x="65174" y="69313"/>
                </a:lnTo>
                <a:lnTo>
                  <a:pt x="36068" y="31569"/>
                </a:lnTo>
                <a:lnTo>
                  <a:pt x="0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015265" y="6791175"/>
            <a:ext cx="1120140" cy="11798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2730">
              <a:lnSpc>
                <a:spcPct val="100000"/>
              </a:lnSpc>
              <a:spcBef>
                <a:spcPts val="95"/>
              </a:spcBef>
            </a:pP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925" baseline="-17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2925" spc="150" baseline="-17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800" spc="3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2800" spc="-8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8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925" spc="-37" baseline="-17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925" baseline="-17000">
              <a:latin typeface="Cambria" panose="02040503050406030204"/>
              <a:cs typeface="Cambria" panose="02040503050406030204"/>
            </a:endParaRPr>
          </a:p>
          <a:p>
            <a:pPr marL="38100">
              <a:lnSpc>
                <a:spcPts val="1535"/>
              </a:lnSpc>
              <a:spcBef>
                <a:spcPts val="2660"/>
              </a:spcBef>
              <a:tabLst>
                <a:tab pos="258445" algn="l"/>
                <a:tab pos="568960" algn="l"/>
              </a:tabLst>
            </a:pP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400" u="heavy" spc="-5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1</a:t>
            </a: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	</a:t>
            </a:r>
            <a:endParaRPr sz="1400">
              <a:latin typeface="Cambria" panose="02040503050406030204"/>
              <a:cs typeface="Cambria" panose="02040503050406030204"/>
            </a:endParaRPr>
          </a:p>
          <a:p>
            <a:pPr marL="62865">
              <a:lnSpc>
                <a:spcPts val="1535"/>
              </a:lnSpc>
            </a:pPr>
            <a:r>
              <a:rPr sz="14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2100" spc="-6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400" spc="18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1400" spc="-3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4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-37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100" baseline="-18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070262" y="9109934"/>
            <a:ext cx="5835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4200" spc="142" baseline="-29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∏</a:t>
            </a:r>
            <a:r>
              <a:rPr sz="1950" i="1" spc="9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142" baseline="-2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2100" baseline="-20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866767" y="9441350"/>
            <a:ext cx="922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96265" algn="l"/>
              </a:tabLst>
            </a:pPr>
            <a:r>
              <a:rPr sz="4200" spc="-75" baseline="20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(</a:t>
            </a:r>
            <a:r>
              <a:rPr sz="4200" baseline="20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	</a:t>
            </a:r>
            <a:r>
              <a:rPr sz="1950" i="1" spc="7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1950" spc="7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1950" i="1" spc="7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755886" y="9672925"/>
            <a:ext cx="11493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884852" y="9292999"/>
            <a:ext cx="2425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endParaRPr sz="28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63953" y="9381779"/>
            <a:ext cx="3625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195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4200" spc="-37" baseline="-80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)</a:t>
            </a:r>
            <a:endParaRPr sz="4200" baseline="-80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375360" y="9039053"/>
            <a:ext cx="556895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33045" algn="l"/>
                <a:tab pos="543560" algn="l"/>
              </a:tabLst>
            </a:pP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1400" u="heavy" spc="-5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1</a:t>
            </a:r>
            <a:r>
              <a:rPr sz="1400" u="heavy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Cambria" panose="02040503050406030204"/>
                <a:cs typeface="Cambria" panose="02040503050406030204"/>
              </a:rPr>
              <a:t>	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375174" y="9215548"/>
            <a:ext cx="557530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</a:pPr>
            <a:r>
              <a:rPr sz="14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2100" spc="-6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400" spc="18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1400" spc="-3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14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100" spc="-37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100" baseline="-18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4874255" y="9484763"/>
            <a:ext cx="511809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72745" algn="l"/>
              </a:tabLst>
            </a:pP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19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999617" y="9293000"/>
            <a:ext cx="552577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即在</a:t>
            </a:r>
            <a:r>
              <a:rPr sz="28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[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30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 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3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]</a:t>
            </a:r>
            <a:r>
              <a:rPr sz="26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时间段的⼏何平均值价格。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43" name="object 4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836344" y="6763211"/>
            <a:ext cx="4992807" cy="1346374"/>
          </a:xfrm>
          <a:prstGeom prst="rect">
            <a:avLst/>
          </a:prstGeom>
        </p:spPr>
      </p:pic>
      <p:grpSp>
        <p:nvGrpSpPr>
          <p:cNvPr id="44" name="object 44"/>
          <p:cNvGrpSpPr/>
          <p:nvPr/>
        </p:nvGrpSpPr>
        <p:grpSpPr>
          <a:xfrm>
            <a:off x="15071782" y="8240613"/>
            <a:ext cx="4518025" cy="1659255"/>
            <a:chOff x="15071782" y="8240613"/>
            <a:chExt cx="4518025" cy="1659255"/>
          </a:xfrm>
        </p:grpSpPr>
        <p:pic>
          <p:nvPicPr>
            <p:cNvPr id="45" name="object 4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76274" y="8240613"/>
              <a:ext cx="4512951" cy="816729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71782" y="9062135"/>
              <a:ext cx="4303533" cy="8376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26050" y="1638300"/>
            <a:ext cx="782383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7079533" y="6205554"/>
            <a:ext cx="2127885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1536065" algn="l"/>
              </a:tabLst>
            </a:pPr>
            <a:r>
              <a:rPr sz="290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29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290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75" spc="-3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2900" spc="-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290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75" spc="-3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3075" baseline="-18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4239" y="5922840"/>
            <a:ext cx="3393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684655" algn="l"/>
                <a:tab pos="2701290" algn="l"/>
              </a:tabLst>
            </a:pPr>
            <a:r>
              <a:rPr sz="41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spc="-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41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</a:t>
            </a:r>
            <a:r>
              <a:rPr sz="4100" spc="3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484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endParaRPr sz="41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52473" y="5099069"/>
            <a:ext cx="7772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6150" spc="277" baseline="-2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∑</a:t>
            </a:r>
            <a:r>
              <a:rPr sz="2900" i="1" spc="18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75" spc="277" baseline="-20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3075" baseline="-20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30992" y="5739495"/>
            <a:ext cx="658495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900" i="1" spc="3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r>
              <a:rPr sz="2900" spc="3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2900" i="1" spc="3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75" spc="44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3075" baseline="-18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00016" y="5499842"/>
            <a:ext cx="215455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6150" i="1" spc="-82" baseline="14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2900" spc="-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6150" i="1" spc="-82" baseline="14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900" i="1" spc="-5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i</a:t>
            </a:r>
            <a:endParaRPr sz="2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980046" y="6309351"/>
            <a:ext cx="3388360" cy="34925"/>
          </a:xfrm>
          <a:custGeom>
            <a:avLst/>
            <a:gdLst/>
            <a:ahLst/>
            <a:cxnLst/>
            <a:rect l="l" t="t" r="r" b="b"/>
            <a:pathLst>
              <a:path w="3388359" h="34925">
                <a:moveTo>
                  <a:pt x="3388163" y="0"/>
                </a:moveTo>
                <a:lnTo>
                  <a:pt x="0" y="0"/>
                </a:lnTo>
                <a:lnTo>
                  <a:pt x="0" y="34553"/>
                </a:lnTo>
                <a:lnTo>
                  <a:pt x="3388163" y="34553"/>
                </a:lnTo>
                <a:lnTo>
                  <a:pt x="3388163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11025157" y="6315499"/>
            <a:ext cx="12979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0"/>
              </a:spcBef>
            </a:pP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350" baseline="-17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4350" spc="202" baseline="-17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4100" spc="-1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350" spc="-37" baseline="-17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4350" baseline="-17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45876" y="8100190"/>
            <a:ext cx="2127885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  <a:tabLst>
                <a:tab pos="1536065" algn="l"/>
              </a:tabLst>
            </a:pPr>
            <a:r>
              <a:rPr sz="2900" spc="-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r>
              <a:rPr sz="29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290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75" spc="-3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2900" spc="-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2900" i="1" spc="-2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75" spc="-30" baseline="-18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3075" baseline="-18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20581" y="7817476"/>
            <a:ext cx="33934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684655" algn="l"/>
                <a:tab pos="2701290" algn="l"/>
              </a:tabLst>
            </a:pPr>
            <a:r>
              <a:rPr sz="41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log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spc="-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(</a:t>
            </a:r>
            <a:r>
              <a:rPr sz="410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)</a:t>
            </a:r>
            <a:r>
              <a:rPr sz="4100" spc="3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484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endParaRPr sz="41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29943" y="7634130"/>
            <a:ext cx="128905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2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021788" y="7823706"/>
            <a:ext cx="15748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20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686043" y="7351417"/>
            <a:ext cx="133413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596265" algn="l"/>
              </a:tabLst>
            </a:pP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4100" spc="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988962" y="7634130"/>
            <a:ext cx="128905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2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080807" y="7823706"/>
            <a:ext cx="157480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0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646388" y="8203986"/>
            <a:ext cx="1631950" cy="34925"/>
          </a:xfrm>
          <a:custGeom>
            <a:avLst/>
            <a:gdLst/>
            <a:ahLst/>
            <a:cxnLst/>
            <a:rect l="l" t="t" r="r" b="b"/>
            <a:pathLst>
              <a:path w="1631950" h="34925">
                <a:moveTo>
                  <a:pt x="1631437" y="0"/>
                </a:moveTo>
                <a:lnTo>
                  <a:pt x="0" y="0"/>
                </a:lnTo>
                <a:lnTo>
                  <a:pt x="0" y="34553"/>
                </a:lnTo>
                <a:lnTo>
                  <a:pt x="1631437" y="34553"/>
                </a:lnTo>
                <a:lnTo>
                  <a:pt x="1631437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10838532" y="8210134"/>
            <a:ext cx="10775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443865" algn="l"/>
              </a:tabLst>
            </a:pP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4100" spc="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67889" y="8477142"/>
            <a:ext cx="1118235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918210" algn="l"/>
              </a:tabLst>
            </a:pPr>
            <a:r>
              <a:rPr sz="29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29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2900" spc="-8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9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361069" y="4225825"/>
            <a:ext cx="472821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26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index</a:t>
            </a:r>
            <a:r>
              <a:rPr sz="26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的时间加权累积值，那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5150" y="4397538"/>
            <a:ext cx="31051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1950" i="1" spc="16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1950" i="1" spc="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07448" y="4526126"/>
            <a:ext cx="330200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1400" spc="1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14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037588" y="4397538"/>
            <a:ext cx="511809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372745" algn="l"/>
              </a:tabLst>
            </a:pP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19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78905" y="3286785"/>
            <a:ext cx="9114790" cy="1370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43230" algn="l"/>
              </a:tabLst>
            </a:pP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预⾔机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410970">
              <a:lnSpc>
                <a:spcPct val="100000"/>
              </a:lnSpc>
              <a:spcBef>
                <a:spcPts val="2735"/>
              </a:spcBef>
              <a:tabLst>
                <a:tab pos="2838450" algn="l"/>
              </a:tabLst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假设</a:t>
            </a:r>
            <a:r>
              <a:rPr sz="26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为</a:t>
            </a:r>
            <a:r>
              <a:rPr sz="2600" spc="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8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[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29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1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2800" spc="-10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29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-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]</a:t>
            </a: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区间的交易对价格的⼏何平均值</a:t>
            </a:r>
            <a:r>
              <a:rPr sz="26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668216" y="4205774"/>
            <a:ext cx="36252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842010" algn="l"/>
                <a:tab pos="2606675" algn="l"/>
              </a:tabLst>
            </a:pP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i="1" spc="19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1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2800" spc="-15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分别为</a:t>
            </a:r>
            <a:r>
              <a:rPr sz="26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spc="2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800" spc="12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2800" spc="-1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时间</a:t>
            </a:r>
            <a:r>
              <a:rPr sz="26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点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833654" y="4397538"/>
            <a:ext cx="236156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458470" algn="l"/>
                <a:tab pos="1861820" algn="l"/>
                <a:tab pos="2222500" algn="l"/>
              </a:tabLst>
            </a:pP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19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19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19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19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9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977420" y="4707290"/>
            <a:ext cx="270065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011555" algn="l"/>
              </a:tabLst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么</a:t>
            </a:r>
            <a:r>
              <a:rPr sz="28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28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的计算为</a:t>
            </a:r>
            <a:r>
              <a:rPr sz="26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516990" y="4899055"/>
            <a:ext cx="310515" cy="328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95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1950" i="1" spc="16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950" spc="2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1950" i="1" spc="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19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79287" y="5027643"/>
            <a:ext cx="330200" cy="240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4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1400" spc="1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 </a:t>
            </a:r>
            <a:r>
              <a:rPr sz="140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14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240794" y="9948304"/>
            <a:ext cx="445770" cy="4718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900" i="1" spc="2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900" spc="3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,</a:t>
            </a:r>
            <a:r>
              <a:rPr sz="2900" i="1" spc="3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29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332638" y="10137880"/>
            <a:ext cx="474345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28930" algn="l"/>
              </a:tabLst>
            </a:pPr>
            <a:r>
              <a:rPr sz="20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r>
              <a:rPr sz="20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20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endParaRPr sz="205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7939303" y="9665590"/>
            <a:ext cx="29571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999490" algn="l"/>
              </a:tabLst>
            </a:pPr>
            <a:r>
              <a:rPr sz="410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P</a:t>
            </a:r>
            <a:r>
              <a:rPr sz="410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4100" spc="54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=</a:t>
            </a:r>
            <a:r>
              <a:rPr sz="4100" spc="2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4100" spc="-14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1.0001</a:t>
            </a:r>
            <a:endParaRPr sz="41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0882334" y="9391182"/>
            <a:ext cx="1049655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205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75" i="1" baseline="-14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75" baseline="-33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3075" spc="-52" baseline="-33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050" spc="28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2050" spc="-35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050" i="1" spc="-2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a</a:t>
            </a:r>
            <a:r>
              <a:rPr sz="3075" i="1" spc="-37" baseline="-14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3075" spc="-37" baseline="-3300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3075" baseline="-3300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10883260" y="9841711"/>
            <a:ext cx="1047750" cy="24765"/>
          </a:xfrm>
          <a:custGeom>
            <a:avLst/>
            <a:gdLst/>
            <a:ahLst/>
            <a:cxnLst/>
            <a:rect l="l" t="t" r="r" b="b"/>
            <a:pathLst>
              <a:path w="1047750" h="24765">
                <a:moveTo>
                  <a:pt x="1047528" y="0"/>
                </a:moveTo>
                <a:lnTo>
                  <a:pt x="0" y="0"/>
                </a:lnTo>
                <a:lnTo>
                  <a:pt x="0" y="24533"/>
                </a:lnTo>
                <a:lnTo>
                  <a:pt x="1047528" y="24533"/>
                </a:lnTo>
                <a:lnTo>
                  <a:pt x="1047528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1039957" y="9782919"/>
            <a:ext cx="602615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76225" algn="l"/>
              </a:tabLst>
            </a:pPr>
            <a:r>
              <a:rPr sz="20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r>
              <a:rPr sz="205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50" spc="28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−</a:t>
            </a:r>
            <a:r>
              <a:rPr sz="2050" spc="1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 </a:t>
            </a:r>
            <a:r>
              <a:rPr sz="20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t</a:t>
            </a:r>
            <a:endParaRPr sz="20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1113327" y="9866317"/>
            <a:ext cx="661035" cy="3422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515620" algn="l"/>
              </a:tabLst>
            </a:pPr>
            <a:r>
              <a:rPr sz="20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2</a:t>
            </a:r>
            <a:r>
              <a:rPr sz="20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	</a:t>
            </a:r>
            <a:r>
              <a:rPr sz="2050" spc="-50" dirty="0">
                <a:solidFill>
                  <a:srgbClr val="535353"/>
                </a:solidFill>
                <a:latin typeface="Cambria" panose="02040503050406030204"/>
                <a:cs typeface="Cambria" panose="02040503050406030204"/>
              </a:rPr>
              <a:t>1</a:t>
            </a:r>
            <a:endParaRPr sz="2050">
              <a:latin typeface="Cambria" panose="02040503050406030204"/>
              <a:cs typeface="Cambria" panose="02040503050406030204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27650" y="1387475"/>
            <a:ext cx="784288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86785"/>
            <a:ext cx="16768444" cy="16929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43230" algn="l"/>
              </a:tabLst>
            </a:pP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预⾔机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97305">
              <a:lnSpc>
                <a:spcPct val="100000"/>
              </a:lnSpc>
              <a:spcBef>
                <a:spcPts val="5500"/>
              </a:spcBef>
            </a:pPr>
            <a:r>
              <a:rPr sz="26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为节省交易 </a:t>
            </a:r>
            <a:r>
              <a:rPr sz="26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gas</a:t>
            </a:r>
            <a:r>
              <a:rPr sz="2600" spc="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，默认</a:t>
            </a:r>
            <a:r>
              <a:rPr sz="26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V3</a:t>
            </a:r>
            <a:r>
              <a:rPr sz="2600" spc="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只保留最近⼀个 </a:t>
            </a:r>
            <a:r>
              <a:rPr sz="26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tick</a:t>
            </a:r>
            <a:r>
              <a:rPr sz="2600" spc="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累积值，由</a:t>
            </a:r>
            <a:r>
              <a:rPr sz="26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Oracle</a:t>
            </a:r>
            <a:r>
              <a:rPr sz="2600" spc="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有需求的开发者来扩展存储的历史数量。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183929" y="5792075"/>
            <a:ext cx="7334077" cy="44958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279715" y="6202271"/>
            <a:ext cx="3670300" cy="8274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struct</a:t>
            </a:r>
            <a:r>
              <a:rPr sz="2400" spc="-1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Observation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275"/>
              </a:spcBef>
            </a:pPr>
            <a:r>
              <a:rPr sz="2400" spc="-2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//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55276" y="6639466"/>
            <a:ext cx="245491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3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记录区块的时间戳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08607" y="6998058"/>
            <a:ext cx="1301115" cy="8274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uint32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275"/>
              </a:spcBef>
            </a:pP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//</a:t>
            </a:r>
            <a:r>
              <a:rPr sz="2400" spc="-4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tick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84177" y="6998058"/>
            <a:ext cx="3730625" cy="827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310" marR="5080" indent="-182245">
              <a:lnSpc>
                <a:spcPct val="110000"/>
              </a:lnSpc>
              <a:spcBef>
                <a:spcPts val="10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blockTimestamp; </a:t>
            </a: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index</a:t>
            </a:r>
            <a:r>
              <a:rPr sz="2400" spc="-4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3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的时间加权累积值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79715" y="7793846"/>
            <a:ext cx="6767195" cy="238442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37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int56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tickCumulative;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275"/>
              </a:spcBef>
            </a:pPr>
            <a:r>
              <a:rPr sz="2400" spc="15" dirty="0">
                <a:solidFill>
                  <a:srgbClr val="3D4553"/>
                </a:solidFill>
                <a:latin typeface="Courier New" panose="02070309020205020404"/>
                <a:cs typeface="Courier New" panose="02070309020205020404"/>
              </a:rPr>
              <a:t>// </a:t>
            </a:r>
            <a:r>
              <a:rPr sz="2400" spc="-35" dirty="0">
                <a:latin typeface="Microsoft JhengHei UI Light" panose="020B0304030504040204" charset="-120"/>
                <a:cs typeface="Microsoft JhengHei UI Light" panose="020B0304030504040204" charset="-120"/>
              </a:rPr>
              <a:t>价格所在区间的流动性的时间加权累积值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741045">
              <a:lnSpc>
                <a:spcPct val="100000"/>
              </a:lnSpc>
              <a:spcBef>
                <a:spcPts val="23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uint160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liquidityCumulative;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28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// </a:t>
            </a:r>
            <a:r>
              <a:rPr sz="2400" spc="-35" dirty="0">
                <a:latin typeface="Microsoft JhengHei UI Light" panose="020B0304030504040204" charset="-120"/>
                <a:cs typeface="Microsoft JhengHei UI Light" panose="020B0304030504040204" charset="-120"/>
              </a:rPr>
              <a:t>是否已经被初始化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741045">
              <a:lnSpc>
                <a:spcPct val="100000"/>
              </a:lnSpc>
              <a:spcBef>
                <a:spcPts val="23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bool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initialized;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129774" y="114080"/>
            <a:ext cx="11823598" cy="11080395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300846" y="1638557"/>
            <a:ext cx="550291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Uniswap</a:t>
            </a:r>
            <a:r>
              <a:rPr sz="7800" spc="30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7800" spc="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V3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1905" y="3387154"/>
            <a:ext cx="8097520" cy="7505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82270" indent="-242570">
              <a:lnSpc>
                <a:spcPct val="100000"/>
              </a:lnSpc>
              <a:spcBef>
                <a:spcPts val="110"/>
              </a:spcBef>
              <a:buSzPct val="81000"/>
              <a:buChar char="•"/>
              <a:tabLst>
                <a:tab pos="382270" algn="l"/>
              </a:tabLst>
            </a:pPr>
            <a:r>
              <a:rPr sz="21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NonfungiblePositionManager</a:t>
            </a:r>
            <a:r>
              <a:rPr sz="210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330" lvl="1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989330" algn="l"/>
              </a:tabLst>
            </a:pPr>
            <a:r>
              <a:rPr sz="210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positions</a:t>
            </a:r>
            <a:r>
              <a:rPr sz="21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：获取仓位信息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330" lvl="1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989330" algn="l"/>
              </a:tabLst>
            </a:pPr>
            <a:r>
              <a:rPr sz="21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createAndInitializePoolIfNecessary</a:t>
            </a:r>
            <a:r>
              <a:rPr sz="21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创建 </a:t>
            </a:r>
            <a:r>
              <a:rPr sz="21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Pool</a:t>
            </a:r>
            <a:r>
              <a:rPr sz="21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池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330" lvl="1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989330" algn="l"/>
              </a:tabLst>
            </a:pPr>
            <a:r>
              <a:rPr sz="2100" spc="-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mint</a:t>
            </a:r>
            <a:r>
              <a:rPr sz="21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新增流动性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（发⾏</a:t>
            </a:r>
            <a:r>
              <a:rPr sz="21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NFT</a:t>
            </a:r>
            <a:r>
              <a:rPr sz="21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330" lvl="1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989330" algn="l"/>
                <a:tab pos="4962525" algn="l"/>
              </a:tabLst>
            </a:pPr>
            <a:r>
              <a:rPr sz="2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increaseLiquidity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210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decreaseLiquidity:</a:t>
            </a:r>
            <a:r>
              <a:rPr sz="2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添加、减少流动</a:t>
            </a:r>
            <a:r>
              <a:rPr sz="2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性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330" lvl="1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989330" algn="l"/>
              </a:tabLst>
            </a:pPr>
            <a:r>
              <a:rPr sz="21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collet</a:t>
            </a:r>
            <a:r>
              <a:rPr sz="21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收集⼿续费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330" lvl="1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989330" algn="l"/>
              </a:tabLst>
            </a:pPr>
            <a:r>
              <a:rPr sz="21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burn</a:t>
            </a:r>
            <a:r>
              <a:rPr sz="21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删除流动性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2270" indent="-242570">
              <a:lnSpc>
                <a:spcPct val="100000"/>
              </a:lnSpc>
              <a:spcBef>
                <a:spcPts val="2825"/>
              </a:spcBef>
              <a:buSzPct val="81000"/>
              <a:buChar char="•"/>
              <a:tabLst>
                <a:tab pos="382270" algn="l"/>
              </a:tabLst>
            </a:pPr>
            <a:r>
              <a:rPr sz="210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SwapRouter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75"/>
              </a:spcBef>
              <a:buFont typeface="Microsoft Sans Serif" panose="020B0604020202020204"/>
              <a:buChar char="•"/>
            </a:pPr>
            <a:endParaRPr sz="2100">
              <a:latin typeface="Microsoft Sans Serif" panose="020B0604020202020204"/>
              <a:cs typeface="Microsoft Sans Serif" panose="020B0604020202020204"/>
            </a:endParaRPr>
          </a:p>
          <a:p>
            <a:pPr marL="989330" lvl="1" indent="-242570">
              <a:lnSpc>
                <a:spcPct val="100000"/>
              </a:lnSpc>
              <a:spcBef>
                <a:spcPts val="5"/>
              </a:spcBef>
              <a:buSzPct val="81000"/>
              <a:buChar char="•"/>
              <a:tabLst>
                <a:tab pos="989330" algn="l"/>
              </a:tabLst>
            </a:pPr>
            <a:r>
              <a:rPr sz="21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exactInputSingle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21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exactOutputSingle</a:t>
            </a:r>
            <a:r>
              <a:rPr sz="2100" spc="-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: </a:t>
            </a:r>
            <a:r>
              <a:rPr sz="2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单个交易对兑换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330" lvl="1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989330" algn="l"/>
              </a:tabLst>
            </a:pPr>
            <a:r>
              <a:rPr sz="21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exactInput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210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exactOutput</a:t>
            </a:r>
            <a:r>
              <a:rPr sz="21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: 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可设置 </a:t>
            </a:r>
            <a:r>
              <a:rPr sz="21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path</a:t>
            </a:r>
            <a:r>
              <a:rPr sz="21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，对多个交易对兑换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330" lvl="1" indent="-242570">
              <a:lnSpc>
                <a:spcPct val="100000"/>
              </a:lnSpc>
              <a:spcBef>
                <a:spcPts val="3185"/>
              </a:spcBef>
              <a:buSzPct val="81000"/>
              <a:buChar char="•"/>
              <a:tabLst>
                <a:tab pos="989330" algn="l"/>
              </a:tabLst>
            </a:pPr>
            <a:r>
              <a:rPr sz="2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uniswapV3SwapCallback</a:t>
            </a:r>
            <a:r>
              <a:rPr sz="2100" spc="-1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swap</a:t>
            </a:r>
            <a:r>
              <a:rPr sz="21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时进⾏回调，⽀付真正的 </a:t>
            </a:r>
            <a:r>
              <a:rPr sz="21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03850" y="1311275"/>
            <a:ext cx="826706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93675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14524" y="3271921"/>
            <a:ext cx="12097579" cy="708925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313546" y="1679110"/>
            <a:ext cx="5477510" cy="1198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175"/>
              </a:lnSpc>
            </a:pPr>
            <a:r>
              <a:rPr sz="7800" spc="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Uniswap</a:t>
            </a:r>
            <a:r>
              <a:rPr sz="7800" spc="30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7800" spc="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V3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68053" y="1408019"/>
            <a:ext cx="12776616" cy="938716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8905" y="3286785"/>
            <a:ext cx="2835910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43230" algn="l"/>
              </a:tabLst>
            </a:pP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添加流动性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13450" y="1082675"/>
            <a:ext cx="724598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25" dirty="0"/>
              <a:t>Uniswap</a:t>
            </a:r>
            <a:r>
              <a:rPr spc="305" dirty="0"/>
              <a:t> </a:t>
            </a:r>
            <a:r>
              <a:rPr spc="65" dirty="0"/>
              <a:t>V3</a:t>
            </a:r>
            <a:endParaRPr spc="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849837" y="3299511"/>
            <a:ext cx="10108328" cy="669528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8905" y="3286785"/>
            <a:ext cx="1408430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43230" algn="l"/>
              </a:tabLst>
            </a:pP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兑换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45755" y="1638557"/>
            <a:ext cx="98126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Uniswap</a:t>
            </a:r>
            <a:r>
              <a:rPr sz="7800" spc="30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7800" spc="9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V3</a:t>
            </a:r>
            <a:r>
              <a:rPr sz="7800" spc="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参考⽂章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0511" y="3958084"/>
            <a:ext cx="9959975" cy="519176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355600" indent="-266700">
              <a:lnSpc>
                <a:spcPct val="100000"/>
              </a:lnSpc>
              <a:spcBef>
                <a:spcPts val="120"/>
              </a:spcBef>
              <a:buSzPct val="83000"/>
              <a:buFont typeface="Microsoft Sans Serif" panose="020B0604020202020204"/>
              <a:buChar char="•"/>
              <a:tabLst>
                <a:tab pos="355600" algn="l"/>
              </a:tabLst>
            </a:pPr>
            <a:r>
              <a:rPr sz="23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⽩⽪书：</a:t>
            </a:r>
            <a:r>
              <a:rPr sz="2300" u="sng" spc="-12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https://uniswap.org/whitepaper-</a:t>
            </a:r>
            <a:r>
              <a:rPr sz="2300" u="sng" spc="-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v3.pdf</a:t>
            </a: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9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355600" indent="-266700">
              <a:lnSpc>
                <a:spcPct val="100000"/>
              </a:lnSpc>
              <a:spcBef>
                <a:spcPts val="5"/>
              </a:spcBef>
              <a:buSzPct val="83000"/>
              <a:buFont typeface="Microsoft Sans Serif" panose="020B0604020202020204"/>
              <a:buChar char="•"/>
              <a:tabLst>
                <a:tab pos="355600" algn="l"/>
              </a:tabLst>
            </a:pPr>
            <a:r>
              <a:rPr sz="23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中⽂版⽩⽪书：</a:t>
            </a:r>
            <a:r>
              <a:rPr sz="2300" u="sng" spc="-9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https://f00wcc7jp0.feishu.cn/file/boxcnKWqffRmWslUkik6jlfqZ7b</a:t>
            </a: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9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355600" indent="-266700">
              <a:lnSpc>
                <a:spcPct val="100000"/>
              </a:lnSpc>
              <a:buSzPct val="83000"/>
              <a:buChar char="•"/>
              <a:tabLst>
                <a:tab pos="355600" algn="l"/>
              </a:tabLst>
            </a:pPr>
            <a:r>
              <a:rPr sz="23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Uniswap</a:t>
            </a:r>
            <a:r>
              <a:rPr sz="23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0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V3</a:t>
            </a:r>
            <a:r>
              <a:rPr sz="2300" spc="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⽂档：</a:t>
            </a:r>
            <a:r>
              <a:rPr sz="2300" u="sng" spc="-1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https://docs.uniswap.org/protocol/reference/smart-</a:t>
            </a:r>
            <a:r>
              <a:rPr sz="2300" u="sng" spc="-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contracts</a:t>
            </a: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9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355600" indent="-26670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355600" algn="l"/>
              </a:tabLst>
            </a:pPr>
            <a:r>
              <a:rPr sz="2300" u="sng" spc="-2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JhengHei UI Light" panose="020B0304030504040204" charset="-120"/>
                <a:cs typeface="Microsoft JhengHei UI Light" panose="020B0304030504040204" charset="-120"/>
              </a:rPr>
              <a:t>⼤佬的 </a:t>
            </a:r>
            <a:r>
              <a:rPr sz="2300" u="sng" spc="-14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Uniswap</a:t>
            </a:r>
            <a:r>
              <a:rPr sz="2300" u="sng" spc="-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00" u="sng" spc="-9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v3</a:t>
            </a:r>
            <a:r>
              <a:rPr sz="2300" u="sng" spc="-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00" u="sng" spc="-3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JhengHei UI Light" panose="020B0304030504040204" charset="-120"/>
                <a:cs typeface="Microsoft JhengHei UI Light" panose="020B0304030504040204" charset="-120"/>
              </a:rPr>
              <a:t>分析：</a:t>
            </a:r>
            <a:r>
              <a:rPr sz="2300" u="sng" spc="-8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https://liaoph.com/tags/#Uniswap</a:t>
            </a: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9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355600" indent="-266700">
              <a:lnSpc>
                <a:spcPct val="100000"/>
              </a:lnSpc>
              <a:buSzPct val="83000"/>
              <a:buChar char="•"/>
              <a:tabLst>
                <a:tab pos="355600" algn="l"/>
                <a:tab pos="1870075" algn="l"/>
              </a:tabLst>
            </a:pPr>
            <a:r>
              <a:rPr sz="2300" u="sng" spc="-14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Uniswap</a:t>
            </a:r>
            <a:r>
              <a:rPr sz="2300" u="sng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00" u="sng" spc="-2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v3</a:t>
            </a:r>
            <a:r>
              <a:rPr sz="2300" u="sng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	b</a:t>
            </a:r>
            <a:r>
              <a:rPr sz="2300" u="sng" spc="-2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00" u="sng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JhengHei UI Light" panose="020B0304030504040204" charset="-120"/>
                <a:cs typeface="Microsoft JhengHei UI Light" panose="020B0304030504040204" charset="-120"/>
              </a:rPr>
              <a:t>站：</a:t>
            </a:r>
            <a:r>
              <a:rPr sz="2300" spc="-9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3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</a:t>
            </a:r>
            <a:r>
              <a:rPr sz="23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  <a:hlinkClick r:id="rId1"/>
              </a:rPr>
              <a:t>www.bilibili.com/video/BV1go4y1X7Kx</a:t>
            </a: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95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355600" indent="-26670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355600" algn="l"/>
              </a:tabLst>
            </a:pPr>
            <a:r>
              <a:rPr sz="23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合约代码结构：</a:t>
            </a:r>
            <a:r>
              <a:rPr sz="2300" u="sng" spc="-8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https://j1mmy.fi/uniswapv3/pool</a:t>
            </a: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9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300">
              <a:latin typeface="Microsoft Sans Serif" panose="020B0604020202020204"/>
              <a:cs typeface="Microsoft Sans Serif" panose="020B0604020202020204"/>
            </a:endParaRPr>
          </a:p>
          <a:p>
            <a:pPr marL="355600" indent="-26670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355600" algn="l"/>
              </a:tabLst>
            </a:pPr>
            <a:r>
              <a:rPr sz="23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函数分析：</a:t>
            </a:r>
            <a:r>
              <a:rPr sz="23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</a:t>
            </a:r>
            <a:r>
              <a:rPr sz="23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  <a:hlinkClick r:id="rId2"/>
              </a:rPr>
              <a:t>www.desmos.com/calculator/oiv0r</a:t>
            </a:r>
            <a:r>
              <a:rPr sz="23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ti0ss?lang=zh-</a:t>
            </a:r>
            <a:r>
              <a:rPr sz="230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CN</a:t>
            </a:r>
            <a:endParaRPr sz="23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41075" y="1638557"/>
            <a:ext cx="502221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0" dirty="0"/>
              <a:t>Curve 协议</a:t>
            </a:r>
            <a:endParaRPr spc="80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30377"/>
            <a:ext cx="567309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稳定币兑换可以使⽤ </a:t>
            </a:r>
            <a:r>
              <a:rPr sz="335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xy=k</a:t>
            </a: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？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538538" y="3461899"/>
            <a:ext cx="10186491" cy="65266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56909" y="5273002"/>
            <a:ext cx="3857625" cy="134493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要价格波动⼩</a:t>
            </a:r>
            <a:r>
              <a:rPr sz="2450" spc="-2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45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2%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以内</a:t>
            </a:r>
            <a:r>
              <a:rPr sz="24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），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 marR="67310">
              <a:lnSpc>
                <a:spcPct val="118000"/>
              </a:lnSpc>
            </a:pPr>
            <a:r>
              <a:rPr sz="24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⼀次交易的数量需要⼩于池</a:t>
            </a:r>
            <a:r>
              <a:rPr sz="245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内的 </a:t>
            </a:r>
            <a:r>
              <a:rPr sz="2450" spc="-3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1%</a:t>
            </a:r>
            <a:endParaRPr sz="24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89669" y="10483040"/>
            <a:ext cx="1283271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参考⽂章：</a:t>
            </a:r>
            <a:r>
              <a:rPr sz="245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  <a:hlinkClick r:id="rId2"/>
              </a:rPr>
              <a:t>https://medium.com/@cic.ethan/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  <a:hlinkClick r:id="rId2"/>
              </a:rPr>
              <a:t>淺談穩定幣互換機制</a:t>
            </a:r>
            <a:r>
              <a:rPr sz="245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  <a:hlinkClick r:id="rId2"/>
              </a:rPr>
              <a:t>-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  <a:hlinkClick r:id="rId2"/>
              </a:rPr>
              <a:t>從</a:t>
            </a:r>
            <a:r>
              <a:rPr sz="245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  <a:hlinkClick r:id="rId2"/>
              </a:rPr>
              <a:t>-</a:t>
            </a:r>
            <a:r>
              <a:rPr sz="245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  <a:hlinkClick r:id="rId2"/>
              </a:rPr>
              <a:t>balancer-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  <a:hlinkClick r:id="rId2"/>
              </a:rPr>
              <a:t>到</a:t>
            </a:r>
            <a:r>
              <a:rPr sz="245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  <a:hlinkClick r:id="rId2"/>
              </a:rPr>
              <a:t>-cur</a:t>
            </a:r>
            <a:r>
              <a:rPr sz="245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ve-</a:t>
            </a:r>
            <a:r>
              <a:rPr sz="245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f638f29b33f9</a:t>
            </a:r>
            <a:endParaRPr sz="24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44616" y="1638557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钱包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066218" y="7005022"/>
            <a:ext cx="5800870" cy="16962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94463" y="3961717"/>
            <a:ext cx="17513300" cy="690880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832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83260" algn="l"/>
                <a:tab pos="6838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账号管理⼯具，进⾏签名发起交易（管理助记词、私钥）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83260" indent="-60769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83260" algn="l"/>
                <a:tab pos="6838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钱包：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0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414780" lvl="1" indent="-425450">
              <a:lnSpc>
                <a:spcPct val="100000"/>
              </a:lnSpc>
              <a:buSzPct val="81000"/>
              <a:buChar char="•"/>
              <a:tabLst>
                <a:tab pos="1414780" algn="l"/>
                <a:tab pos="1415415" algn="l"/>
              </a:tabLst>
            </a:pPr>
            <a:r>
              <a:rPr sz="37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7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70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700" spc="-48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700" spc="-4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37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70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sk</a:t>
            </a:r>
            <a:r>
              <a:rPr sz="37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外号：⼩狐狸（插件、</a:t>
            </a:r>
            <a:r>
              <a:rPr sz="37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7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7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7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414780" lvl="1" indent="-425450">
              <a:lnSpc>
                <a:spcPct val="100000"/>
              </a:lnSpc>
              <a:spcBef>
                <a:spcPts val="5"/>
              </a:spcBef>
              <a:buSzPct val="81000"/>
              <a:buChar char="•"/>
              <a:tabLst>
                <a:tab pos="1414780" algn="l"/>
                <a:tab pos="1415415" algn="l"/>
              </a:tabLst>
            </a:pPr>
            <a:r>
              <a:rPr sz="37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imtoken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800">
              <a:latin typeface="Microsoft Sans Serif" panose="020B0604020202020204"/>
              <a:cs typeface="Microsoft Sans Serif" panose="020B0604020202020204"/>
            </a:endParaRPr>
          </a:p>
          <a:p>
            <a:pPr marL="1414780" lvl="1" indent="-425450">
              <a:lnSpc>
                <a:spcPct val="100000"/>
              </a:lnSpc>
              <a:buSzPct val="81000"/>
              <a:buChar char="•"/>
              <a:tabLst>
                <a:tab pos="1414780" algn="l"/>
                <a:tab pos="1415415" algn="l"/>
              </a:tabLst>
            </a:pPr>
            <a:r>
              <a:rPr sz="37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TrustWallet</a:t>
            </a:r>
            <a:endParaRPr sz="3700">
              <a:latin typeface="Microsoft Sans Serif" panose="020B0604020202020204"/>
              <a:cs typeface="Microsoft Sans Serif" panose="020B0604020202020204"/>
            </a:endParaRPr>
          </a:p>
          <a:p>
            <a:pPr marL="5379085">
              <a:lnSpc>
                <a:spcPct val="100000"/>
              </a:lnSpc>
              <a:spcBef>
                <a:spcPts val="165"/>
              </a:spcBef>
            </a:pPr>
            <a:r>
              <a:rPr sz="31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下载时仔细查看</a:t>
            </a:r>
            <a:r>
              <a:rPr sz="3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UR</a:t>
            </a:r>
            <a:r>
              <a:rPr sz="3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31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3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谨防钓⻥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60640" y="1311275"/>
            <a:ext cx="653288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Curve 协议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8905" y="3276347"/>
            <a:ext cx="4050029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常量和模型 </a:t>
            </a:r>
            <a:r>
              <a:rPr sz="3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3350" spc="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+ </a:t>
            </a:r>
            <a:r>
              <a:rPr sz="335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y=k</a:t>
            </a:r>
            <a:endParaRPr sz="335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60380" y="3037156"/>
            <a:ext cx="10470885" cy="692125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268237" y="4307057"/>
            <a:ext cx="3889375" cy="3892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49555">
              <a:lnSpc>
                <a:spcPct val="119000"/>
              </a:lnSpc>
              <a:spcBef>
                <a:spcPts val="95"/>
              </a:spcBef>
            </a:pPr>
            <a:r>
              <a:rPr sz="2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优点：永远</a:t>
            </a:r>
            <a:r>
              <a:rPr sz="22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1:1</a:t>
            </a:r>
            <a:r>
              <a:rPr sz="22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兑换，没有滑</a:t>
            </a:r>
            <a:r>
              <a:rPr sz="22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点：</a:t>
            </a:r>
            <a:endParaRPr sz="2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>
              <a:lnSpc>
                <a:spcPct val="100000"/>
              </a:lnSpc>
              <a:spcBef>
                <a:spcPts val="205"/>
              </a:spcBef>
            </a:pPr>
            <a:r>
              <a:rPr sz="22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∆X</a:t>
            </a:r>
            <a:r>
              <a:rPr sz="2200" spc="2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2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200" spc="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200" spc="-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∆Y</a:t>
            </a:r>
            <a:endParaRPr sz="22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640"/>
              </a:spcBef>
            </a:pPr>
            <a:endParaRPr sz="2200">
              <a:latin typeface="Courier New" panose="02070309020205020404"/>
              <a:cs typeface="Courier New" panose="02070309020205020404"/>
            </a:endParaRPr>
          </a:p>
          <a:p>
            <a:pPr marL="12700" marR="5080">
              <a:lnSpc>
                <a:spcPct val="117000"/>
              </a:lnSpc>
              <a:spcBef>
                <a:spcPts val="5"/>
              </a:spcBef>
            </a:pPr>
            <a:r>
              <a:rPr sz="20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缺点：价格不应供需改变，出现以外部价差时，出现流动性枯竭。</a:t>
            </a:r>
            <a:endParaRPr sz="2000" spc="-5" dirty="0">
              <a:solidFill>
                <a:srgbClr val="535353"/>
              </a:solidFill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 marR="5080">
              <a:lnSpc>
                <a:spcPct val="117000"/>
              </a:lnSpc>
              <a:spcBef>
                <a:spcPts val="5"/>
              </a:spcBef>
            </a:pPr>
            <a:endParaRPr sz="2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 marR="5080">
              <a:lnSpc>
                <a:spcPct val="117000"/>
              </a:lnSpc>
              <a:spcBef>
                <a:spcPts val="5"/>
              </a:spcBef>
            </a:pPr>
            <a:r>
              <a:rPr lang="en-US" sz="2000">
                <a:latin typeface="Microsoft JhengHei UI Light" panose="020B0304030504040204" charset="-120"/>
                <a:cs typeface="Microsoft JhengHei UI Light" panose="020B0304030504040204" charset="-120"/>
              </a:rPr>
              <a:t>10 10  5  15 20 5</a:t>
            </a:r>
            <a:endParaRPr lang="en-US" sz="2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 marR="5080">
              <a:lnSpc>
                <a:spcPct val="117000"/>
              </a:lnSpc>
              <a:spcBef>
                <a:spcPts val="5"/>
              </a:spcBef>
            </a:pPr>
            <a:r>
              <a:rPr lang="en-US" sz="2000">
                <a:latin typeface="Microsoft JhengHei UI Light" panose="020B0304030504040204" charset="-120"/>
                <a:cs typeface="Microsoft JhengHei UI Light" panose="020B0304030504040204" charset="-120"/>
              </a:rPr>
              <a:t>10 20 </a:t>
            </a:r>
            <a:endParaRPr lang="en-US" sz="2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 marR="5080">
              <a:lnSpc>
                <a:spcPct val="117000"/>
              </a:lnSpc>
              <a:spcBef>
                <a:spcPts val="5"/>
              </a:spcBef>
            </a:pPr>
            <a:r>
              <a:rPr lang="en-US" sz="2000">
                <a:latin typeface="Microsoft JhengHei UI Light" panose="020B0304030504040204" charset="-120"/>
                <a:cs typeface="Microsoft JhengHei UI Light" panose="020B0304030504040204" charset="-120"/>
              </a:rPr>
              <a:t>-5 +5</a:t>
            </a:r>
            <a:endParaRPr lang="en-US" sz="20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41075" y="1638557"/>
            <a:ext cx="502221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0" dirty="0"/>
              <a:t>Curve 协议</a:t>
            </a:r>
            <a:endParaRPr spc="80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2829589"/>
            <a:ext cx="5507990" cy="1909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稳定币兑换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33375" marR="5080">
              <a:lnSpc>
                <a:spcPct val="141000"/>
              </a:lnSpc>
              <a:spcBef>
                <a:spcPts val="2470"/>
              </a:spcBef>
              <a:tabLst>
                <a:tab pos="1795145" algn="l"/>
              </a:tabLst>
            </a:pP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恒定乘积：双曲线，两端将接近⽆</a:t>
            </a:r>
            <a:r>
              <a:rPr sz="2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穷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恒定总和</a:t>
            </a:r>
            <a:r>
              <a:rPr sz="245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2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直线，</a:t>
            </a:r>
            <a:r>
              <a:rPr sz="2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245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滑点、流动性枯</a:t>
            </a:r>
            <a:r>
              <a:rPr sz="2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竭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818776" y="3225032"/>
            <a:ext cx="10470885" cy="652336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70632" y="4968749"/>
            <a:ext cx="3978936" cy="238736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54478" y="7897303"/>
            <a:ext cx="59944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理想模型于两者之间，简单⽅式加权平均：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2437" y="8461103"/>
            <a:ext cx="7915989" cy="1507807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41075" y="1638557"/>
            <a:ext cx="502221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0" dirty="0"/>
              <a:t>Curve 协议</a:t>
            </a:r>
            <a:endParaRPr spc="80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2829589"/>
            <a:ext cx="255905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稳定币兑换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193680" y="3615894"/>
            <a:ext cx="7915989" cy="150780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697986" y="3254992"/>
            <a:ext cx="17944465" cy="5619750"/>
            <a:chOff x="1697986" y="3254992"/>
            <a:chExt cx="17944465" cy="561975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97986" y="5572852"/>
              <a:ext cx="9256262" cy="18742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42683" y="3254992"/>
              <a:ext cx="8699176" cy="5619667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374549" y="8413691"/>
            <a:ext cx="3909695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755015" algn="l"/>
              </a:tabLst>
            </a:pPr>
            <a:r>
              <a:rPr sz="2450" spc="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 </a:t>
            </a:r>
            <a:r>
              <a:rPr sz="2450" spc="-25" dirty="0">
                <a:solidFill>
                  <a:srgbClr val="535353"/>
                </a:solidFill>
                <a:latin typeface="Arial MT"/>
                <a:cs typeface="Arial MT"/>
              </a:rPr>
              <a:t>∞</a:t>
            </a:r>
            <a:r>
              <a:rPr sz="245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2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4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⽅程退化为常量和模型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2206" y="8413691"/>
            <a:ext cx="5308600" cy="1289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52095">
              <a:lnSpc>
                <a:spcPct val="100000"/>
              </a:lnSpc>
              <a:spcBef>
                <a:spcPts val="120"/>
              </a:spcBef>
            </a:pP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＝</a:t>
            </a:r>
            <a:r>
              <a:rPr sz="24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45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245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，⽅程退化为常量乘积模型， 当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>
              <a:lnSpc>
                <a:spcPct val="100000"/>
              </a:lnSpc>
              <a:spcBef>
                <a:spcPts val="4045"/>
              </a:spcBef>
              <a:tabLst>
                <a:tab pos="2223770" algn="l"/>
              </a:tabLst>
            </a:pP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可以通过设</a:t>
            </a:r>
            <a:r>
              <a:rPr sz="2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置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来设计⼀条曲</a:t>
            </a:r>
            <a:r>
              <a:rPr sz="2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线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41075" y="1638557"/>
            <a:ext cx="502221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0" dirty="0"/>
              <a:t>Curve 协议</a:t>
            </a:r>
            <a:endParaRPr spc="80" dirty="0"/>
          </a:p>
        </p:txBody>
      </p:sp>
      <p:sp>
        <p:nvSpPr>
          <p:cNvPr id="4" name="object 4"/>
          <p:cNvSpPr txBox="1"/>
          <p:nvPr/>
        </p:nvSpPr>
        <p:spPr>
          <a:xfrm>
            <a:off x="17010836" y="3663925"/>
            <a:ext cx="1910714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4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越⼤，远离平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5091" y="3513144"/>
            <a:ext cx="15732125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95"/>
              </a:spcBef>
            </a:pPr>
            <a:r>
              <a:rPr sz="24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模型仍有⼀个缺陷：若希望价格越稳定，则曲线越接近直线，此時会⾯临流动性枯竭问题。能否在靠近平衡点时，</a:t>
            </a:r>
            <a:r>
              <a:rPr sz="24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衡点时越⼩。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8905" y="2829589"/>
            <a:ext cx="298767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引⼊动态参数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7" name="object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689119" y="4152813"/>
            <a:ext cx="2994673" cy="1581103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907990" y="5930199"/>
            <a:ext cx="13652500" cy="1081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1000"/>
              </a:lnSpc>
              <a:spcBef>
                <a:spcPts val="95"/>
              </a:spcBef>
            </a:pPr>
            <a:r>
              <a:rPr sz="2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4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为放⼤系数，决定平衡点附件的曲率，</a:t>
            </a:r>
            <a:r>
              <a:rPr sz="24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4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越⼤滑点越⼩。</a:t>
            </a:r>
            <a:r>
              <a:rPr sz="2450" b="1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蓝⾊部分为动态参数，在</a:t>
            </a:r>
            <a:r>
              <a:rPr sz="2450" b="1" spc="-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（</a:t>
            </a:r>
            <a:r>
              <a:rPr sz="2450" b="1" spc="-3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0,1</a:t>
            </a:r>
            <a:r>
              <a:rPr sz="2450" b="1" spc="-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）</a:t>
            </a:r>
            <a:r>
              <a:rPr sz="2450" b="1" spc="-2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之间：</a:t>
            </a:r>
            <a:r>
              <a:rPr sz="2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离平衡点越接近時，接近</a:t>
            </a:r>
            <a:r>
              <a:rPr sz="2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sz="24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，接近常量和模型。 离平衡点越远時，接近</a:t>
            </a:r>
            <a:r>
              <a:rPr sz="2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0</a:t>
            </a:r>
            <a:r>
              <a:rPr sz="24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，接近常量乘积模型。</a:t>
            </a: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5054" y="9345265"/>
            <a:ext cx="7622804" cy="166487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9211" y="7467823"/>
            <a:ext cx="8994490" cy="1675341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41075" y="1638557"/>
            <a:ext cx="502221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0" dirty="0"/>
              <a:t>Curve 协议</a:t>
            </a:r>
            <a:endParaRPr spc="80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76347"/>
            <a:ext cx="2559050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稳定币兑换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177526" y="2988491"/>
            <a:ext cx="11427861" cy="816276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327412" y="1638557"/>
            <a:ext cx="34493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55" dirty="0"/>
              <a:t>0x</a:t>
            </a:r>
            <a:r>
              <a:rPr spc="80" dirty="0"/>
              <a:t> 协议</a:t>
            </a:r>
            <a:endParaRPr spc="80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276347"/>
            <a:ext cx="427418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01320" indent="-38862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401320" algn="l"/>
              </a:tabLst>
            </a:pP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链下撮合，链上结算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3960" y="10443378"/>
            <a:ext cx="104190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https://0x.org/docs/core-</a:t>
            </a:r>
            <a:r>
              <a:rPr sz="4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concepts#digital-</a:t>
            </a:r>
            <a:r>
              <a:rPr sz="41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signature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104647" y="4104010"/>
            <a:ext cx="14030986" cy="6408181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38764" y="5004659"/>
            <a:ext cx="28270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Q</a:t>
            </a:r>
            <a:r>
              <a:rPr sz="7800" spc="1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7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&amp;</a:t>
            </a:r>
            <a:r>
              <a:rPr sz="7800" spc="1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78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A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44616" y="1638557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回顾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53961" y="4721722"/>
            <a:ext cx="14396179" cy="4787905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61404"/>
            <a:ext cx="5289550" cy="70783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2905" indent="-370205">
              <a:lnSpc>
                <a:spcPct val="100000"/>
              </a:lnSpc>
              <a:spcBef>
                <a:spcPts val="115"/>
              </a:spcBef>
              <a:buSzPct val="81000"/>
              <a:buChar char="•"/>
              <a:tabLst>
                <a:tab pos="382905" algn="l"/>
              </a:tabLst>
            </a:pPr>
            <a:r>
              <a:rPr sz="3200" spc="-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⾦融衍⽣品相关概念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989965" lvl="1" indent="-370205">
              <a:lnSpc>
                <a:spcPct val="100000"/>
              </a:lnSpc>
              <a:spcBef>
                <a:spcPts val="4775"/>
              </a:spcBef>
              <a:buSzPct val="81000"/>
              <a:buChar char="•"/>
              <a:tabLst>
                <a:tab pos="989965" algn="l"/>
              </a:tabLst>
            </a:pPr>
            <a:r>
              <a:rPr sz="32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期货（合约）</a:t>
            </a:r>
            <a:r>
              <a:rPr sz="3200" spc="-2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交易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989965" lvl="1" indent="-370205">
              <a:lnSpc>
                <a:spcPct val="100000"/>
              </a:lnSpc>
              <a:spcBef>
                <a:spcPts val="4770"/>
              </a:spcBef>
              <a:buSzPct val="81000"/>
              <a:buChar char="•"/>
              <a:tabLst>
                <a:tab pos="989965" algn="l"/>
              </a:tabLst>
            </a:pPr>
            <a:r>
              <a:rPr sz="3200" spc="-1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期权交易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1597660" lvl="2" indent="-370840">
              <a:lnSpc>
                <a:spcPct val="100000"/>
              </a:lnSpc>
              <a:spcBef>
                <a:spcPts val="4770"/>
              </a:spcBef>
              <a:buSzPct val="81000"/>
              <a:buChar char="•"/>
              <a:tabLst>
                <a:tab pos="1597660" algn="l"/>
              </a:tabLst>
            </a:pPr>
            <a:r>
              <a:rPr sz="3200" spc="-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看涨期权、看跌期权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989965" lvl="1" indent="-370205">
              <a:lnSpc>
                <a:spcPct val="100000"/>
              </a:lnSpc>
              <a:spcBef>
                <a:spcPts val="4775"/>
              </a:spcBef>
              <a:buSzPct val="81000"/>
              <a:buChar char="•"/>
              <a:tabLst>
                <a:tab pos="989965" algn="l"/>
              </a:tabLst>
            </a:pPr>
            <a:r>
              <a:rPr sz="3200" spc="-1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杠杆交易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1597660" lvl="2" indent="-370840">
              <a:lnSpc>
                <a:spcPct val="100000"/>
              </a:lnSpc>
              <a:spcBef>
                <a:spcPts val="4770"/>
              </a:spcBef>
              <a:buSzPct val="81000"/>
              <a:buChar char="•"/>
              <a:tabLst>
                <a:tab pos="1597660" algn="l"/>
              </a:tabLst>
            </a:pPr>
            <a:r>
              <a:rPr sz="3200" spc="-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杠杆做多、杠杆做空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  <a:p>
            <a:pPr marL="382905" indent="-370205">
              <a:lnSpc>
                <a:spcPct val="100000"/>
              </a:lnSpc>
              <a:spcBef>
                <a:spcPts val="4770"/>
              </a:spcBef>
              <a:buSzPct val="81000"/>
              <a:buChar char="•"/>
              <a:tabLst>
                <a:tab pos="382905" algn="l"/>
              </a:tabLst>
            </a:pPr>
            <a:r>
              <a:rPr sz="32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Perpetual</a:t>
            </a:r>
            <a:r>
              <a:rPr sz="3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vAmm</a:t>
            </a:r>
            <a:r>
              <a:rPr sz="3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1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杠杆交易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557780" y="1638557"/>
            <a:ext cx="698880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衍⽣品相关协议</a:t>
            </a:r>
            <a:endParaRPr spc="-10" dirty="0"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44616" y="1057139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>
                <a:latin typeface="微软雅黑" panose="020B0503020204020204" charset="-122"/>
                <a:cs typeface="微软雅黑" panose="020B0503020204020204" charset="-122"/>
              </a:rPr>
              <a:t>期货</a:t>
            </a:r>
            <a:endParaRPr spc="-2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905" y="2463621"/>
            <a:ext cx="18562320" cy="980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73685" marR="5080" indent="-261620">
              <a:lnSpc>
                <a:spcPct val="139000"/>
              </a:lnSpc>
              <a:spcBef>
                <a:spcPts val="95"/>
              </a:spcBef>
              <a:buSzPct val="82000"/>
              <a:buChar char="•"/>
              <a:tabLst>
                <a:tab pos="273685" algn="l"/>
              </a:tabLst>
            </a:pPr>
            <a:r>
              <a:rPr sz="2250" spc="-7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期货（合约）交易</a:t>
            </a:r>
            <a:r>
              <a:rPr sz="2250" spc="-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(Future </a:t>
            </a:r>
            <a:r>
              <a:rPr sz="2250" spc="-15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contract</a:t>
            </a:r>
            <a:r>
              <a:rPr sz="2250" spc="-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、</a:t>
            </a:r>
            <a:r>
              <a:rPr sz="2250" spc="-2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forward)：</a:t>
            </a:r>
            <a:r>
              <a:rPr sz="2250" spc="-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签订⼀个协议，在未来指定时间双⽅按约定价格买卖</a:t>
            </a:r>
            <a:r>
              <a:rPr sz="2250" b="1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某种资产</a:t>
            </a:r>
            <a:r>
              <a:rPr sz="22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（任何标的），</a:t>
            </a:r>
            <a:r>
              <a:rPr sz="2250" spc="-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通常使⽤订单簿的⽅</a:t>
            </a:r>
            <a:r>
              <a:rPr sz="2250" spc="-2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式。</a:t>
            </a:r>
            <a:endParaRPr sz="22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81099" y="10305032"/>
            <a:ext cx="817880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链上⼀般是⽆交割⽇期的永续合约，以DYDX</a:t>
            </a:r>
            <a:r>
              <a:rPr sz="2800" spc="-2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为代表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642993" y="3615894"/>
            <a:ext cx="8053652" cy="58572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09946" y="994304"/>
            <a:ext cx="5094605" cy="1281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8250">
                <a:latin typeface="Microsoft Sans Serif" panose="020B0604020202020204"/>
                <a:cs typeface="Microsoft Sans Serif" panose="020B0604020202020204"/>
              </a:rPr>
              <a:t>岗位招聘</a:t>
            </a:r>
            <a:endParaRPr lang="zh-CN" sz="82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46250" y="3256915"/>
            <a:ext cx="12850495" cy="70929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572770" indent="-522605">
              <a:lnSpc>
                <a:spcPct val="100000"/>
              </a:lnSpc>
              <a:spcBef>
                <a:spcPts val="135"/>
              </a:spcBef>
              <a:buSzPct val="82000"/>
              <a:buChar char="•"/>
              <a:tabLst>
                <a:tab pos="572770" algn="l"/>
                <a:tab pos="573405" algn="l"/>
              </a:tabLst>
            </a:pPr>
            <a:r>
              <a:rPr lang="zh-CN" sz="4500">
                <a:latin typeface="Microsoft JhengHei UI Light" panose="020B0304030504040204" charset="-120"/>
                <a:cs typeface="Microsoft JhengHei UI Light" panose="020B0304030504040204" charset="-120"/>
              </a:rPr>
              <a:t>特点：远程、高薪、竞争小</a:t>
            </a:r>
            <a:endParaRPr lang="zh-CN" sz="45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898650" y="5988050"/>
          <a:ext cx="1871345" cy="12846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showAsIcon="1" r:id="rId1" imgW="971550" imgH="666750" progId="Package">
                  <p:embed/>
                </p:oleObj>
              </mc:Choice>
              <mc:Fallback>
                <p:oleObj name="" showAsIcon="1" r:id="rId1" imgW="971550" imgH="666750" progId="Package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898650" y="5988050"/>
                        <a:ext cx="1871345" cy="12846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680450" y="5988050"/>
          <a:ext cx="1760220" cy="1209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showAsIcon="1" r:id="rId3" imgW="971550" imgH="666750" progId="Package">
                  <p:embed/>
                </p:oleObj>
              </mc:Choice>
              <mc:Fallback>
                <p:oleObj name="" showAsIcon="1" r:id="rId3" imgW="971550" imgH="666750" progId="Package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680450" y="5988050"/>
                        <a:ext cx="1760220" cy="1209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5309850" y="5988050"/>
          <a:ext cx="2138045" cy="146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" showAsIcon="1" r:id="rId5" imgW="971550" imgH="666750" progId="Package">
                  <p:embed/>
                </p:oleObj>
              </mc:Choice>
              <mc:Fallback>
                <p:oleObj name="" showAsIcon="1" r:id="rId5" imgW="971550" imgH="666750" progId="Package">
                  <p:embed/>
                  <p:pic>
                    <p:nvPicPr>
                      <p:cNvPr id="0" name="图片 102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309850" y="5988050"/>
                        <a:ext cx="2138045" cy="1467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26213" y="1638557"/>
            <a:ext cx="205168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5" dirty="0"/>
              <a:t>GAS</a:t>
            </a:r>
            <a:endParaRPr spc="105" dirty="0"/>
          </a:p>
        </p:txBody>
      </p:sp>
      <p:sp>
        <p:nvSpPr>
          <p:cNvPr id="4" name="object 4"/>
          <p:cNvSpPr txBox="1"/>
          <p:nvPr/>
        </p:nvSpPr>
        <p:spPr>
          <a:xfrm>
            <a:off x="532563" y="3961717"/>
            <a:ext cx="18437225" cy="46158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45160" indent="-607695">
              <a:lnSpc>
                <a:spcPct val="100000"/>
              </a:lnSpc>
              <a:spcBef>
                <a:spcPts val="125"/>
              </a:spcBef>
              <a:buSzPct val="82000"/>
              <a:buChar char="•"/>
              <a:tabLst>
                <a:tab pos="645160" algn="l"/>
                <a:tab pos="645795" algn="l"/>
              </a:tabLst>
            </a:pPr>
            <a:r>
              <a:rPr sz="5250" spc="-4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EV</a:t>
            </a:r>
            <a:r>
              <a:rPr sz="5250" spc="-5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</a:t>
            </a:r>
            <a:r>
              <a:rPr sz="52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的计价规则，也防⽌图灵死机问题。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har char="•"/>
            </a:pPr>
            <a:endParaRPr sz="4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45160" indent="-607695">
              <a:lnSpc>
                <a:spcPct val="100000"/>
              </a:lnSpc>
              <a:buSzPct val="82000"/>
              <a:buChar char="•"/>
              <a:tabLst>
                <a:tab pos="645160" algn="l"/>
                <a:tab pos="645795" algn="l"/>
              </a:tabLst>
            </a:pPr>
            <a:r>
              <a:rPr sz="52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5250" spc="-5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AS</a:t>
            </a:r>
            <a:r>
              <a:rPr sz="52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是⼀个⼯作量单位，复杂度越⼤，所需</a:t>
            </a:r>
            <a:r>
              <a:rPr sz="525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250" spc="-6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</a:t>
            </a:r>
            <a:r>
              <a:rPr sz="5250" spc="-7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52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越多。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har char="•"/>
            </a:pPr>
            <a:endParaRPr sz="5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38810" indent="-60134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38810" algn="l"/>
                <a:tab pos="639445" algn="l"/>
              </a:tabLst>
            </a:pPr>
            <a:r>
              <a:rPr sz="52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⼿续费</a:t>
            </a:r>
            <a:r>
              <a:rPr sz="5200" spc="9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</a:t>
            </a:r>
            <a:r>
              <a:rPr sz="5200" spc="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52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00" spc="-7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gas</a:t>
            </a:r>
            <a:r>
              <a:rPr sz="52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数</a:t>
            </a:r>
            <a:r>
              <a:rPr sz="52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量</a:t>
            </a:r>
            <a:r>
              <a:rPr sz="5200" spc="-6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(gas</a:t>
            </a:r>
            <a:r>
              <a:rPr sz="52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0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limit)</a:t>
            </a:r>
            <a:r>
              <a:rPr sz="52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00" spc="4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*</a:t>
            </a:r>
            <a:r>
              <a:rPr sz="52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00" spc="-7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gas</a:t>
            </a:r>
            <a:r>
              <a:rPr sz="52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00" spc="-3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price</a:t>
            </a:r>
            <a:r>
              <a:rPr sz="52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单价（以太币计</a:t>
            </a:r>
            <a:r>
              <a:rPr sz="52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</a:t>
            </a:r>
            <a:r>
              <a:rPr sz="5200" spc="-3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gwei</a:t>
            </a:r>
            <a:r>
              <a:rPr sz="5200" spc="-3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52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55850" y="930275"/>
            <a:ext cx="925703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354320">
              <a:lnSpc>
                <a:spcPct val="100000"/>
              </a:lnSpc>
              <a:spcBef>
                <a:spcPts val="130"/>
              </a:spcBef>
            </a:pPr>
            <a:r>
              <a:rPr spc="250" dirty="0">
                <a:latin typeface="微软雅黑" panose="020B0503020204020204" charset="-122"/>
                <a:cs typeface="微软雅黑" panose="020B0503020204020204" charset="-122"/>
              </a:rPr>
              <a:t>DYDX</a:t>
            </a:r>
            <a:endParaRPr spc="25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905" y="3237447"/>
            <a:ext cx="16348710" cy="563245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13385" indent="-400685">
              <a:lnSpc>
                <a:spcPct val="100000"/>
              </a:lnSpc>
              <a:spcBef>
                <a:spcPts val="130"/>
              </a:spcBef>
              <a:buSzPct val="83000"/>
              <a:buChar char="•"/>
              <a:tabLst>
                <a:tab pos="412750" algn="l"/>
              </a:tabLst>
            </a:pPr>
            <a:r>
              <a:rPr sz="3450" spc="-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订单簿模式：市价单、限价单，做市商提供流动性，根据订单成交，不需要预⾔机</a:t>
            </a:r>
            <a:endParaRPr sz="3450">
              <a:latin typeface="微软雅黑" panose="020B0503020204020204" charset="-122"/>
              <a:cs typeface="微软雅黑" panose="020B0503020204020204" charset="-122"/>
            </a:endParaRPr>
          </a:p>
          <a:p>
            <a:pPr marL="413385" indent="-400685">
              <a:lnSpc>
                <a:spcPct val="100000"/>
              </a:lnSpc>
              <a:spcBef>
                <a:spcPts val="5235"/>
              </a:spcBef>
              <a:buSzPct val="83000"/>
              <a:buChar char="•"/>
              <a:tabLst>
                <a:tab pos="412750" algn="l"/>
              </a:tabLst>
            </a:pPr>
            <a:r>
              <a:rPr sz="3450" spc="-1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dYdX</a:t>
            </a:r>
            <a:r>
              <a:rPr sz="3450" spc="-3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保证⾦交易由三个合约实现，分别是：</a:t>
            </a:r>
            <a:endParaRPr sz="3450">
              <a:latin typeface="微软雅黑" panose="020B0503020204020204" charset="-122"/>
              <a:cs typeface="微软雅黑" panose="020B0503020204020204" charset="-122"/>
            </a:endParaRPr>
          </a:p>
          <a:p>
            <a:pPr marL="1020445" lvl="1" indent="-400685">
              <a:lnSpc>
                <a:spcPct val="100000"/>
              </a:lnSpc>
              <a:spcBef>
                <a:spcPts val="5235"/>
              </a:spcBef>
              <a:buSzPct val="83000"/>
              <a:buChar char="•"/>
              <a:tabLst>
                <a:tab pos="1019810" algn="l"/>
              </a:tabLst>
            </a:pPr>
            <a:r>
              <a:rPr sz="3450" spc="-4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代理合约</a:t>
            </a:r>
            <a:r>
              <a:rPr sz="3450" spc="-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（Proxy）：</a:t>
            </a:r>
            <a:r>
              <a:rPr sz="3450" spc="-4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⽤于转移⽤户资⾦。</a:t>
            </a:r>
            <a:endParaRPr sz="3450">
              <a:latin typeface="微软雅黑" panose="020B0503020204020204" charset="-122"/>
              <a:cs typeface="微软雅黑" panose="020B0503020204020204" charset="-122"/>
            </a:endParaRPr>
          </a:p>
          <a:p>
            <a:pPr marL="1020445" lvl="1" indent="-400685">
              <a:lnSpc>
                <a:spcPct val="100000"/>
              </a:lnSpc>
              <a:spcBef>
                <a:spcPts val="5235"/>
              </a:spcBef>
              <a:buSzPct val="83000"/>
              <a:buChar char="•"/>
              <a:tabLst>
                <a:tab pos="1019810" algn="l"/>
              </a:tabLst>
            </a:pPr>
            <a:r>
              <a:rPr sz="3450" spc="-14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保证⾦合约</a:t>
            </a:r>
            <a:r>
              <a:rPr sz="3450" spc="-9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（Margin</a:t>
            </a:r>
            <a:r>
              <a:rPr sz="3450" spc="6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450" spc="-7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contract）：</a:t>
            </a:r>
            <a:r>
              <a:rPr sz="3450" spc="-1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提供使⽤保证⾦交易的功能。</a:t>
            </a:r>
            <a:endParaRPr sz="3450">
              <a:latin typeface="微软雅黑" panose="020B0503020204020204" charset="-122"/>
              <a:cs typeface="微软雅黑" panose="020B0503020204020204" charset="-122"/>
            </a:endParaRPr>
          </a:p>
          <a:p>
            <a:pPr marL="1020445" lvl="1" indent="-400685">
              <a:lnSpc>
                <a:spcPct val="100000"/>
              </a:lnSpc>
              <a:spcBef>
                <a:spcPts val="5235"/>
              </a:spcBef>
              <a:buSzPct val="83000"/>
              <a:buChar char="•"/>
              <a:tabLst>
                <a:tab pos="1019810" algn="l"/>
              </a:tabLst>
            </a:pPr>
            <a:r>
              <a:rPr sz="3450" spc="-4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保险⾦库合约</a:t>
            </a:r>
            <a:r>
              <a:rPr sz="3450" spc="-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（Vault）：</a:t>
            </a:r>
            <a:r>
              <a:rPr sz="3450" spc="-2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将资⾦ / 代币锁定在仓位中。</a:t>
            </a:r>
            <a:endParaRPr sz="345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635"/>
              </a:spcBef>
            </a:pPr>
            <a:r>
              <a:rPr sz="700" spc="-50" dirty="0">
                <a:solidFill>
                  <a:srgbClr val="33333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•</a:t>
            </a:r>
            <a:endParaRPr sz="7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44616" y="1057139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>
                <a:latin typeface="微软雅黑" panose="020B0503020204020204" charset="-122"/>
                <a:cs typeface="微软雅黑" panose="020B0503020204020204" charset="-122"/>
              </a:rPr>
              <a:t>期权</a:t>
            </a:r>
            <a:endParaRPr spc="-2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905" y="2701956"/>
            <a:ext cx="16223615" cy="12515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30"/>
              </a:spcBef>
              <a:buSzPct val="82000"/>
              <a:buChar char="•"/>
              <a:tabLst>
                <a:tab pos="297815" algn="l"/>
              </a:tabLst>
            </a:pPr>
            <a:r>
              <a:rPr sz="2450" spc="-10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期权</a:t>
            </a:r>
            <a:r>
              <a:rPr sz="2450" spc="-6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(Option)：</a:t>
            </a:r>
            <a:r>
              <a:rPr sz="2450" spc="-10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交易的是</a:t>
            </a:r>
            <a:r>
              <a:rPr sz="2450" b="1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权利</a:t>
            </a:r>
            <a:r>
              <a:rPr sz="24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（起到保险的作⽤），</a:t>
            </a:r>
            <a:r>
              <a:rPr sz="2450" spc="-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在某个时间，有权以某个价格买⼊、卖出。通常作为对冲⼯具。</a:t>
            </a:r>
            <a:endParaRPr sz="2450">
              <a:latin typeface="微软雅黑" panose="020B0503020204020204" charset="-122"/>
              <a:cs typeface="微软雅黑" panose="020B0503020204020204" charset="-122"/>
            </a:endParaRPr>
          </a:p>
          <a:p>
            <a:pPr marL="904875" lvl="1" indent="-285115">
              <a:lnSpc>
                <a:spcPct val="100000"/>
              </a:lnSpc>
              <a:spcBef>
                <a:spcPts val="3735"/>
              </a:spcBef>
              <a:buSzPct val="82000"/>
              <a:buChar char="•"/>
              <a:tabLst>
                <a:tab pos="904875" algn="l"/>
                <a:tab pos="10343515" algn="l"/>
              </a:tabLst>
            </a:pPr>
            <a:r>
              <a:rPr sz="24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看涨期权（CALL）：有买⼊的权利</a:t>
            </a:r>
            <a:r>
              <a:rPr sz="245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；</a:t>
            </a:r>
            <a:r>
              <a:rPr sz="24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	看跌期权（PUT）：有卖出的权</a:t>
            </a:r>
            <a:r>
              <a:rPr sz="245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利</a:t>
            </a:r>
            <a:endParaRPr sz="2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15804" y="10570115"/>
            <a:ext cx="36106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04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如</a:t>
            </a:r>
            <a:r>
              <a:rPr sz="2800" spc="-1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：Opyn</a:t>
            </a:r>
            <a:r>
              <a:rPr sz="2800" spc="-204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、</a:t>
            </a:r>
            <a:r>
              <a:rPr sz="2800" spc="-9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lyra</a:t>
            </a:r>
            <a:r>
              <a:rPr sz="2800" spc="-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等协议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359932" y="4937521"/>
            <a:ext cx="7193907" cy="527034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4894" y="5112034"/>
            <a:ext cx="6847959" cy="4921316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44616" y="1057139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>
                <a:latin typeface="微软雅黑" panose="020B0503020204020204" charset="-122"/>
                <a:cs typeface="微软雅黑" panose="020B0503020204020204" charset="-122"/>
              </a:rPr>
              <a:t>债券</a:t>
            </a:r>
            <a:endParaRPr spc="-2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905" y="2703447"/>
            <a:ext cx="10612755" cy="4114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03530" indent="-290830">
              <a:lnSpc>
                <a:spcPct val="100000"/>
              </a:lnSpc>
              <a:spcBef>
                <a:spcPts val="130"/>
              </a:spcBef>
              <a:buSzPct val="82000"/>
              <a:buChar char="•"/>
              <a:tabLst>
                <a:tab pos="303530" algn="l"/>
              </a:tabLst>
            </a:pPr>
            <a:r>
              <a:rPr sz="2500" spc="-2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债券</a:t>
            </a:r>
            <a:r>
              <a:rPr sz="2500" spc="-114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(Bond)</a:t>
            </a:r>
            <a:r>
              <a:rPr sz="2500" spc="2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：⼀笔债务证明，只有债券，拥有</a:t>
            </a:r>
            <a:r>
              <a:rPr sz="2500" b="1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讨债的权利（权利⽆期限</a:t>
            </a:r>
            <a:r>
              <a:rPr sz="2500" b="1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sz="25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24430" y="3531364"/>
            <a:ext cx="9777842" cy="6704805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057139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>
                <a:latin typeface="微软雅黑" panose="020B0503020204020204" charset="-122"/>
                <a:cs typeface="微软雅黑" panose="020B0503020204020204" charset="-122"/>
              </a:rPr>
              <a:t>杠杆交易</a:t>
            </a:r>
            <a:endParaRPr spc="-1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905" y="2701956"/>
            <a:ext cx="8896350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30"/>
              </a:spcBef>
              <a:buSzPct val="82000"/>
              <a:buChar char="•"/>
              <a:tabLst>
                <a:tab pos="297815" algn="l"/>
              </a:tabLst>
            </a:pPr>
            <a:r>
              <a:rPr sz="2450" spc="-5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杠杆交易</a:t>
            </a:r>
            <a:r>
              <a:rPr sz="2450" spc="-3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(Leverage)：</a:t>
            </a:r>
            <a:r>
              <a:rPr sz="2450" spc="-5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以数倍于⾃有资⾦的买⼊、卖出某资产。</a:t>
            </a:r>
            <a:endParaRPr sz="2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86216" y="3549575"/>
            <a:ext cx="6226175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30"/>
              </a:spcBef>
              <a:buSzPct val="82000"/>
              <a:buChar char="•"/>
              <a:tabLst>
                <a:tab pos="297815" algn="l"/>
              </a:tabLst>
            </a:pPr>
            <a:r>
              <a:rPr sz="2450" spc="-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杠杆做多</a:t>
            </a:r>
            <a:r>
              <a:rPr sz="2450" spc="-2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（long）：（</a:t>
            </a:r>
            <a:r>
              <a:rPr sz="2450" spc="-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从系统）</a:t>
            </a:r>
            <a:r>
              <a:rPr sz="2450" spc="-3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借钱买⼊；</a:t>
            </a:r>
            <a:endParaRPr sz="2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505165" y="3549575"/>
            <a:ext cx="5723255" cy="4038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450" spc="-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杠杆做空</a:t>
            </a:r>
            <a:r>
              <a:rPr sz="2450" spc="-2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（short）：（</a:t>
            </a:r>
            <a:r>
              <a:rPr sz="2450" spc="-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从系统）</a:t>
            </a:r>
            <a:r>
              <a:rPr sz="2450" spc="-3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借钱卖出</a:t>
            </a:r>
            <a:endParaRPr sz="24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354575" y="10739358"/>
            <a:ext cx="30276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6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以 </a:t>
            </a:r>
            <a:r>
              <a:rPr sz="2800" spc="-2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Perpetual</a:t>
            </a:r>
            <a:r>
              <a:rPr sz="280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为代表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object 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38294" y="4234657"/>
            <a:ext cx="7583615" cy="62401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48601" y="4084701"/>
            <a:ext cx="7583615" cy="6303103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057139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>
                <a:latin typeface="微软雅黑" panose="020B0503020204020204" charset="-122"/>
                <a:cs typeface="微软雅黑" panose="020B0503020204020204" charset="-122"/>
              </a:rPr>
              <a:t>杠杆交易</a:t>
            </a:r>
            <a:endParaRPr spc="-1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6216" y="2521354"/>
            <a:ext cx="18020665" cy="1407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8620" marR="5080" indent="-376555">
              <a:lnSpc>
                <a:spcPct val="140000"/>
              </a:lnSpc>
              <a:spcBef>
                <a:spcPts val="95"/>
              </a:spcBef>
              <a:buSzPct val="82000"/>
              <a:buChar char="•"/>
              <a:tabLst>
                <a:tab pos="388620" algn="l"/>
              </a:tabLst>
            </a:pPr>
            <a:r>
              <a:rPr sz="3250" spc="-2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风险考虑，防⽌ </a:t>
            </a:r>
            <a:r>
              <a:rPr sz="32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325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亏损不还钱，由 </a:t>
            </a:r>
            <a:r>
              <a:rPr sz="32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325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缴纳保证⾦，由 </a:t>
            </a:r>
            <a:r>
              <a:rPr sz="32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B</a:t>
            </a:r>
            <a:r>
              <a:rPr sz="3250" spc="-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代为持有仓位</a:t>
            </a:r>
            <a:r>
              <a:rPr sz="32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（也叫保证⾦交易），</a:t>
            </a:r>
            <a:r>
              <a:rPr sz="3250" spc="-8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当 </a:t>
            </a:r>
            <a:r>
              <a:rPr sz="325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3250" spc="-7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保证⾦ + 仓位价值 </a:t>
            </a:r>
            <a:r>
              <a:rPr sz="32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（快）</a:t>
            </a:r>
            <a:r>
              <a:rPr sz="3250" spc="-4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不够 </a:t>
            </a:r>
            <a:r>
              <a:rPr sz="32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B</a:t>
            </a:r>
            <a:r>
              <a:rPr sz="3250" spc="-2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借出的资⾦时</a:t>
            </a:r>
            <a:r>
              <a:rPr sz="32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，B</a:t>
            </a:r>
            <a:r>
              <a:rPr sz="3250" spc="-1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将强制卖出仓位（</a:t>
            </a:r>
            <a:r>
              <a:rPr sz="3250" spc="-1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清算-</a:t>
            </a:r>
            <a:r>
              <a:rPr sz="3250" spc="-8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Liquidate）</a:t>
            </a:r>
            <a:r>
              <a:rPr sz="325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32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54575" y="10739358"/>
            <a:ext cx="302768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6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以 </a:t>
            </a:r>
            <a:r>
              <a:rPr sz="2800" spc="-2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Perpetual</a:t>
            </a:r>
            <a:r>
              <a:rPr sz="280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为代表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82035" y="4052935"/>
            <a:ext cx="6323252" cy="6124765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6050" y="854075"/>
            <a:ext cx="1449578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60" dirty="0">
                <a:latin typeface="微软雅黑" panose="020B0503020204020204" charset="-122"/>
                <a:cs typeface="微软雅黑" panose="020B0503020204020204" charset="-122"/>
              </a:rPr>
              <a:t>Perpetual</a:t>
            </a:r>
            <a:r>
              <a:rPr spc="-27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pc="-265" dirty="0">
                <a:latin typeface="微软雅黑" panose="020B0503020204020204" charset="-122"/>
                <a:cs typeface="微软雅黑" panose="020B0503020204020204" charset="-122"/>
              </a:rPr>
              <a:t>Protocol（</a:t>
            </a:r>
            <a:r>
              <a:rPr spc="-470" dirty="0">
                <a:latin typeface="微软雅黑" panose="020B0503020204020204" charset="-122"/>
                <a:cs typeface="微软雅黑" panose="020B0503020204020204" charset="-122"/>
              </a:rPr>
              <a:t>永续协议</a:t>
            </a:r>
            <a:r>
              <a:rPr spc="-520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spc="-52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4140" y="3231450"/>
            <a:ext cx="11990070" cy="43262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1165" indent="-418465">
              <a:lnSpc>
                <a:spcPct val="100000"/>
              </a:lnSpc>
              <a:spcBef>
                <a:spcPts val="90"/>
              </a:spcBef>
              <a:buSzPct val="81000"/>
              <a:buChar char="•"/>
              <a:tabLst>
                <a:tab pos="431165" algn="l"/>
              </a:tabLst>
            </a:pPr>
            <a:r>
              <a:rPr sz="3650" spc="-3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vAmm：</a:t>
            </a:r>
            <a:r>
              <a:rPr sz="365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虚拟流动性提供极⾼流动性，免于做市场的依赖</a:t>
            </a:r>
            <a:endParaRPr sz="3650">
              <a:latin typeface="微软雅黑" panose="020B0503020204020204" charset="-122"/>
              <a:cs typeface="微软雅黑" panose="020B0503020204020204" charset="-122"/>
            </a:endParaRPr>
          </a:p>
          <a:p>
            <a:pPr marL="431165" indent="-418465">
              <a:lnSpc>
                <a:spcPct val="100000"/>
              </a:lnSpc>
              <a:spcBef>
                <a:spcPts val="5450"/>
              </a:spcBef>
              <a:buSzPct val="81000"/>
              <a:buChar char="•"/>
              <a:tabLst>
                <a:tab pos="431165" algn="l"/>
              </a:tabLst>
            </a:pPr>
            <a:r>
              <a:rPr sz="365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没有真实的资⾦池：借的是虚拟币，获取的虚拟头⼨</a:t>
            </a:r>
            <a:endParaRPr sz="3650">
              <a:latin typeface="微软雅黑" panose="020B0503020204020204" charset="-122"/>
              <a:cs typeface="微软雅黑" panose="020B0503020204020204" charset="-122"/>
            </a:endParaRPr>
          </a:p>
          <a:p>
            <a:pPr marL="431165" indent="-418465">
              <a:lnSpc>
                <a:spcPct val="100000"/>
              </a:lnSpc>
              <a:spcBef>
                <a:spcPts val="5455"/>
              </a:spcBef>
              <a:buSzPct val="81000"/>
              <a:buChar char="•"/>
              <a:tabLst>
                <a:tab pos="431165" algn="l"/>
              </a:tabLst>
            </a:pPr>
            <a:r>
              <a:rPr sz="365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多空双⽅互为对⼿</a:t>
            </a:r>
            <a:endParaRPr sz="3650">
              <a:latin typeface="微软雅黑" panose="020B0503020204020204" charset="-122"/>
              <a:cs typeface="微软雅黑" panose="020B0503020204020204" charset="-122"/>
            </a:endParaRPr>
          </a:p>
          <a:p>
            <a:pPr marL="431165" indent="-418465">
              <a:lnSpc>
                <a:spcPct val="100000"/>
              </a:lnSpc>
              <a:spcBef>
                <a:spcPts val="5450"/>
              </a:spcBef>
              <a:buSzPct val="81000"/>
              <a:buChar char="•"/>
              <a:tabLst>
                <a:tab pos="431165" algn="l"/>
              </a:tabLst>
            </a:pPr>
            <a:r>
              <a:rPr sz="3650" spc="-4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通过</a:t>
            </a:r>
            <a:r>
              <a:rPr sz="3650" spc="-16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Chainlink</a:t>
            </a:r>
            <a:r>
              <a:rPr sz="3650" spc="-7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喂价，结算资⾦费来保持价格不偏离</a:t>
            </a:r>
            <a:endParaRPr sz="365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41225" y="10117370"/>
            <a:ext cx="1176210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https://github.com/perpetual-</a:t>
            </a:r>
            <a:r>
              <a:rPr sz="4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protocol/perpetual-</a:t>
            </a:r>
            <a:r>
              <a:rPr sz="410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protocol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841240">
              <a:lnSpc>
                <a:spcPct val="100000"/>
              </a:lnSpc>
              <a:spcBef>
                <a:spcPts val="130"/>
              </a:spcBef>
            </a:pPr>
            <a:r>
              <a:rPr spc="-570" dirty="0">
                <a:latin typeface="微软雅黑" panose="020B0503020204020204" charset="-122"/>
                <a:cs typeface="微软雅黑" panose="020B0503020204020204" charset="-122"/>
              </a:rPr>
              <a:t>Perpetual</a:t>
            </a:r>
            <a:endParaRPr spc="-57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36820" y="117734"/>
            <a:ext cx="19704685" cy="10972800"/>
            <a:chOff x="236820" y="117734"/>
            <a:chExt cx="19704685" cy="10972800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708288" y="117734"/>
              <a:ext cx="16232647" cy="81788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6820" y="5942252"/>
              <a:ext cx="10165774" cy="22723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9346" y="8238481"/>
              <a:ext cx="11633939" cy="28519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638561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>
                <a:latin typeface="微软雅黑" panose="020B0503020204020204" charset="-122"/>
                <a:cs typeface="微软雅黑" panose="020B0503020204020204" charset="-122"/>
              </a:rPr>
              <a:t>相关术语</a:t>
            </a:r>
            <a:endParaRPr spc="-1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905" y="3270451"/>
            <a:ext cx="15353030" cy="61931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1465" indent="-278765">
              <a:lnSpc>
                <a:spcPct val="100000"/>
              </a:lnSpc>
              <a:spcBef>
                <a:spcPts val="125"/>
              </a:spcBef>
              <a:buSzPct val="83000"/>
              <a:buChar char="•"/>
              <a:tabLst>
                <a:tab pos="291465" algn="l"/>
              </a:tabLst>
            </a:pPr>
            <a:r>
              <a:rPr sz="2400" spc="-1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杠杆倍数</a:t>
            </a:r>
            <a:r>
              <a:rPr sz="2400" spc="-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（leverge）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91465" indent="-278765">
              <a:lnSpc>
                <a:spcPct val="100000"/>
              </a:lnSpc>
              <a:spcBef>
                <a:spcPts val="3640"/>
              </a:spcBef>
              <a:buSzPct val="83000"/>
              <a:buChar char="•"/>
              <a:tabLst>
                <a:tab pos="291465" algn="l"/>
              </a:tabLst>
            </a:pPr>
            <a:r>
              <a:rPr sz="2400" spc="-12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保证⾦</a:t>
            </a:r>
            <a:r>
              <a:rPr sz="2400" spc="-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（Margin）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91465" indent="-278765">
              <a:lnSpc>
                <a:spcPct val="100000"/>
              </a:lnSpc>
              <a:spcBef>
                <a:spcPts val="3645"/>
              </a:spcBef>
              <a:buSzPct val="83000"/>
              <a:buChar char="•"/>
              <a:tabLst>
                <a:tab pos="291465" algn="l"/>
              </a:tabLst>
            </a:pP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持仓仓位、头⼨</a:t>
            </a:r>
            <a:r>
              <a:rPr sz="2400" spc="-2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（Postion）：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91465" indent="-278765">
              <a:lnSpc>
                <a:spcPct val="100000"/>
              </a:lnSpc>
              <a:spcBef>
                <a:spcPts val="3640"/>
              </a:spcBef>
              <a:buSzPct val="83000"/>
              <a:buChar char="•"/>
              <a:tabLst>
                <a:tab pos="291465" algn="l"/>
              </a:tabLst>
            </a:pP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仓位（名义）</a:t>
            </a:r>
            <a:r>
              <a:rPr sz="2400" spc="1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价值：头⼨ </a:t>
            </a: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*</a:t>
            </a:r>
            <a:r>
              <a:rPr sz="2400" spc="-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价格， 正数表⽰多头，负数表⽰空头。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91465" indent="-278765">
              <a:lnSpc>
                <a:spcPct val="100000"/>
              </a:lnSpc>
              <a:spcBef>
                <a:spcPts val="3640"/>
              </a:spcBef>
              <a:buSzPct val="83000"/>
              <a:buChar char="•"/>
              <a:tabLst>
                <a:tab pos="291465" algn="l"/>
              </a:tabLst>
            </a:pP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PNL：</a:t>
            </a:r>
            <a:r>
              <a:rPr sz="2400" spc="-9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盈亏</a:t>
            </a:r>
            <a:r>
              <a:rPr sz="2400" spc="-10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（profit</a:t>
            </a:r>
            <a:r>
              <a:rPr sz="2400" spc="4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2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and</a:t>
            </a:r>
            <a:r>
              <a:rPr sz="2400" spc="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5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loss），</a:t>
            </a:r>
            <a:r>
              <a:rPr sz="2400" spc="-7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做多时：仓位价值-开仓价值，做空时：开仓价值 - 仓位价值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91465" indent="-278765">
              <a:lnSpc>
                <a:spcPct val="100000"/>
              </a:lnSpc>
              <a:spcBef>
                <a:spcPts val="3645"/>
              </a:spcBef>
              <a:buSzPct val="83000"/>
              <a:buChar char="•"/>
              <a:tabLst>
                <a:tab pos="291465" algn="l"/>
                <a:tab pos="8298815" algn="l"/>
                <a:tab pos="8520430" algn="l"/>
              </a:tabLst>
            </a:pP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保证⾦率</a:t>
            </a:r>
            <a:r>
              <a:rPr sz="2400" spc="-16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（Margin</a:t>
            </a:r>
            <a:r>
              <a:rPr sz="2400" spc="-1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9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Ratio）</a:t>
            </a:r>
            <a:r>
              <a:rPr sz="2400" spc="-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6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=</a:t>
            </a:r>
            <a:r>
              <a:rPr sz="2400" spc="-1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（保证⾦</a:t>
            </a:r>
            <a:r>
              <a:rPr sz="2400" spc="-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spc="-16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+</a:t>
            </a:r>
            <a:r>
              <a:rPr sz="2400" spc="-1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PNL）/</a:t>
            </a:r>
            <a:r>
              <a:rPr sz="2400" spc="-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仓位价</a:t>
            </a:r>
            <a:r>
              <a:rPr sz="240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值</a:t>
            </a: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	</a:t>
            </a:r>
            <a:r>
              <a:rPr sz="240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,</a:t>
            </a: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	当低于</a:t>
            </a:r>
            <a:r>
              <a:rPr sz="2400" spc="-1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6.25％</a:t>
            </a:r>
            <a:r>
              <a:rPr sz="2400" spc="-17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触发</a:t>
            </a: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清算</a:t>
            </a:r>
            <a:r>
              <a:rPr sz="240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91465" indent="-278765">
              <a:lnSpc>
                <a:spcPct val="100000"/>
              </a:lnSpc>
              <a:spcBef>
                <a:spcPts val="3640"/>
              </a:spcBef>
              <a:buSzPct val="83000"/>
              <a:buChar char="•"/>
              <a:tabLst>
                <a:tab pos="291465" algn="l"/>
              </a:tabLst>
            </a:pPr>
            <a:r>
              <a:rPr sz="2400" spc="-3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资⾦费 = 头⼨ </a:t>
            </a: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*</a:t>
            </a:r>
            <a:r>
              <a:rPr sz="2400" spc="-3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资⾦费率， 资⾦费率 = </a:t>
            </a:r>
            <a:r>
              <a:rPr sz="2400" spc="-7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（TWAP</a:t>
            </a:r>
            <a:r>
              <a:rPr sz="2400" spc="-11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 - </a:t>
            </a:r>
            <a:r>
              <a:rPr sz="2400" spc="-5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Oracle</a:t>
            </a:r>
            <a:r>
              <a:rPr sz="2400" spc="-12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价格)/</a:t>
            </a:r>
            <a:r>
              <a:rPr sz="2400" spc="-13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24</a:t>
            </a:r>
            <a:r>
              <a:rPr sz="2400" spc="-3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， 资⾦费率为正时，多⽅向空⽅⽀付资⾦费。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91465" indent="-278765">
              <a:lnSpc>
                <a:spcPct val="100000"/>
              </a:lnSpc>
              <a:spcBef>
                <a:spcPts val="3640"/>
              </a:spcBef>
              <a:buSzPct val="83000"/>
              <a:buChar char="•"/>
              <a:tabLst>
                <a:tab pos="291465" algn="l"/>
              </a:tabLst>
            </a:pPr>
            <a:r>
              <a:rPr sz="24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保障基⾦</a:t>
            </a:r>
            <a:r>
              <a:rPr sz="2400" spc="-6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（InsuranceFund）：（</a:t>
            </a:r>
            <a:r>
              <a:rPr sz="2400" spc="-12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清算获利），</a:t>
            </a:r>
            <a:r>
              <a:rPr sz="2400" spc="-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弥补⾏情剧烈波动带来的穿仓的损失。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38764" y="5004659"/>
            <a:ext cx="28270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38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Q</a:t>
            </a:r>
            <a:r>
              <a:rPr sz="7800" spc="65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-107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&amp;</a:t>
            </a:r>
            <a:r>
              <a:rPr sz="7800" spc="66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-3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A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89158" y="3628341"/>
            <a:ext cx="17433925" cy="58375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34340" indent="-358140">
              <a:lnSpc>
                <a:spcPct val="100000"/>
              </a:lnSpc>
              <a:spcBef>
                <a:spcPts val="110"/>
              </a:spcBef>
              <a:buSzPct val="82000"/>
              <a:buFont typeface="Microsoft Sans Serif" panose="020B0604020202020204"/>
              <a:buChar char="•"/>
              <a:tabLst>
                <a:tab pos="434340" algn="l"/>
              </a:tabLst>
            </a:pP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设计⼀个看涨期权</a:t>
            </a:r>
            <a:r>
              <a:rPr sz="3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310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ERC20</a:t>
            </a:r>
            <a:r>
              <a:rPr sz="310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）：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1400" lvl="1" indent="-358140">
              <a:lnSpc>
                <a:spcPct val="100000"/>
              </a:lnSpc>
              <a:spcBef>
                <a:spcPts val="4685"/>
              </a:spcBef>
              <a:buSzPct val="82000"/>
              <a:buFont typeface="Microsoft Sans Serif" panose="020B0604020202020204"/>
              <a:buChar char="•"/>
              <a:tabLst>
                <a:tab pos="1041400" algn="l"/>
              </a:tabLst>
            </a:pP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创建期权</a:t>
            </a:r>
            <a:r>
              <a:rPr sz="31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31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时，确认标的的价格与⾏权⽇期；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1400" lvl="1" indent="-358140">
              <a:lnSpc>
                <a:spcPct val="100000"/>
              </a:lnSpc>
              <a:spcBef>
                <a:spcPts val="4690"/>
              </a:spcBef>
              <a:buSzPct val="82000"/>
              <a:buFont typeface="Microsoft Sans Serif" panose="020B0604020202020204"/>
              <a:buChar char="•"/>
              <a:tabLst>
                <a:tab pos="1041400" algn="l"/>
              </a:tabLst>
            </a:pP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发⾏⽅法（项⽬⽅⻆⾊）：根据转⼊的标的</a:t>
            </a:r>
            <a:r>
              <a:rPr sz="3100" spc="-1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1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</a:t>
            </a:r>
            <a:r>
              <a:rPr sz="3100" spc="-1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310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发⾏期权 </a:t>
            </a:r>
            <a:r>
              <a:rPr sz="31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3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；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1400" lvl="1" indent="-358140">
              <a:lnSpc>
                <a:spcPct val="100000"/>
              </a:lnSpc>
              <a:spcBef>
                <a:spcPts val="4685"/>
              </a:spcBef>
              <a:buSzPct val="82000"/>
              <a:buFont typeface="Microsoft Sans Serif" panose="020B0604020202020204"/>
              <a:buChar char="•"/>
              <a:tabLst>
                <a:tab pos="1041400" algn="l"/>
              </a:tabLst>
            </a:pP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（可选）：可以⽤期权</a:t>
            </a:r>
            <a:r>
              <a:rPr sz="31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31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与 </a:t>
            </a:r>
            <a:r>
              <a:rPr sz="31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USDT</a:t>
            </a:r>
            <a:r>
              <a:rPr sz="31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以⼀个较低的价格创建交易对，模拟⽤户购买期权。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1400" lvl="1" indent="-358140">
              <a:lnSpc>
                <a:spcPct val="100000"/>
              </a:lnSpc>
              <a:spcBef>
                <a:spcPts val="4685"/>
              </a:spcBef>
              <a:buSzPct val="82000"/>
              <a:buFont typeface="Microsoft Sans Serif" panose="020B0604020202020204"/>
              <a:buChar char="•"/>
              <a:tabLst>
                <a:tab pos="1041400" algn="l"/>
              </a:tabLst>
            </a:pP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⾏权⽅法（⽤户⻆⾊）：在到期⽇当天，可通过指定的价格兑换出标的资产，并销毁期权</a:t>
            </a:r>
            <a:r>
              <a:rPr sz="310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17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 marL="1041400" lvl="1" indent="-35814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041400" algn="l"/>
              </a:tabLst>
            </a:pP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过期销毁（项⽬⽅⻆⾊）：销毁所有期权</a:t>
            </a:r>
            <a:r>
              <a:rPr sz="31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sz="31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赎回标的 。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47248" y="1638557"/>
            <a:ext cx="300990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练习题</a:t>
            </a:r>
            <a:endParaRPr spc="-2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865856" y="1638557"/>
            <a:ext cx="437261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05" dirty="0"/>
              <a:t>GAS</a:t>
            </a:r>
            <a:r>
              <a:rPr spc="575" dirty="0"/>
              <a:t> </a:t>
            </a:r>
            <a:r>
              <a:rPr spc="30" dirty="0"/>
              <a:t>机制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4110318" y="3722593"/>
            <a:ext cx="471424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A5F5E"/>
                </a:solidFill>
                <a:latin typeface="Arial MT"/>
                <a:cs typeface="Arial MT"/>
              </a:rPr>
              <a:t>gas</a:t>
            </a:r>
            <a:r>
              <a:rPr sz="4250" spc="35" dirty="0">
                <a:solidFill>
                  <a:srgbClr val="5A5F5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（⼯作量单位）</a:t>
            </a:r>
            <a:endParaRPr sz="42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57785" y="6468488"/>
            <a:ext cx="42195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A5F5E"/>
                </a:solidFill>
                <a:latin typeface="Arial MT"/>
                <a:cs typeface="Arial MT"/>
              </a:rPr>
              <a:t>gas</a:t>
            </a:r>
            <a:r>
              <a:rPr sz="4250" spc="35" dirty="0">
                <a:solidFill>
                  <a:srgbClr val="5A5F5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价格</a:t>
            </a:r>
            <a:r>
              <a:rPr sz="4250" spc="45" dirty="0">
                <a:solidFill>
                  <a:srgbClr val="5A5F5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（</a:t>
            </a:r>
            <a:r>
              <a:rPr sz="4250" spc="45" dirty="0">
                <a:solidFill>
                  <a:srgbClr val="5A5F5E"/>
                </a:solidFill>
                <a:latin typeface="Arial MT"/>
                <a:cs typeface="Arial MT"/>
              </a:rPr>
              <a:t>gwei</a:t>
            </a:r>
            <a:r>
              <a:rPr sz="4250" spc="45" dirty="0">
                <a:solidFill>
                  <a:srgbClr val="5A5F5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）</a:t>
            </a:r>
            <a:endParaRPr sz="42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0112" y="5040402"/>
            <a:ext cx="223456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15" dirty="0">
                <a:solidFill>
                  <a:srgbClr val="5A5F5E"/>
                </a:solidFill>
                <a:latin typeface="Arial MT"/>
                <a:cs typeface="Arial MT"/>
              </a:rPr>
              <a:t>gas</a:t>
            </a:r>
            <a:r>
              <a:rPr sz="4250" spc="-55" dirty="0">
                <a:solidFill>
                  <a:srgbClr val="5A5F5E"/>
                </a:solidFill>
                <a:latin typeface="Arial MT"/>
                <a:cs typeface="Arial MT"/>
              </a:rPr>
              <a:t> </a:t>
            </a:r>
            <a:r>
              <a:rPr sz="4250" spc="60" dirty="0">
                <a:solidFill>
                  <a:srgbClr val="5A5F5E"/>
                </a:solidFill>
                <a:latin typeface="Arial MT"/>
                <a:cs typeface="Arial MT"/>
              </a:rPr>
              <a:t>Limit</a:t>
            </a:r>
            <a:endParaRPr sz="4250">
              <a:latin typeface="Arial MT"/>
              <a:cs typeface="Arial M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528505" y="3630102"/>
            <a:ext cx="0" cy="6778625"/>
          </a:xfrm>
          <a:custGeom>
            <a:avLst/>
            <a:gdLst/>
            <a:ahLst/>
            <a:cxnLst/>
            <a:rect l="l" t="t" r="r" b="b"/>
            <a:pathLst>
              <a:path h="6778625">
                <a:moveTo>
                  <a:pt x="0" y="6778028"/>
                </a:moveTo>
                <a:lnTo>
                  <a:pt x="0" y="0"/>
                </a:lnTo>
              </a:path>
            </a:pathLst>
          </a:custGeom>
          <a:ln w="2094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0360137" y="3745120"/>
            <a:ext cx="289941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35" dirty="0">
                <a:solidFill>
                  <a:srgbClr val="5A5F5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汽油 （升）</a:t>
            </a:r>
            <a:endParaRPr sz="42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37959" y="6366027"/>
            <a:ext cx="547052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35" dirty="0">
                <a:solidFill>
                  <a:srgbClr val="5A5F5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每升汽油的价格（元）</a:t>
            </a:r>
            <a:endParaRPr sz="42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35686" y="5101677"/>
            <a:ext cx="7648575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35" dirty="0">
                <a:solidFill>
                  <a:srgbClr val="5A5F5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提供多少升汽油（⽤不完可退）</a:t>
            </a:r>
            <a:endParaRPr sz="42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58875" y="7830461"/>
            <a:ext cx="6781800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35" dirty="0">
                <a:latin typeface="Microsoft JhengHei UI" panose="020B0604030504040204" charset="-120"/>
                <a:cs typeface="Microsoft JhengHei UI" panose="020B0604030504040204" charset="-120"/>
              </a:rPr>
              <a:t>⼿续费</a:t>
            </a:r>
            <a:r>
              <a:rPr sz="4250" spc="20" dirty="0">
                <a:latin typeface="Microsoft JhengHei UI" panose="020B0604030504040204" charset="-120"/>
                <a:cs typeface="Microsoft JhengHei UI" panose="020B0604030504040204" charset="-120"/>
              </a:rPr>
              <a:t>：</a:t>
            </a:r>
            <a:r>
              <a:rPr sz="4250" spc="20" dirty="0">
                <a:latin typeface="Arial MT"/>
                <a:cs typeface="Arial MT"/>
              </a:rPr>
              <a:t>gas</a:t>
            </a:r>
            <a:r>
              <a:rPr sz="4250" spc="-15" dirty="0">
                <a:latin typeface="Arial MT"/>
                <a:cs typeface="Arial MT"/>
              </a:rPr>
              <a:t> </a:t>
            </a:r>
            <a:r>
              <a:rPr sz="4250" spc="35" dirty="0">
                <a:latin typeface="Microsoft JhengHei UI" panose="020B0604030504040204" charset="-120"/>
                <a:cs typeface="Microsoft JhengHei UI" panose="020B0604030504040204" charset="-120"/>
              </a:rPr>
              <a:t>⽤量</a:t>
            </a:r>
            <a:r>
              <a:rPr sz="4250" spc="105" dirty="0"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4250" spc="-145" dirty="0">
                <a:latin typeface="Arial MT"/>
                <a:cs typeface="Arial MT"/>
              </a:rPr>
              <a:t>*</a:t>
            </a:r>
            <a:r>
              <a:rPr sz="4250" spc="-10" dirty="0">
                <a:latin typeface="Arial MT"/>
                <a:cs typeface="Arial MT"/>
              </a:rPr>
              <a:t> </a:t>
            </a:r>
            <a:r>
              <a:rPr sz="4250" spc="15" dirty="0">
                <a:latin typeface="Arial MT"/>
                <a:cs typeface="Arial MT"/>
              </a:rPr>
              <a:t>gas</a:t>
            </a:r>
            <a:r>
              <a:rPr sz="4250" spc="35" dirty="0">
                <a:latin typeface="Microsoft JhengHei UI" panose="020B0604030504040204" charset="-120"/>
                <a:cs typeface="Microsoft JhengHei UI" panose="020B0604030504040204" charset="-120"/>
              </a:rPr>
              <a:t>价格</a:t>
            </a:r>
            <a:endParaRPr sz="42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41436" y="7830170"/>
            <a:ext cx="6509384" cy="6788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4250" spc="35" dirty="0">
                <a:latin typeface="Microsoft JhengHei UI" panose="020B0604030504040204" charset="-120"/>
                <a:cs typeface="Microsoft JhengHei UI" panose="020B0604030504040204" charset="-120"/>
              </a:rPr>
              <a:t>运费：汽油⽤量</a:t>
            </a:r>
            <a:r>
              <a:rPr sz="4250" spc="85" dirty="0"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4250" spc="-145" dirty="0">
                <a:latin typeface="Arial MT"/>
                <a:cs typeface="Arial MT"/>
              </a:rPr>
              <a:t>*</a:t>
            </a:r>
            <a:r>
              <a:rPr sz="4250" spc="-25" dirty="0">
                <a:latin typeface="Arial MT"/>
                <a:cs typeface="Arial MT"/>
              </a:rPr>
              <a:t> </a:t>
            </a:r>
            <a:r>
              <a:rPr sz="4250" spc="35" dirty="0">
                <a:latin typeface="Microsoft JhengHei UI" panose="020B0604030504040204" charset="-120"/>
                <a:cs typeface="Microsoft JhengHei UI" panose="020B0604030504040204" charset="-120"/>
              </a:rPr>
              <a:t>汽油价格</a:t>
            </a:r>
            <a:endParaRPr sz="42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14397" y="9199750"/>
            <a:ext cx="12306935" cy="175831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  <a:tabLst>
                <a:tab pos="7937500" algn="l"/>
              </a:tabLst>
            </a:pPr>
            <a:r>
              <a:rPr sz="4250" spc="35" dirty="0">
                <a:solidFill>
                  <a:srgbClr val="5A5F5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费⽤由发起交易的账号⽀付</a:t>
            </a:r>
            <a:r>
              <a:rPr sz="4250" spc="35" dirty="0">
                <a:solidFill>
                  <a:srgbClr val="5A5F5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	</a:t>
            </a:r>
            <a:r>
              <a:rPr sz="4250" spc="35" dirty="0">
                <a:solidFill>
                  <a:srgbClr val="5A5F5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谁提任务谁付运费</a:t>
            </a:r>
            <a:endParaRPr sz="42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3023235">
              <a:lnSpc>
                <a:spcPct val="100000"/>
              </a:lnSpc>
              <a:spcBef>
                <a:spcPts val="3580"/>
              </a:spcBef>
            </a:pPr>
            <a:r>
              <a:rPr sz="4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https://learnblockchain.cn/article/3550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340" y="3219385"/>
            <a:ext cx="15058390" cy="71348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3885" indent="-540385">
              <a:lnSpc>
                <a:spcPct val="100000"/>
              </a:lnSpc>
              <a:spcBef>
                <a:spcPts val="95"/>
              </a:spcBef>
              <a:buSzPct val="82000"/>
              <a:buFont typeface="Microsoft Sans Serif" panose="020B0604020202020204"/>
              <a:buChar char="•"/>
              <a:tabLst>
                <a:tab pos="603885" algn="l"/>
              </a:tabLst>
            </a:pP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抵押型稳定币，稳定币作为债务形式存在。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818005" lvl="1" indent="-540385">
              <a:lnSpc>
                <a:spcPct val="100000"/>
              </a:lnSpc>
              <a:spcBef>
                <a:spcPts val="6945"/>
              </a:spcBef>
              <a:buSzPct val="82000"/>
              <a:buFont typeface="Microsoft Sans Serif" panose="020B0604020202020204"/>
              <a:buChar char="•"/>
              <a:tabLst>
                <a:tab pos="1818005" algn="l"/>
              </a:tabLst>
            </a:pP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链下以美元抵押（中⼼化），</a:t>
            </a:r>
            <a:r>
              <a:rPr sz="47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如：</a:t>
            </a:r>
            <a:r>
              <a:rPr sz="47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USDC</a:t>
            </a: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6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 marL="1818005" lvl="1" indent="-54038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818005" algn="l"/>
              </a:tabLst>
            </a:pP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以链上资产做抵押，通过利息调节供应，如：</a:t>
            </a:r>
            <a:r>
              <a:rPr sz="47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DAI</a:t>
            </a: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6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 marL="603885" indent="-54038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603885" algn="l"/>
              </a:tabLst>
            </a:pPr>
            <a:r>
              <a:rPr sz="47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算法稳定币：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10945" lvl="1" indent="-540385">
              <a:lnSpc>
                <a:spcPct val="100000"/>
              </a:lnSpc>
              <a:spcBef>
                <a:spcPts val="6945"/>
              </a:spcBef>
              <a:buSzPct val="82000"/>
              <a:buFont typeface="Microsoft Sans Serif" panose="020B0604020202020204"/>
              <a:buChar char="•"/>
              <a:tabLst>
                <a:tab pos="1210945" algn="l"/>
              </a:tabLst>
            </a:pPr>
            <a:r>
              <a:rPr sz="4700" spc="-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通过算法调节供需关系：</a:t>
            </a:r>
            <a:r>
              <a:rPr sz="4700" spc="-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AMPL</a:t>
            </a:r>
            <a:r>
              <a:rPr sz="47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5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BAS</a:t>
            </a:r>
            <a:r>
              <a:rPr sz="47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3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47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6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FEI</a:t>
            </a:r>
            <a:r>
              <a:rPr sz="47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OHM</a:t>
            </a:r>
            <a:r>
              <a:rPr sz="47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等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47248" y="1638557"/>
            <a:ext cx="300990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稳定币</a:t>
            </a:r>
            <a:endParaRPr spc="-20" dirty="0"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340" y="3225450"/>
            <a:ext cx="9808210" cy="713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0380" indent="-436880">
              <a:lnSpc>
                <a:spcPct val="100000"/>
              </a:lnSpc>
              <a:spcBef>
                <a:spcPts val="100"/>
              </a:spcBef>
              <a:buSzPct val="82000"/>
              <a:buFont typeface="Microsoft Sans Serif" panose="020B0604020202020204"/>
              <a:buChar char="•"/>
              <a:tabLst>
                <a:tab pos="500380" algn="l"/>
              </a:tabLst>
            </a:pPr>
            <a:r>
              <a:rPr sz="38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基于供需影响价格的理论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00380" indent="-436880">
              <a:lnSpc>
                <a:spcPct val="100000"/>
              </a:lnSpc>
              <a:spcBef>
                <a:spcPts val="5725"/>
              </a:spcBef>
              <a:buSzPct val="82000"/>
              <a:buFont typeface="Microsoft Sans Serif" panose="020B0604020202020204"/>
              <a:buChar char="•"/>
              <a:tabLst>
                <a:tab pos="500380" algn="l"/>
              </a:tabLst>
            </a:pPr>
            <a:r>
              <a:rPr sz="3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 </a:t>
            </a:r>
            <a:r>
              <a:rPr sz="38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&gt; </a:t>
            </a:r>
            <a:r>
              <a:rPr sz="38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sz="3800" spc="-12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8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增加</a:t>
            </a:r>
            <a:r>
              <a:rPr sz="38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AMPL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供给（⽤户余额变多</a:t>
            </a:r>
            <a:r>
              <a:rPr sz="38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00380" indent="-436880">
              <a:lnSpc>
                <a:spcPct val="100000"/>
              </a:lnSpc>
              <a:spcBef>
                <a:spcPts val="5730"/>
              </a:spcBef>
              <a:buSzPct val="82000"/>
              <a:buFont typeface="Microsoft Sans Serif" panose="020B0604020202020204"/>
              <a:buChar char="•"/>
              <a:tabLst>
                <a:tab pos="500380" algn="l"/>
              </a:tabLst>
            </a:pPr>
            <a:r>
              <a:rPr sz="3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 </a:t>
            </a:r>
            <a:r>
              <a:rPr sz="38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&lt; </a:t>
            </a:r>
            <a:r>
              <a:rPr sz="38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sz="3800" spc="-12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8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减少</a:t>
            </a:r>
            <a:r>
              <a:rPr sz="38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AMPL</a:t>
            </a:r>
            <a:r>
              <a:rPr sz="3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供给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00380" indent="-436880">
              <a:lnSpc>
                <a:spcPct val="100000"/>
              </a:lnSpc>
              <a:spcBef>
                <a:spcPts val="5730"/>
              </a:spcBef>
              <a:buSzPct val="82000"/>
              <a:buFont typeface="Microsoft Sans Serif" panose="020B0604020202020204"/>
              <a:buChar char="•"/>
              <a:tabLst>
                <a:tab pos="500380" algn="l"/>
                <a:tab pos="1733550" algn="l"/>
              </a:tabLst>
            </a:pP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每</a:t>
            </a:r>
            <a:r>
              <a:rPr sz="38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天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3800" spc="-4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Rebase</a:t>
            </a:r>
            <a:endParaRPr sz="3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4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800">
              <a:latin typeface="Microsoft Sans Serif" panose="020B0604020202020204"/>
              <a:cs typeface="Microsoft Sans Serif" panose="020B0604020202020204"/>
            </a:endParaRPr>
          </a:p>
          <a:p>
            <a:pPr marL="500380" indent="-43688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00380" algn="l"/>
              </a:tabLst>
            </a:pP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正向、⽅向（死亡）</a:t>
            </a:r>
            <a:r>
              <a:rPr sz="3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螺旋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34365" indent="-570865">
              <a:lnSpc>
                <a:spcPct val="100000"/>
              </a:lnSpc>
              <a:spcBef>
                <a:spcPts val="5730"/>
              </a:spcBef>
              <a:buSzPct val="82000"/>
              <a:buChar char="•"/>
              <a:tabLst>
                <a:tab pos="634365" algn="l"/>
              </a:tabLst>
            </a:pPr>
            <a:r>
              <a:rPr sz="380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Rebase</a:t>
            </a:r>
            <a:r>
              <a:rPr sz="38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引起的余额变化，影响⽣态发展。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51250" y="1158875"/>
            <a:ext cx="1421193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30"/>
              </a:spcBef>
            </a:pPr>
            <a:r>
              <a:rPr spc="260" dirty="0"/>
              <a:t>算法稳定币先驱 - </a:t>
            </a:r>
            <a:r>
              <a:rPr spc="-160" dirty="0"/>
              <a:t>Ampleforth</a:t>
            </a:r>
            <a:endParaRPr spc="-160" dirty="0"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76414"/>
            <a:ext cx="985456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6230" indent="-303530">
              <a:lnSpc>
                <a:spcPct val="100000"/>
              </a:lnSpc>
              <a:spcBef>
                <a:spcPts val="135"/>
              </a:spcBef>
              <a:buSzPct val="83000"/>
              <a:buFont typeface="Microsoft Sans Serif" panose="020B0604020202020204"/>
              <a:buChar char="•"/>
              <a:tabLst>
                <a:tab pos="316230" algn="l"/>
              </a:tabLst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如何做到增加</a:t>
            </a:r>
            <a:r>
              <a:rPr sz="26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AMPL</a:t>
            </a:r>
            <a:r>
              <a:rPr sz="26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供给，所有⽤户余额变多，减少时余额变少？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46250" y="1235075"/>
            <a:ext cx="1145667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825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Rebase</a:t>
            </a:r>
            <a:endParaRPr spc="-10" dirty="0"/>
          </a:p>
        </p:txBody>
      </p:sp>
      <p:sp>
        <p:nvSpPr>
          <p:cNvPr id="5" name="object 5"/>
          <p:cNvSpPr/>
          <p:nvPr/>
        </p:nvSpPr>
        <p:spPr>
          <a:xfrm>
            <a:off x="2762230" y="5663224"/>
            <a:ext cx="433070" cy="41275"/>
          </a:xfrm>
          <a:custGeom>
            <a:avLst/>
            <a:gdLst/>
            <a:ahLst/>
            <a:cxnLst/>
            <a:rect l="l" t="t" r="r" b="b"/>
            <a:pathLst>
              <a:path w="433069" h="41275">
                <a:moveTo>
                  <a:pt x="432447" y="0"/>
                </a:moveTo>
                <a:lnTo>
                  <a:pt x="0" y="0"/>
                </a:lnTo>
                <a:lnTo>
                  <a:pt x="0" y="40773"/>
                </a:lnTo>
                <a:lnTo>
                  <a:pt x="432447" y="40773"/>
                </a:lnTo>
                <a:lnTo>
                  <a:pt x="432447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83441" y="5209428"/>
            <a:ext cx="236982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  <a:tabLst>
                <a:tab pos="1140460" algn="l"/>
              </a:tabLst>
            </a:pPr>
            <a:r>
              <a:rPr sz="485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850" i="1" spc="13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50" spc="135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485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7275" spc="494" baseline="4000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1</a:t>
            </a:r>
            <a:r>
              <a:rPr sz="7275" spc="562" baseline="4000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4850" spc="135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*</a:t>
            </a:r>
            <a:r>
              <a:rPr sz="4850" spc="-36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48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endParaRPr sz="485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24128" y="4443114"/>
            <a:ext cx="1457325" cy="913765"/>
            <a:chOff x="1124128" y="4443114"/>
            <a:chExt cx="1457325" cy="913765"/>
          </a:xfrm>
        </p:grpSpPr>
        <p:sp>
          <p:nvSpPr>
            <p:cNvPr id="8" name="object 8"/>
            <p:cNvSpPr/>
            <p:nvPr/>
          </p:nvSpPr>
          <p:spPr>
            <a:xfrm>
              <a:off x="1129363" y="4448350"/>
              <a:ext cx="1447165" cy="902969"/>
            </a:xfrm>
            <a:custGeom>
              <a:avLst/>
              <a:gdLst/>
              <a:ahLst/>
              <a:cxnLst/>
              <a:rect l="l" t="t" r="r" b="b"/>
              <a:pathLst>
                <a:path w="1447164" h="902970">
                  <a:moveTo>
                    <a:pt x="889043" y="702858"/>
                  </a:moveTo>
                  <a:lnTo>
                    <a:pt x="543177" y="702858"/>
                  </a:lnTo>
                  <a:lnTo>
                    <a:pt x="716273" y="902786"/>
                  </a:lnTo>
                  <a:lnTo>
                    <a:pt x="889043" y="702858"/>
                  </a:lnTo>
                  <a:close/>
                </a:path>
                <a:path w="1447164" h="902970">
                  <a:moveTo>
                    <a:pt x="1360232" y="0"/>
                  </a:moveTo>
                  <a:lnTo>
                    <a:pt x="86384" y="0"/>
                  </a:lnTo>
                  <a:lnTo>
                    <a:pt x="52743" y="6783"/>
                  </a:lnTo>
                  <a:lnTo>
                    <a:pt x="25287" y="25287"/>
                  </a:lnTo>
                  <a:lnTo>
                    <a:pt x="6783" y="52743"/>
                  </a:lnTo>
                  <a:lnTo>
                    <a:pt x="0" y="86384"/>
                  </a:lnTo>
                  <a:lnTo>
                    <a:pt x="0" y="616473"/>
                  </a:lnTo>
                  <a:lnTo>
                    <a:pt x="6783" y="650113"/>
                  </a:lnTo>
                  <a:lnTo>
                    <a:pt x="25287" y="677570"/>
                  </a:lnTo>
                  <a:lnTo>
                    <a:pt x="52743" y="696074"/>
                  </a:lnTo>
                  <a:lnTo>
                    <a:pt x="86384" y="702858"/>
                  </a:lnTo>
                  <a:lnTo>
                    <a:pt x="1360232" y="702858"/>
                  </a:lnTo>
                  <a:lnTo>
                    <a:pt x="1393873" y="696074"/>
                  </a:lnTo>
                  <a:lnTo>
                    <a:pt x="1421330" y="677570"/>
                  </a:lnTo>
                  <a:lnTo>
                    <a:pt x="1439834" y="650113"/>
                  </a:lnTo>
                  <a:lnTo>
                    <a:pt x="1446617" y="616473"/>
                  </a:lnTo>
                  <a:lnTo>
                    <a:pt x="1446617" y="86384"/>
                  </a:lnTo>
                  <a:lnTo>
                    <a:pt x="1439835" y="52743"/>
                  </a:lnTo>
                  <a:lnTo>
                    <a:pt x="1421330" y="25287"/>
                  </a:lnTo>
                  <a:lnTo>
                    <a:pt x="1393874" y="6783"/>
                  </a:lnTo>
                  <a:lnTo>
                    <a:pt x="1360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29363" y="4448350"/>
              <a:ext cx="1447165" cy="902969"/>
            </a:xfrm>
            <a:custGeom>
              <a:avLst/>
              <a:gdLst/>
              <a:ahLst/>
              <a:cxnLst/>
              <a:rect l="l" t="t" r="r" b="b"/>
              <a:pathLst>
                <a:path w="1447164" h="902970">
                  <a:moveTo>
                    <a:pt x="86384" y="0"/>
                  </a:moveTo>
                  <a:lnTo>
                    <a:pt x="52744" y="6783"/>
                  </a:lnTo>
                  <a:lnTo>
                    <a:pt x="25287" y="25287"/>
                  </a:lnTo>
                  <a:lnTo>
                    <a:pt x="6783" y="52744"/>
                  </a:lnTo>
                  <a:lnTo>
                    <a:pt x="0" y="86384"/>
                  </a:lnTo>
                  <a:lnTo>
                    <a:pt x="0" y="616473"/>
                  </a:lnTo>
                  <a:lnTo>
                    <a:pt x="6783" y="650114"/>
                  </a:lnTo>
                  <a:lnTo>
                    <a:pt x="25287" y="677570"/>
                  </a:lnTo>
                  <a:lnTo>
                    <a:pt x="52744" y="696074"/>
                  </a:lnTo>
                  <a:lnTo>
                    <a:pt x="86384" y="702858"/>
                  </a:lnTo>
                  <a:lnTo>
                    <a:pt x="543177" y="702858"/>
                  </a:lnTo>
                  <a:lnTo>
                    <a:pt x="716274" y="902786"/>
                  </a:lnTo>
                  <a:lnTo>
                    <a:pt x="889043" y="702858"/>
                  </a:lnTo>
                  <a:lnTo>
                    <a:pt x="1360232" y="702858"/>
                  </a:lnTo>
                  <a:lnTo>
                    <a:pt x="1393873" y="696074"/>
                  </a:lnTo>
                  <a:lnTo>
                    <a:pt x="1421330" y="677570"/>
                  </a:lnTo>
                  <a:lnTo>
                    <a:pt x="1439834" y="650114"/>
                  </a:lnTo>
                  <a:lnTo>
                    <a:pt x="1446617" y="616473"/>
                  </a:lnTo>
                  <a:lnTo>
                    <a:pt x="1446617" y="86384"/>
                  </a:lnTo>
                  <a:lnTo>
                    <a:pt x="1439835" y="52744"/>
                  </a:lnTo>
                  <a:lnTo>
                    <a:pt x="1421330" y="25287"/>
                  </a:lnTo>
                  <a:lnTo>
                    <a:pt x="1393874" y="6783"/>
                  </a:lnTo>
                  <a:lnTo>
                    <a:pt x="1360232" y="0"/>
                  </a:lnTo>
                  <a:lnTo>
                    <a:pt x="86384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502163" y="4432726"/>
            <a:ext cx="1074420" cy="934085"/>
            <a:chOff x="3502163" y="4432726"/>
            <a:chExt cx="1074420" cy="934085"/>
          </a:xfrm>
        </p:grpSpPr>
        <p:sp>
          <p:nvSpPr>
            <p:cNvPr id="11" name="object 11"/>
            <p:cNvSpPr/>
            <p:nvPr/>
          </p:nvSpPr>
          <p:spPr>
            <a:xfrm>
              <a:off x="3507398" y="4437962"/>
              <a:ext cx="1064260" cy="923290"/>
            </a:xfrm>
            <a:custGeom>
              <a:avLst/>
              <a:gdLst/>
              <a:ahLst/>
              <a:cxnLst/>
              <a:rect l="l" t="t" r="r" b="b"/>
              <a:pathLst>
                <a:path w="1064260" h="923289">
                  <a:moveTo>
                    <a:pt x="621708" y="702203"/>
                  </a:moveTo>
                  <a:lnTo>
                    <a:pt x="275842" y="702203"/>
                  </a:lnTo>
                  <a:lnTo>
                    <a:pt x="448612" y="923073"/>
                  </a:lnTo>
                  <a:lnTo>
                    <a:pt x="621708" y="702203"/>
                  </a:lnTo>
                  <a:close/>
                </a:path>
                <a:path w="1064260" h="923289">
                  <a:moveTo>
                    <a:pt x="977392" y="0"/>
                  </a:moveTo>
                  <a:lnTo>
                    <a:pt x="86384" y="0"/>
                  </a:lnTo>
                  <a:lnTo>
                    <a:pt x="52744" y="6783"/>
                  </a:lnTo>
                  <a:lnTo>
                    <a:pt x="25287" y="25287"/>
                  </a:lnTo>
                  <a:lnTo>
                    <a:pt x="6783" y="52743"/>
                  </a:lnTo>
                  <a:lnTo>
                    <a:pt x="0" y="86384"/>
                  </a:lnTo>
                  <a:lnTo>
                    <a:pt x="0" y="615818"/>
                  </a:lnTo>
                  <a:lnTo>
                    <a:pt x="6783" y="649459"/>
                  </a:lnTo>
                  <a:lnTo>
                    <a:pt x="25287" y="676916"/>
                  </a:lnTo>
                  <a:lnTo>
                    <a:pt x="52744" y="695420"/>
                  </a:lnTo>
                  <a:lnTo>
                    <a:pt x="86384" y="702203"/>
                  </a:lnTo>
                  <a:lnTo>
                    <a:pt x="977392" y="702203"/>
                  </a:lnTo>
                  <a:lnTo>
                    <a:pt x="1011032" y="695420"/>
                  </a:lnTo>
                  <a:lnTo>
                    <a:pt x="1038489" y="676916"/>
                  </a:lnTo>
                  <a:lnTo>
                    <a:pt x="1056993" y="649459"/>
                  </a:lnTo>
                  <a:lnTo>
                    <a:pt x="1063777" y="615818"/>
                  </a:lnTo>
                  <a:lnTo>
                    <a:pt x="1063777" y="86384"/>
                  </a:lnTo>
                  <a:lnTo>
                    <a:pt x="1056993" y="52743"/>
                  </a:lnTo>
                  <a:lnTo>
                    <a:pt x="1038489" y="25287"/>
                  </a:lnTo>
                  <a:lnTo>
                    <a:pt x="1011032" y="6783"/>
                  </a:lnTo>
                  <a:lnTo>
                    <a:pt x="977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07398" y="4437962"/>
              <a:ext cx="1064260" cy="923290"/>
            </a:xfrm>
            <a:custGeom>
              <a:avLst/>
              <a:gdLst/>
              <a:ahLst/>
              <a:cxnLst/>
              <a:rect l="l" t="t" r="r" b="b"/>
              <a:pathLst>
                <a:path w="1064260" h="923289">
                  <a:moveTo>
                    <a:pt x="86384" y="0"/>
                  </a:moveTo>
                  <a:lnTo>
                    <a:pt x="52744" y="6783"/>
                  </a:lnTo>
                  <a:lnTo>
                    <a:pt x="25287" y="25287"/>
                  </a:lnTo>
                  <a:lnTo>
                    <a:pt x="6783" y="52744"/>
                  </a:lnTo>
                  <a:lnTo>
                    <a:pt x="0" y="86384"/>
                  </a:lnTo>
                  <a:lnTo>
                    <a:pt x="0" y="615818"/>
                  </a:lnTo>
                  <a:lnTo>
                    <a:pt x="6783" y="649459"/>
                  </a:lnTo>
                  <a:lnTo>
                    <a:pt x="25287" y="676916"/>
                  </a:lnTo>
                  <a:lnTo>
                    <a:pt x="52744" y="695420"/>
                  </a:lnTo>
                  <a:lnTo>
                    <a:pt x="86384" y="702203"/>
                  </a:lnTo>
                  <a:lnTo>
                    <a:pt x="275842" y="702203"/>
                  </a:lnTo>
                  <a:lnTo>
                    <a:pt x="448611" y="923073"/>
                  </a:lnTo>
                  <a:lnTo>
                    <a:pt x="621708" y="702203"/>
                  </a:lnTo>
                  <a:lnTo>
                    <a:pt x="977391" y="702203"/>
                  </a:lnTo>
                  <a:lnTo>
                    <a:pt x="1011032" y="695420"/>
                  </a:lnTo>
                  <a:lnTo>
                    <a:pt x="1038489" y="676916"/>
                  </a:lnTo>
                  <a:lnTo>
                    <a:pt x="1056993" y="649459"/>
                  </a:lnTo>
                  <a:lnTo>
                    <a:pt x="1063777" y="615818"/>
                  </a:lnTo>
                  <a:lnTo>
                    <a:pt x="1063777" y="86384"/>
                  </a:lnTo>
                  <a:lnTo>
                    <a:pt x="1056993" y="52744"/>
                  </a:lnTo>
                  <a:lnTo>
                    <a:pt x="1038489" y="25287"/>
                  </a:lnTo>
                  <a:lnTo>
                    <a:pt x="1011032" y="6783"/>
                  </a:lnTo>
                  <a:lnTo>
                    <a:pt x="977391" y="0"/>
                  </a:lnTo>
                  <a:lnTo>
                    <a:pt x="86384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211719" y="4617215"/>
            <a:ext cx="321754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450465" algn="l"/>
              </a:tabLst>
            </a:pPr>
            <a:r>
              <a:rPr sz="1950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看到的余</a:t>
            </a:r>
            <a:r>
              <a:rPr sz="1950" spc="-50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额</a:t>
            </a:r>
            <a:r>
              <a:rPr sz="1950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2925" baseline="3000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保存</a:t>
            </a:r>
            <a:r>
              <a:rPr sz="2925" spc="-75" baseline="3000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endParaRPr sz="2925" baseline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015282" y="6545282"/>
            <a:ext cx="1692910" cy="979805"/>
            <a:chOff x="2015282" y="6545282"/>
            <a:chExt cx="1692910" cy="979805"/>
          </a:xfrm>
        </p:grpSpPr>
        <p:sp>
          <p:nvSpPr>
            <p:cNvPr id="15" name="object 15"/>
            <p:cNvSpPr/>
            <p:nvPr/>
          </p:nvSpPr>
          <p:spPr>
            <a:xfrm>
              <a:off x="2020517" y="6550518"/>
              <a:ext cx="1682750" cy="969644"/>
            </a:xfrm>
            <a:custGeom>
              <a:avLst/>
              <a:gdLst/>
              <a:ahLst/>
              <a:cxnLst/>
              <a:rect l="l" t="t" r="r" b="b"/>
              <a:pathLst>
                <a:path w="1682750" h="969645">
                  <a:moveTo>
                    <a:pt x="1555254" y="161316"/>
                  </a:moveTo>
                  <a:lnTo>
                    <a:pt x="126632" y="161316"/>
                  </a:lnTo>
                  <a:lnTo>
                    <a:pt x="77281" y="171298"/>
                  </a:lnTo>
                  <a:lnTo>
                    <a:pt x="37036" y="198516"/>
                  </a:lnTo>
                  <a:lnTo>
                    <a:pt x="9931" y="238873"/>
                  </a:lnTo>
                  <a:lnTo>
                    <a:pt x="0" y="288276"/>
                  </a:lnTo>
                  <a:lnTo>
                    <a:pt x="0" y="842251"/>
                  </a:lnTo>
                  <a:lnTo>
                    <a:pt x="9931" y="891654"/>
                  </a:lnTo>
                  <a:lnTo>
                    <a:pt x="37036" y="932011"/>
                  </a:lnTo>
                  <a:lnTo>
                    <a:pt x="77281" y="959228"/>
                  </a:lnTo>
                  <a:lnTo>
                    <a:pt x="126632" y="969211"/>
                  </a:lnTo>
                  <a:lnTo>
                    <a:pt x="1555254" y="969211"/>
                  </a:lnTo>
                  <a:lnTo>
                    <a:pt x="1604656" y="959228"/>
                  </a:lnTo>
                  <a:lnTo>
                    <a:pt x="1645013" y="932011"/>
                  </a:lnTo>
                  <a:lnTo>
                    <a:pt x="1672231" y="891654"/>
                  </a:lnTo>
                  <a:lnTo>
                    <a:pt x="1682213" y="842251"/>
                  </a:lnTo>
                  <a:lnTo>
                    <a:pt x="1682213" y="288276"/>
                  </a:lnTo>
                  <a:lnTo>
                    <a:pt x="1672231" y="238873"/>
                  </a:lnTo>
                  <a:lnTo>
                    <a:pt x="1645013" y="198516"/>
                  </a:lnTo>
                  <a:lnTo>
                    <a:pt x="1604656" y="171298"/>
                  </a:lnTo>
                  <a:lnTo>
                    <a:pt x="1555254" y="161316"/>
                  </a:lnTo>
                  <a:close/>
                </a:path>
                <a:path w="1682750" h="969645">
                  <a:moveTo>
                    <a:pt x="898860" y="0"/>
                  </a:moveTo>
                  <a:lnTo>
                    <a:pt x="644941" y="161316"/>
                  </a:lnTo>
                  <a:lnTo>
                    <a:pt x="1152451" y="161316"/>
                  </a:lnTo>
                  <a:lnTo>
                    <a:pt x="8988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20518" y="6550518"/>
              <a:ext cx="1682750" cy="969644"/>
            </a:xfrm>
            <a:custGeom>
              <a:avLst/>
              <a:gdLst/>
              <a:ahLst/>
              <a:cxnLst/>
              <a:rect l="l" t="t" r="r" b="b"/>
              <a:pathLst>
                <a:path w="1682750" h="969645">
                  <a:moveTo>
                    <a:pt x="898860" y="0"/>
                  </a:moveTo>
                  <a:lnTo>
                    <a:pt x="1152451" y="161317"/>
                  </a:lnTo>
                  <a:lnTo>
                    <a:pt x="1555253" y="161317"/>
                  </a:lnTo>
                  <a:lnTo>
                    <a:pt x="1604656" y="171299"/>
                  </a:lnTo>
                  <a:lnTo>
                    <a:pt x="1645013" y="198516"/>
                  </a:lnTo>
                  <a:lnTo>
                    <a:pt x="1672230" y="238873"/>
                  </a:lnTo>
                  <a:lnTo>
                    <a:pt x="1682213" y="288276"/>
                  </a:lnTo>
                  <a:lnTo>
                    <a:pt x="1682213" y="842251"/>
                  </a:lnTo>
                  <a:lnTo>
                    <a:pt x="1672230" y="891654"/>
                  </a:lnTo>
                  <a:lnTo>
                    <a:pt x="1645013" y="932011"/>
                  </a:lnTo>
                  <a:lnTo>
                    <a:pt x="1604656" y="959228"/>
                  </a:lnTo>
                  <a:lnTo>
                    <a:pt x="1555253" y="969211"/>
                  </a:lnTo>
                  <a:lnTo>
                    <a:pt x="126632" y="969211"/>
                  </a:lnTo>
                  <a:lnTo>
                    <a:pt x="77280" y="959228"/>
                  </a:lnTo>
                  <a:lnTo>
                    <a:pt x="37035" y="932011"/>
                  </a:lnTo>
                  <a:lnTo>
                    <a:pt x="9931" y="891654"/>
                  </a:lnTo>
                  <a:lnTo>
                    <a:pt x="0" y="842251"/>
                  </a:lnTo>
                  <a:lnTo>
                    <a:pt x="0" y="288276"/>
                  </a:lnTo>
                  <a:lnTo>
                    <a:pt x="9931" y="238873"/>
                  </a:lnTo>
                  <a:lnTo>
                    <a:pt x="37035" y="198516"/>
                  </a:lnTo>
                  <a:lnTo>
                    <a:pt x="77280" y="171299"/>
                  </a:lnTo>
                  <a:lnTo>
                    <a:pt x="126632" y="161317"/>
                  </a:lnTo>
                  <a:lnTo>
                    <a:pt x="644941" y="161317"/>
                  </a:lnTo>
                  <a:lnTo>
                    <a:pt x="89886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169029" y="5672764"/>
            <a:ext cx="1384935" cy="158369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671830">
              <a:lnSpc>
                <a:spcPct val="100000"/>
              </a:lnSpc>
              <a:spcBef>
                <a:spcPts val="115"/>
              </a:spcBef>
            </a:pPr>
            <a:r>
              <a:rPr sz="48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endParaRPr sz="4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085"/>
              </a:spcBef>
            </a:pPr>
            <a:r>
              <a:rPr sz="1950" dirty="0">
                <a:solidFill>
                  <a:srgbClr val="5A5F5E"/>
                </a:solidFill>
                <a:latin typeface="Arial MT"/>
                <a:cs typeface="Arial MT"/>
              </a:rPr>
              <a:t>rebase</a:t>
            </a:r>
            <a:r>
              <a:rPr sz="1950" spc="185" dirty="0">
                <a:solidFill>
                  <a:srgbClr val="5A5F5E"/>
                </a:solidFill>
                <a:latin typeface="Arial MT"/>
                <a:cs typeface="Arial MT"/>
              </a:rPr>
              <a:t> </a:t>
            </a:r>
            <a:r>
              <a:rPr sz="1950" spc="-25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调节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957372" y="4797214"/>
            <a:ext cx="11988668" cy="204470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693172" y="5242901"/>
            <a:ext cx="1004824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balanceOf(address</a:t>
            </a:r>
            <a:r>
              <a:rPr sz="2400" spc="-1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who)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(uint256){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9431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_gonBalances[who].</a:t>
            </a:r>
            <a:r>
              <a:rPr sz="2400" spc="-10" dirty="0">
                <a:solidFill>
                  <a:srgbClr val="795E26"/>
                </a:solidFill>
                <a:latin typeface="Courier New" panose="02070309020205020404"/>
                <a:cs typeface="Courier New" panose="02070309020205020404"/>
              </a:rPr>
              <a:t>div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(_gonsPerFragment);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53157" y="5242901"/>
            <a:ext cx="166560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5588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AF00DB"/>
                </a:solidFill>
                <a:latin typeface="Courier New" panose="02070309020205020404"/>
                <a:cs typeface="Courier New" panose="02070309020205020404"/>
              </a:rPr>
              <a:t>return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14083" y="8091314"/>
            <a:ext cx="2609215" cy="1549400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70"/>
              </a:spcBef>
              <a:tabLst>
                <a:tab pos="986155" algn="l"/>
              </a:tabLst>
            </a:pPr>
            <a:r>
              <a:rPr sz="6150" i="1" baseline="-39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6150" i="1" spc="179" baseline="-39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6150" spc="195" baseline="-3900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6150" baseline="-3900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4100" i="1" u="heavy" spc="-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TOTAL</a:t>
            </a: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1086485">
              <a:lnSpc>
                <a:spcPct val="100000"/>
              </a:lnSpc>
              <a:spcBef>
                <a:spcPts val="1080"/>
              </a:spcBef>
            </a:pPr>
            <a:r>
              <a:rPr sz="41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supply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4050" y="1387475"/>
            <a:ext cx="1716532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35255">
              <a:lnSpc>
                <a:spcPct val="100000"/>
              </a:lnSpc>
              <a:spcBef>
                <a:spcPts val="130"/>
              </a:spcBef>
            </a:pPr>
            <a:r>
              <a:rPr spc="260" dirty="0"/>
              <a:t>算法稳定币先驱 - </a:t>
            </a:r>
            <a:r>
              <a:rPr spc="-160" dirty="0"/>
              <a:t>Ampleforth</a:t>
            </a:r>
            <a:endParaRPr spc="-16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97771" y="3476333"/>
            <a:ext cx="11308556" cy="6680424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704061"/>
            <a:ext cx="18874740" cy="61861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22605" indent="-509905">
              <a:lnSpc>
                <a:spcPct val="100000"/>
              </a:lnSpc>
              <a:spcBef>
                <a:spcPts val="130"/>
              </a:spcBef>
              <a:buSzPct val="82000"/>
              <a:buFont typeface="Microsoft Sans Serif" panose="020B0604020202020204"/>
              <a:buChar char="•"/>
              <a:tabLst>
                <a:tab pos="522605" algn="l"/>
              </a:tabLst>
            </a:pPr>
            <a:r>
              <a:rPr sz="44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除 </a:t>
            </a:r>
            <a:r>
              <a:rPr sz="440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外，引⼊债券 </a:t>
            </a:r>
            <a:r>
              <a:rPr sz="4400" spc="-5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Basis</a:t>
            </a:r>
            <a:r>
              <a:rPr sz="44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Bond</a:t>
            </a:r>
            <a:r>
              <a:rPr sz="4400" spc="-3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4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BAB</a:t>
            </a:r>
            <a:r>
              <a:rPr sz="4400" spc="-3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），</a:t>
            </a:r>
            <a:r>
              <a:rPr sz="44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Basis</a:t>
            </a:r>
            <a:r>
              <a:rPr sz="44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Shares</a:t>
            </a:r>
            <a:r>
              <a:rPr sz="4400" spc="-3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40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BAS</a:t>
            </a:r>
            <a:r>
              <a:rPr sz="4400" spc="-3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4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2605" marR="5080" indent="-510540">
              <a:lnSpc>
                <a:spcPct val="141000"/>
              </a:lnSpc>
              <a:spcBef>
                <a:spcPts val="4505"/>
              </a:spcBef>
              <a:buSzPct val="82000"/>
              <a:buFont typeface="Microsoft Sans Serif" panose="020B0604020202020204"/>
              <a:buChar char="•"/>
              <a:tabLst>
                <a:tab pos="522605" algn="l"/>
                <a:tab pos="7083425" algn="l"/>
              </a:tabLst>
            </a:pP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</a:t>
            </a:r>
            <a:r>
              <a:rPr sz="44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&lt;$1</a:t>
            </a:r>
            <a:r>
              <a:rPr sz="4400" spc="-14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时，</a:t>
            </a:r>
            <a:r>
              <a:rPr sz="44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可折价兑换</a:t>
            </a:r>
            <a:r>
              <a:rPr sz="44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BAB(</a:t>
            </a:r>
            <a:r>
              <a:rPr sz="44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spc="-3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BAB</a:t>
            </a:r>
            <a:r>
              <a:rPr sz="44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</a:t>
            </a:r>
            <a:r>
              <a:rPr sz="44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spc="3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44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价格的平⽅</a:t>
            </a:r>
            <a:r>
              <a:rPr sz="4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44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等</a:t>
            </a:r>
            <a:r>
              <a:rPr sz="4400" spc="-3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回到</a:t>
            </a:r>
            <a:r>
              <a:rPr sz="4400" spc="-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44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美元的时候，可</a:t>
            </a:r>
            <a:r>
              <a:rPr sz="44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4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sz="440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：</a:t>
            </a:r>
            <a:r>
              <a:rPr sz="4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sz="4400" spc="3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赎回</a:t>
            </a:r>
            <a:r>
              <a:rPr sz="44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spc="-2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减轻⽤户币变少的⼼理负担</a:t>
            </a:r>
            <a:r>
              <a:rPr sz="44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4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2605" indent="-509905">
              <a:lnSpc>
                <a:spcPct val="100000"/>
              </a:lnSpc>
              <a:spcBef>
                <a:spcPts val="6640"/>
              </a:spcBef>
              <a:buSzPct val="82000"/>
              <a:buFont typeface="Microsoft Sans Serif" panose="020B0604020202020204"/>
              <a:buChar char="•"/>
              <a:tabLst>
                <a:tab pos="522605" algn="l"/>
                <a:tab pos="9010650" algn="l"/>
              </a:tabLst>
            </a:pP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</a:t>
            </a:r>
            <a:r>
              <a:rPr sz="44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&gt;$1</a:t>
            </a:r>
            <a:r>
              <a:rPr sz="4400" spc="-140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时，若赎回之后，</a:t>
            </a:r>
            <a:r>
              <a:rPr sz="44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仍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4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&gt;$1</a:t>
            </a:r>
            <a:r>
              <a:rPr sz="4400" spc="-140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增发</a:t>
            </a:r>
            <a:r>
              <a:rPr sz="440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作为分红给质押的</a:t>
            </a:r>
            <a:r>
              <a:rPr sz="44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spc="-4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BAS</a:t>
            </a:r>
            <a:endParaRPr sz="44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6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400">
              <a:latin typeface="Microsoft Sans Serif" panose="020B0604020202020204"/>
              <a:cs typeface="Microsoft Sans Serif" panose="020B0604020202020204"/>
            </a:endParaRPr>
          </a:p>
          <a:p>
            <a:pPr marL="522605" indent="-50990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522605" algn="l"/>
              </a:tabLst>
            </a:pP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号称</a:t>
            </a:r>
            <a:r>
              <a:rPr sz="4400" spc="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”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野⽣美联储</a:t>
            </a:r>
            <a:r>
              <a:rPr sz="4400" spc="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”</a:t>
            </a:r>
            <a:r>
              <a:rPr sz="44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，⼤量的</a:t>
            </a:r>
            <a:r>
              <a:rPr sz="44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fork</a:t>
            </a:r>
            <a:r>
              <a:rPr sz="44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，监管要求关闭。</a:t>
            </a:r>
            <a:endParaRPr sz="44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0650" y="1158875"/>
            <a:ext cx="1358646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566545">
              <a:lnSpc>
                <a:spcPct val="100000"/>
              </a:lnSpc>
              <a:spcBef>
                <a:spcPts val="130"/>
              </a:spcBef>
            </a:pPr>
            <a:r>
              <a:rPr spc="105" dirty="0"/>
              <a:t>稳定币改良 </a:t>
            </a:r>
            <a:r>
              <a:rPr spc="254" dirty="0"/>
              <a:t>Basis</a:t>
            </a:r>
            <a:r>
              <a:rPr spc="655" dirty="0"/>
              <a:t> </a:t>
            </a:r>
            <a:r>
              <a:rPr spc="110" dirty="0"/>
              <a:t>Cash</a:t>
            </a:r>
            <a:endParaRPr spc="110" dirty="0"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77975" y="1638300"/>
            <a:ext cx="1321117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552440">
              <a:lnSpc>
                <a:spcPct val="100000"/>
              </a:lnSpc>
              <a:spcBef>
                <a:spcPts val="130"/>
              </a:spcBef>
            </a:pPr>
            <a:r>
              <a:rPr spc="245" dirty="0"/>
              <a:t>Basis</a:t>
            </a:r>
            <a:endParaRPr spc="24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60249" y="3402990"/>
            <a:ext cx="9423796" cy="7141143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46040" y="3418567"/>
            <a:ext cx="15840075" cy="25946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3370" indent="-242570">
              <a:lnSpc>
                <a:spcPct val="100000"/>
              </a:lnSpc>
              <a:spcBef>
                <a:spcPts val="110"/>
              </a:spcBef>
              <a:buSzPct val="81000"/>
              <a:buFont typeface="Microsoft Sans Serif" panose="020B0604020202020204"/>
              <a:buChar char="•"/>
              <a:tabLst>
                <a:tab pos="293370" algn="l"/>
              </a:tabLst>
            </a:pPr>
            <a:r>
              <a:rPr sz="2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纯算法稳定币，在早期缺乏信⼼时，容易进⼊螺旋死亡，</a:t>
            </a:r>
            <a:r>
              <a:rPr sz="2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采⽤渐进式实现算法稳定。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293370" indent="-242570">
              <a:lnSpc>
                <a:spcPct val="100000"/>
              </a:lnSpc>
              <a:spcBef>
                <a:spcPts val="3185"/>
              </a:spcBef>
              <a:buSzPct val="81000"/>
              <a:buFont typeface="Microsoft Sans Serif" panose="020B0604020202020204"/>
              <a:buChar char="•"/>
              <a:tabLst>
                <a:tab pos="293370" algn="l"/>
              </a:tabLst>
            </a:pP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部分抵押，引⼊套利模式：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00430" lvl="1" indent="-242570">
              <a:lnSpc>
                <a:spcPct val="100000"/>
              </a:lnSpc>
              <a:spcBef>
                <a:spcPts val="3185"/>
              </a:spcBef>
              <a:buSzPct val="81000"/>
              <a:buFont typeface="Microsoft Sans Serif" panose="020B0604020202020204"/>
              <a:buChar char="•"/>
              <a:tabLst>
                <a:tab pos="900430" algn="l"/>
              </a:tabLst>
            </a:pPr>
            <a:r>
              <a:rPr sz="2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 </a:t>
            </a:r>
            <a:r>
              <a:rPr sz="21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&lt; </a:t>
            </a:r>
            <a:r>
              <a:rPr sz="2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$</a:t>
            </a:r>
            <a:r>
              <a:rPr sz="21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21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，套利者会购买</a:t>
            </a:r>
            <a:r>
              <a:rPr sz="2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，并以</a:t>
            </a:r>
            <a:r>
              <a:rPr sz="21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去赎回</a:t>
            </a:r>
            <a:r>
              <a:rPr sz="2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USDC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</a:t>
            </a:r>
            <a:r>
              <a:rPr sz="21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FXS</a:t>
            </a:r>
            <a:r>
              <a:rPr sz="21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，并通过出售</a:t>
            </a:r>
            <a:r>
              <a:rPr sz="21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FXS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获利。对 </a:t>
            </a:r>
            <a:r>
              <a:rPr sz="21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的购买需求将让汇率恢复。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00430" lvl="1" indent="-24257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900430" algn="l"/>
              </a:tabLst>
            </a:pPr>
            <a:r>
              <a:rPr sz="21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 </a:t>
            </a:r>
            <a:r>
              <a:rPr sz="21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&gt; </a:t>
            </a:r>
            <a:r>
              <a:rPr sz="2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$</a:t>
            </a:r>
            <a:r>
              <a:rPr sz="210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21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: 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套利者将通过</a:t>
            </a:r>
            <a:r>
              <a:rPr sz="2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USDC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</a:t>
            </a:r>
            <a:r>
              <a:rPr sz="21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FXS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去创建</a:t>
            </a:r>
            <a:r>
              <a:rPr sz="2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，并卖出</a:t>
            </a:r>
            <a:r>
              <a:rPr sz="21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⽽获利，卖出压⼒将促使汇率恢复。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03450" y="1149350"/>
            <a:ext cx="1094867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797550">
              <a:lnSpc>
                <a:spcPct val="100000"/>
              </a:lnSpc>
              <a:spcBef>
                <a:spcPts val="130"/>
              </a:spcBef>
            </a:pPr>
            <a:r>
              <a:rPr spc="130" dirty="0"/>
              <a:t>Frax</a:t>
            </a:r>
            <a:endParaRPr spc="130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18740" y="7066038"/>
            <a:ext cx="5005083" cy="24920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0860" y="7050331"/>
            <a:ext cx="5214500" cy="2523483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65250" y="1235075"/>
            <a:ext cx="1200023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797550">
              <a:lnSpc>
                <a:spcPct val="100000"/>
              </a:lnSpc>
              <a:spcBef>
                <a:spcPts val="130"/>
              </a:spcBef>
            </a:pPr>
            <a:r>
              <a:rPr spc="130" dirty="0"/>
              <a:t>Frax</a:t>
            </a:r>
            <a:endParaRPr spc="1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78353" y="3130794"/>
            <a:ext cx="10177700" cy="7371503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23959"/>
            <a:ext cx="6093460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indent="-430530">
              <a:lnSpc>
                <a:spcPct val="100000"/>
              </a:lnSpc>
              <a:spcBef>
                <a:spcPts val="95"/>
              </a:spcBef>
              <a:buSzPct val="81000"/>
              <a:buChar char="•"/>
              <a:tabLst>
                <a:tab pos="443230" algn="l"/>
              </a:tabLst>
            </a:pPr>
            <a:r>
              <a:rPr sz="3750" spc="-3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PCV</a:t>
            </a:r>
            <a:r>
              <a:rPr sz="375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: </a:t>
            </a:r>
            <a:r>
              <a:rPr sz="37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协议控制价值</a:t>
            </a:r>
            <a:r>
              <a:rPr sz="3750" spc="-4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75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FEI</a:t>
            </a:r>
            <a:r>
              <a:rPr sz="37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17670" y="1638557"/>
            <a:ext cx="14687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22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FEI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367233" y="4048793"/>
            <a:ext cx="8564680" cy="59952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171" y="5103801"/>
            <a:ext cx="6146409" cy="4272121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8740" y="3227075"/>
            <a:ext cx="6715759" cy="2030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1150" indent="-273050">
              <a:lnSpc>
                <a:spcPct val="100000"/>
              </a:lnSpc>
              <a:spcBef>
                <a:spcPts val="125"/>
              </a:spcBef>
              <a:buSzPct val="83000"/>
              <a:buChar char="•"/>
              <a:tabLst>
                <a:tab pos="311150" algn="l"/>
              </a:tabLst>
            </a:pPr>
            <a:r>
              <a:rPr sz="235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PCV:</a:t>
            </a:r>
            <a:r>
              <a:rPr sz="235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协议控制价值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18210" lvl="1" indent="-273050">
              <a:lnSpc>
                <a:spcPct val="100000"/>
              </a:lnSpc>
              <a:spcBef>
                <a:spcPts val="3645"/>
              </a:spcBef>
              <a:buSzPct val="83000"/>
              <a:buFont typeface="Microsoft Sans Serif" panose="020B0604020202020204"/>
              <a:buChar char="•"/>
              <a:tabLst>
                <a:tab pos="918210" algn="l"/>
              </a:tabLst>
            </a:pPr>
            <a:r>
              <a:rPr sz="2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确保流动性不流失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18210" lvl="1" indent="-273050">
              <a:lnSpc>
                <a:spcPct val="100000"/>
              </a:lnSpc>
              <a:spcBef>
                <a:spcPts val="3650"/>
              </a:spcBef>
              <a:buSzPct val="83000"/>
              <a:buChar char="•"/>
              <a:tabLst>
                <a:tab pos="918210" algn="l"/>
              </a:tabLst>
            </a:pPr>
            <a:r>
              <a:rPr sz="23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Reweight</a:t>
            </a:r>
            <a:r>
              <a:rPr sz="2350" spc="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调节价格</a:t>
            </a:r>
            <a:r>
              <a:rPr sz="235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35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UniswapPCVController</a:t>
            </a:r>
            <a:r>
              <a:rPr sz="235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1650" y="1082675"/>
            <a:ext cx="1010031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6075680">
              <a:lnSpc>
                <a:spcPct val="100000"/>
              </a:lnSpc>
              <a:spcBef>
                <a:spcPts val="130"/>
              </a:spcBef>
            </a:pPr>
            <a:r>
              <a:rPr spc="220" dirty="0"/>
              <a:t>FEI</a:t>
            </a:r>
            <a:endParaRPr spc="220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016344" y="4420646"/>
            <a:ext cx="8835928" cy="636186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9863" y="3695572"/>
            <a:ext cx="6629400" cy="59264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511810" indent="-461645">
              <a:lnSpc>
                <a:spcPct val="100000"/>
              </a:lnSpc>
              <a:spcBef>
                <a:spcPts val="110"/>
              </a:spcBef>
              <a:buSzPct val="81000"/>
              <a:buFont typeface="Microsoft Sans Serif" panose="020B0604020202020204"/>
              <a:buChar char="•"/>
              <a:tabLst>
                <a:tab pos="511175" algn="l"/>
                <a:tab pos="512445" algn="l"/>
              </a:tabLst>
            </a:pPr>
            <a:r>
              <a:rPr sz="4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最⼩单位</a:t>
            </a:r>
            <a:r>
              <a:rPr sz="4000" spc="-4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4000" spc="-6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</a:t>
            </a:r>
            <a:r>
              <a:rPr sz="40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ei</a:t>
            </a:r>
            <a:r>
              <a:rPr sz="4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4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伟</a:t>
            </a:r>
            <a:r>
              <a:rPr sz="4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endParaRPr sz="4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4800">
              <a:latin typeface="Microsoft Sans Serif" panose="020B0604020202020204"/>
              <a:cs typeface="Microsoft Sans Serif" panose="020B0604020202020204"/>
            </a:endParaRPr>
          </a:p>
          <a:p>
            <a:pPr marL="511810" indent="-461645">
              <a:lnSpc>
                <a:spcPct val="100000"/>
              </a:lnSpc>
              <a:buSzPct val="81000"/>
              <a:buChar char="•"/>
              <a:tabLst>
                <a:tab pos="511175" algn="l"/>
                <a:tab pos="512445" algn="l"/>
              </a:tabLst>
            </a:pPr>
            <a:r>
              <a:rPr sz="4000" spc="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10^</a:t>
            </a:r>
            <a:r>
              <a:rPr sz="40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9</a:t>
            </a:r>
            <a:r>
              <a:rPr sz="40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</a:t>
            </a:r>
            <a:r>
              <a:rPr sz="40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ei</a:t>
            </a:r>
            <a:r>
              <a:rPr sz="4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4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4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40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</a:t>
            </a:r>
            <a:r>
              <a:rPr sz="40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ei</a:t>
            </a:r>
            <a:endParaRPr sz="4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800">
              <a:latin typeface="Microsoft Sans Serif" panose="020B0604020202020204"/>
              <a:cs typeface="Microsoft Sans Serif" panose="020B0604020202020204"/>
            </a:endParaRPr>
          </a:p>
          <a:p>
            <a:pPr marL="511810" indent="-461645">
              <a:lnSpc>
                <a:spcPct val="100000"/>
              </a:lnSpc>
              <a:buSzPct val="81000"/>
              <a:buChar char="•"/>
              <a:tabLst>
                <a:tab pos="511175" algn="l"/>
                <a:tab pos="512445" algn="l"/>
                <a:tab pos="5219700" algn="l"/>
              </a:tabLst>
            </a:pPr>
            <a:r>
              <a:rPr sz="400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10^12</a:t>
            </a:r>
            <a:r>
              <a:rPr sz="40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Wei</a:t>
            </a:r>
            <a:r>
              <a:rPr sz="40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40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40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szabo	</a:t>
            </a:r>
            <a:r>
              <a:rPr sz="4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4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萨博</a:t>
            </a:r>
            <a:r>
              <a:rPr sz="4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endParaRPr sz="4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5350">
              <a:latin typeface="Microsoft Sans Serif" panose="020B0604020202020204"/>
              <a:cs typeface="Microsoft Sans Serif" panose="020B0604020202020204"/>
            </a:endParaRPr>
          </a:p>
          <a:p>
            <a:pPr marL="511810" indent="-461645">
              <a:lnSpc>
                <a:spcPct val="100000"/>
              </a:lnSpc>
              <a:buSzPct val="81000"/>
              <a:buChar char="•"/>
              <a:tabLst>
                <a:tab pos="511175" algn="l"/>
                <a:tab pos="512445" algn="l"/>
              </a:tabLst>
            </a:pPr>
            <a:r>
              <a:rPr sz="4000" spc="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10^</a:t>
            </a:r>
            <a:r>
              <a:rPr sz="40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15</a:t>
            </a:r>
            <a:r>
              <a:rPr sz="40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</a:t>
            </a:r>
            <a:r>
              <a:rPr sz="40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ei</a:t>
            </a:r>
            <a:r>
              <a:rPr sz="4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4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4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-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fi</a:t>
            </a:r>
            <a:r>
              <a:rPr sz="40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4000" spc="-3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ey</a:t>
            </a:r>
            <a:r>
              <a:rPr sz="4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4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芬尼</a:t>
            </a:r>
            <a:r>
              <a:rPr sz="4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endParaRPr sz="4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4800">
              <a:latin typeface="Microsoft Sans Serif" panose="020B0604020202020204"/>
              <a:cs typeface="Microsoft Sans Serif" panose="020B0604020202020204"/>
            </a:endParaRPr>
          </a:p>
          <a:p>
            <a:pPr marL="511810" indent="-461645">
              <a:lnSpc>
                <a:spcPct val="100000"/>
              </a:lnSpc>
              <a:spcBef>
                <a:spcPts val="5"/>
              </a:spcBef>
              <a:buSzPct val="81000"/>
              <a:buChar char="•"/>
              <a:tabLst>
                <a:tab pos="511175" algn="l"/>
                <a:tab pos="512445" algn="l"/>
              </a:tabLst>
            </a:pPr>
            <a:r>
              <a:rPr sz="4000" spc="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10^</a:t>
            </a:r>
            <a:r>
              <a:rPr sz="40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18</a:t>
            </a:r>
            <a:r>
              <a:rPr sz="40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</a:t>
            </a:r>
            <a:r>
              <a:rPr sz="40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ei</a:t>
            </a:r>
            <a:r>
              <a:rPr sz="4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4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4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000" spc="-7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000" spc="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0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40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</a:t>
            </a:r>
            <a:endParaRPr sz="4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552514" y="1638557"/>
            <a:ext cx="49993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以太币单位</a:t>
            </a:r>
            <a:endParaRPr spc="30" dirty="0"/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23959"/>
            <a:ext cx="5690870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43230" algn="l"/>
              </a:tabLst>
            </a:pP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直接激励：促使价格回归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17670" y="1638557"/>
            <a:ext cx="14687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22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FEI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71675" y="4267067"/>
            <a:ext cx="14659239" cy="6282531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13589"/>
            <a:ext cx="48526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6230" indent="-303530">
              <a:lnSpc>
                <a:spcPct val="100000"/>
              </a:lnSpc>
              <a:spcBef>
                <a:spcPts val="135"/>
              </a:spcBef>
              <a:buSzPct val="83000"/>
              <a:buFont typeface="Microsoft Sans Serif" panose="020B0604020202020204"/>
              <a:buChar char="•"/>
              <a:tabLst>
                <a:tab pos="316230" algn="l"/>
              </a:tabLst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⾼于</a:t>
            </a:r>
            <a:r>
              <a:rPr sz="26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26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美元是通过套利空间回归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37965" y="930532"/>
            <a:ext cx="14687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22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FEI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77761" y="2577103"/>
            <a:ext cx="8478885" cy="8478885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13589"/>
            <a:ext cx="30099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6230" indent="-303530">
              <a:lnSpc>
                <a:spcPct val="100000"/>
              </a:lnSpc>
              <a:spcBef>
                <a:spcPts val="135"/>
              </a:spcBef>
              <a:buSzPct val="83000"/>
              <a:buFont typeface="Microsoft Sans Serif" panose="020B0604020202020204"/>
              <a:buChar char="•"/>
              <a:tabLst>
                <a:tab pos="316230" algn="l"/>
              </a:tabLst>
            </a:pPr>
            <a:r>
              <a:rPr sz="26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最终实现动态锚定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17670" y="1638557"/>
            <a:ext cx="14687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22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FEI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18815" y="4223006"/>
            <a:ext cx="14659239" cy="5727574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317670" y="1638557"/>
            <a:ext cx="14687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22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FEI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16729" y="602699"/>
            <a:ext cx="15334088" cy="10310551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38764" y="5004659"/>
            <a:ext cx="28270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38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Q</a:t>
            </a:r>
            <a:r>
              <a:rPr sz="7800" spc="65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-107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&amp;</a:t>
            </a:r>
            <a:r>
              <a:rPr sz="7800" spc="66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-3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A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44616" y="1638557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25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回顾</a:t>
            </a:r>
            <a:endParaRPr sz="7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53961" y="4721722"/>
            <a:ext cx="14396179" cy="4787905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340" y="3219385"/>
            <a:ext cx="15058390" cy="71348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3885" indent="-540385">
              <a:lnSpc>
                <a:spcPct val="100000"/>
              </a:lnSpc>
              <a:spcBef>
                <a:spcPts val="95"/>
              </a:spcBef>
              <a:buSzPct val="82000"/>
              <a:buFont typeface="Microsoft Sans Serif" panose="020B0604020202020204"/>
              <a:buChar char="•"/>
              <a:tabLst>
                <a:tab pos="603885" algn="l"/>
              </a:tabLst>
            </a:pP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抵押型稳定币，稳定币作为债务形式存在。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818005" lvl="1" indent="-540385">
              <a:lnSpc>
                <a:spcPct val="100000"/>
              </a:lnSpc>
              <a:spcBef>
                <a:spcPts val="6945"/>
              </a:spcBef>
              <a:buSzPct val="82000"/>
              <a:buFont typeface="Microsoft Sans Serif" panose="020B0604020202020204"/>
              <a:buChar char="•"/>
              <a:tabLst>
                <a:tab pos="1818005" algn="l"/>
              </a:tabLst>
            </a:pP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链下以美元抵押（中⼼化），</a:t>
            </a:r>
            <a:r>
              <a:rPr sz="47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如：</a:t>
            </a:r>
            <a:r>
              <a:rPr sz="47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USDC</a:t>
            </a: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6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 marL="1818005" lvl="1" indent="-54038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818005" algn="l"/>
              </a:tabLst>
            </a:pP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以链上资产做抵押，通过利息调节供应，如：</a:t>
            </a:r>
            <a:r>
              <a:rPr sz="47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DAI</a:t>
            </a: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6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 marL="603885" indent="-54038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603885" algn="l"/>
              </a:tabLst>
            </a:pPr>
            <a:r>
              <a:rPr sz="47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算法稳定币：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10945" lvl="1" indent="-540385">
              <a:lnSpc>
                <a:spcPct val="100000"/>
              </a:lnSpc>
              <a:spcBef>
                <a:spcPts val="6945"/>
              </a:spcBef>
              <a:buSzPct val="82000"/>
              <a:buFont typeface="Microsoft Sans Serif" panose="020B0604020202020204"/>
              <a:buChar char="•"/>
              <a:tabLst>
                <a:tab pos="1210945" algn="l"/>
              </a:tabLst>
            </a:pPr>
            <a:r>
              <a:rPr sz="4700" spc="-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通过算法调节供需关系：</a:t>
            </a:r>
            <a:r>
              <a:rPr sz="4700" spc="-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AMPL</a:t>
            </a:r>
            <a:r>
              <a:rPr sz="47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5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BAS</a:t>
            </a:r>
            <a:r>
              <a:rPr sz="47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3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47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6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FEI</a:t>
            </a:r>
            <a:r>
              <a:rPr sz="47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OHM</a:t>
            </a:r>
            <a:r>
              <a:rPr sz="47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等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47248" y="1638557"/>
            <a:ext cx="300990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稳定币</a:t>
            </a:r>
            <a:endParaRPr spc="-20" dirty="0"/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340" y="3225450"/>
            <a:ext cx="11908790" cy="713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0380" indent="-436880">
              <a:lnSpc>
                <a:spcPct val="100000"/>
              </a:lnSpc>
              <a:spcBef>
                <a:spcPts val="100"/>
              </a:spcBef>
              <a:buSzPct val="82000"/>
              <a:buFont typeface="Microsoft Sans Serif" panose="020B0604020202020204"/>
              <a:buChar char="•"/>
              <a:tabLst>
                <a:tab pos="500380" algn="l"/>
              </a:tabLst>
            </a:pPr>
            <a:r>
              <a:rPr sz="38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基于供需影响价格的理论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07440" lvl="1" indent="-436880">
              <a:lnSpc>
                <a:spcPct val="100000"/>
              </a:lnSpc>
              <a:spcBef>
                <a:spcPts val="5725"/>
              </a:spcBef>
              <a:buSzPct val="82000"/>
              <a:buFont typeface="Microsoft Sans Serif" panose="020B0604020202020204"/>
              <a:buChar char="•"/>
              <a:tabLst>
                <a:tab pos="1107440" algn="l"/>
              </a:tabLst>
            </a:pPr>
            <a:r>
              <a:rPr sz="3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 </a:t>
            </a:r>
            <a:r>
              <a:rPr sz="38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&gt; </a:t>
            </a:r>
            <a:r>
              <a:rPr sz="38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$1</a:t>
            </a:r>
            <a:r>
              <a:rPr sz="3800" spc="-12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8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 </a:t>
            </a:r>
            <a:r>
              <a:rPr sz="3800" spc="-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增加 </a:t>
            </a:r>
            <a:r>
              <a:rPr sz="38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AMPL</a:t>
            </a:r>
            <a:r>
              <a:rPr sz="38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供给（所有⽤户余额变多</a:t>
            </a:r>
            <a:r>
              <a:rPr sz="38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07440" lvl="1" indent="-436880">
              <a:lnSpc>
                <a:spcPct val="100000"/>
              </a:lnSpc>
              <a:spcBef>
                <a:spcPts val="5730"/>
              </a:spcBef>
              <a:buSzPct val="82000"/>
              <a:buFont typeface="Microsoft Sans Serif" panose="020B0604020202020204"/>
              <a:buChar char="•"/>
              <a:tabLst>
                <a:tab pos="1107440" algn="l"/>
              </a:tabLst>
            </a:pPr>
            <a:r>
              <a:rPr sz="3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 </a:t>
            </a:r>
            <a:r>
              <a:rPr sz="38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&lt; </a:t>
            </a:r>
            <a:r>
              <a:rPr sz="38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$1</a:t>
            </a:r>
            <a:r>
              <a:rPr sz="3800" spc="-12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8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 </a:t>
            </a:r>
            <a:r>
              <a:rPr sz="3800" spc="-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减少 </a:t>
            </a:r>
            <a:r>
              <a:rPr sz="38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AMPL</a:t>
            </a:r>
            <a:r>
              <a:rPr sz="38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供给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00380" indent="-436880">
              <a:lnSpc>
                <a:spcPct val="100000"/>
              </a:lnSpc>
              <a:spcBef>
                <a:spcPts val="5730"/>
              </a:spcBef>
              <a:buSzPct val="82000"/>
              <a:buFont typeface="Microsoft Sans Serif" panose="020B0604020202020204"/>
              <a:buChar char="•"/>
              <a:tabLst>
                <a:tab pos="500380" algn="l"/>
                <a:tab pos="1733550" algn="l"/>
              </a:tabLst>
            </a:pP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每</a:t>
            </a:r>
            <a:r>
              <a:rPr sz="38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天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380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Rebase</a:t>
            </a:r>
            <a:r>
              <a:rPr sz="38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</a:t>
            </a:r>
            <a:r>
              <a:rPr sz="380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endParaRPr sz="3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4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800">
              <a:latin typeface="Microsoft Sans Serif" panose="020B0604020202020204"/>
              <a:cs typeface="Microsoft Sans Serif" panose="020B0604020202020204"/>
            </a:endParaRPr>
          </a:p>
          <a:p>
            <a:pPr marL="500380" indent="-43688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00380" algn="l"/>
              </a:tabLst>
            </a:pP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正向、⽅向（死亡）</a:t>
            </a:r>
            <a:r>
              <a:rPr sz="3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螺旋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34365" indent="-570865">
              <a:lnSpc>
                <a:spcPct val="100000"/>
              </a:lnSpc>
              <a:spcBef>
                <a:spcPts val="5730"/>
              </a:spcBef>
              <a:buSzPct val="82000"/>
              <a:buChar char="•"/>
              <a:tabLst>
                <a:tab pos="634365" algn="l"/>
              </a:tabLst>
            </a:pPr>
            <a:r>
              <a:rPr sz="380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Rebase</a:t>
            </a:r>
            <a:r>
              <a:rPr sz="38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8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引起的余额变化，影响⽣态发展。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65450" y="1006475"/>
            <a:ext cx="1460309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85" dirty="0"/>
              <a:t>算法稳定币先驱 - </a:t>
            </a:r>
            <a:r>
              <a:rPr spc="65" dirty="0"/>
              <a:t>Ampleforth</a:t>
            </a:r>
            <a:endParaRPr spc="65" dirty="0"/>
          </a:p>
        </p:txBody>
      </p:sp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6377052"/>
            <a:ext cx="8674735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06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19760" algn="l"/>
              </a:tabLst>
            </a:pPr>
            <a:r>
              <a:rPr sz="52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如何调控每个账号的余额？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4190" y="1638300"/>
            <a:ext cx="1595056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85" dirty="0"/>
              <a:t>算法稳定币先驱 - </a:t>
            </a:r>
            <a:r>
              <a:rPr spc="65" dirty="0"/>
              <a:t>Ampleforth</a:t>
            </a:r>
            <a:endParaRPr spc="65" dirty="0"/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76414"/>
            <a:ext cx="985456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6230" indent="-303530">
              <a:lnSpc>
                <a:spcPct val="100000"/>
              </a:lnSpc>
              <a:spcBef>
                <a:spcPts val="135"/>
              </a:spcBef>
              <a:buSzPct val="83000"/>
              <a:buFont typeface="Microsoft Sans Serif" panose="020B0604020202020204"/>
              <a:buChar char="•"/>
              <a:tabLst>
                <a:tab pos="316230" algn="l"/>
              </a:tabLst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如何做到增加</a:t>
            </a:r>
            <a:r>
              <a:rPr sz="26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AMPL</a:t>
            </a:r>
            <a:r>
              <a:rPr sz="26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供给，所有⽤户余额变多，减少时余额变少？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51450" y="930275"/>
            <a:ext cx="1054671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85" dirty="0"/>
              <a:t>Rebase</a:t>
            </a:r>
            <a:r>
              <a:rPr spc="-450" dirty="0"/>
              <a:t> 机制</a:t>
            </a:r>
            <a:endParaRPr spc="-450" dirty="0"/>
          </a:p>
        </p:txBody>
      </p:sp>
      <p:sp>
        <p:nvSpPr>
          <p:cNvPr id="5" name="object 5"/>
          <p:cNvSpPr/>
          <p:nvPr/>
        </p:nvSpPr>
        <p:spPr>
          <a:xfrm>
            <a:off x="2762230" y="5663224"/>
            <a:ext cx="433070" cy="41275"/>
          </a:xfrm>
          <a:custGeom>
            <a:avLst/>
            <a:gdLst/>
            <a:ahLst/>
            <a:cxnLst/>
            <a:rect l="l" t="t" r="r" b="b"/>
            <a:pathLst>
              <a:path w="433069" h="41275">
                <a:moveTo>
                  <a:pt x="432447" y="0"/>
                </a:moveTo>
                <a:lnTo>
                  <a:pt x="0" y="0"/>
                </a:lnTo>
                <a:lnTo>
                  <a:pt x="0" y="40773"/>
                </a:lnTo>
                <a:lnTo>
                  <a:pt x="432447" y="40773"/>
                </a:lnTo>
                <a:lnTo>
                  <a:pt x="432447" y="0"/>
                </a:lnTo>
                <a:close/>
              </a:path>
            </a:pathLst>
          </a:custGeom>
          <a:solidFill>
            <a:srgbClr val="53535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683441" y="5209428"/>
            <a:ext cx="2369820" cy="76708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  <a:tabLst>
                <a:tab pos="1140460" algn="l"/>
              </a:tabLst>
            </a:pPr>
            <a:r>
              <a:rPr sz="4850" i="1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y</a:t>
            </a:r>
            <a:r>
              <a:rPr sz="4850" i="1" spc="135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4850" spc="135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485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7275" spc="494" baseline="4000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1</a:t>
            </a:r>
            <a:r>
              <a:rPr sz="7275" spc="562" baseline="4000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4850" spc="135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*</a:t>
            </a:r>
            <a:r>
              <a:rPr sz="4850" spc="-36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 </a:t>
            </a:r>
            <a:r>
              <a:rPr sz="48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x</a:t>
            </a:r>
            <a:endParaRPr sz="4850">
              <a:latin typeface="Times New Roman" panose="02020603050405020304"/>
              <a:cs typeface="Times New Roman" panose="020206030504050203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124128" y="4443114"/>
            <a:ext cx="1457325" cy="913765"/>
            <a:chOff x="1124128" y="4443114"/>
            <a:chExt cx="1457325" cy="913765"/>
          </a:xfrm>
        </p:grpSpPr>
        <p:sp>
          <p:nvSpPr>
            <p:cNvPr id="8" name="object 8"/>
            <p:cNvSpPr/>
            <p:nvPr/>
          </p:nvSpPr>
          <p:spPr>
            <a:xfrm>
              <a:off x="1129363" y="4448350"/>
              <a:ext cx="1447165" cy="902969"/>
            </a:xfrm>
            <a:custGeom>
              <a:avLst/>
              <a:gdLst/>
              <a:ahLst/>
              <a:cxnLst/>
              <a:rect l="l" t="t" r="r" b="b"/>
              <a:pathLst>
                <a:path w="1447164" h="902970">
                  <a:moveTo>
                    <a:pt x="889043" y="702858"/>
                  </a:moveTo>
                  <a:lnTo>
                    <a:pt x="543177" y="702858"/>
                  </a:lnTo>
                  <a:lnTo>
                    <a:pt x="716273" y="902786"/>
                  </a:lnTo>
                  <a:lnTo>
                    <a:pt x="889043" y="702858"/>
                  </a:lnTo>
                  <a:close/>
                </a:path>
                <a:path w="1447164" h="902970">
                  <a:moveTo>
                    <a:pt x="1360232" y="0"/>
                  </a:moveTo>
                  <a:lnTo>
                    <a:pt x="86384" y="0"/>
                  </a:lnTo>
                  <a:lnTo>
                    <a:pt x="52743" y="6783"/>
                  </a:lnTo>
                  <a:lnTo>
                    <a:pt x="25287" y="25287"/>
                  </a:lnTo>
                  <a:lnTo>
                    <a:pt x="6783" y="52743"/>
                  </a:lnTo>
                  <a:lnTo>
                    <a:pt x="0" y="86384"/>
                  </a:lnTo>
                  <a:lnTo>
                    <a:pt x="0" y="616473"/>
                  </a:lnTo>
                  <a:lnTo>
                    <a:pt x="6783" y="650113"/>
                  </a:lnTo>
                  <a:lnTo>
                    <a:pt x="25287" y="677570"/>
                  </a:lnTo>
                  <a:lnTo>
                    <a:pt x="52743" y="696074"/>
                  </a:lnTo>
                  <a:lnTo>
                    <a:pt x="86384" y="702858"/>
                  </a:lnTo>
                  <a:lnTo>
                    <a:pt x="1360232" y="702858"/>
                  </a:lnTo>
                  <a:lnTo>
                    <a:pt x="1393873" y="696074"/>
                  </a:lnTo>
                  <a:lnTo>
                    <a:pt x="1421330" y="677570"/>
                  </a:lnTo>
                  <a:lnTo>
                    <a:pt x="1439834" y="650113"/>
                  </a:lnTo>
                  <a:lnTo>
                    <a:pt x="1446617" y="616473"/>
                  </a:lnTo>
                  <a:lnTo>
                    <a:pt x="1446617" y="86384"/>
                  </a:lnTo>
                  <a:lnTo>
                    <a:pt x="1439835" y="52743"/>
                  </a:lnTo>
                  <a:lnTo>
                    <a:pt x="1421330" y="25287"/>
                  </a:lnTo>
                  <a:lnTo>
                    <a:pt x="1393874" y="6783"/>
                  </a:lnTo>
                  <a:lnTo>
                    <a:pt x="13602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129363" y="4448350"/>
              <a:ext cx="1447165" cy="902969"/>
            </a:xfrm>
            <a:custGeom>
              <a:avLst/>
              <a:gdLst/>
              <a:ahLst/>
              <a:cxnLst/>
              <a:rect l="l" t="t" r="r" b="b"/>
              <a:pathLst>
                <a:path w="1447164" h="902970">
                  <a:moveTo>
                    <a:pt x="86384" y="0"/>
                  </a:moveTo>
                  <a:lnTo>
                    <a:pt x="52744" y="6783"/>
                  </a:lnTo>
                  <a:lnTo>
                    <a:pt x="25287" y="25287"/>
                  </a:lnTo>
                  <a:lnTo>
                    <a:pt x="6783" y="52744"/>
                  </a:lnTo>
                  <a:lnTo>
                    <a:pt x="0" y="86384"/>
                  </a:lnTo>
                  <a:lnTo>
                    <a:pt x="0" y="616473"/>
                  </a:lnTo>
                  <a:lnTo>
                    <a:pt x="6783" y="650114"/>
                  </a:lnTo>
                  <a:lnTo>
                    <a:pt x="25287" y="677570"/>
                  </a:lnTo>
                  <a:lnTo>
                    <a:pt x="52744" y="696074"/>
                  </a:lnTo>
                  <a:lnTo>
                    <a:pt x="86384" y="702858"/>
                  </a:lnTo>
                  <a:lnTo>
                    <a:pt x="543177" y="702858"/>
                  </a:lnTo>
                  <a:lnTo>
                    <a:pt x="716274" y="902786"/>
                  </a:lnTo>
                  <a:lnTo>
                    <a:pt x="889043" y="702858"/>
                  </a:lnTo>
                  <a:lnTo>
                    <a:pt x="1360232" y="702858"/>
                  </a:lnTo>
                  <a:lnTo>
                    <a:pt x="1393873" y="696074"/>
                  </a:lnTo>
                  <a:lnTo>
                    <a:pt x="1421330" y="677570"/>
                  </a:lnTo>
                  <a:lnTo>
                    <a:pt x="1439834" y="650114"/>
                  </a:lnTo>
                  <a:lnTo>
                    <a:pt x="1446617" y="616473"/>
                  </a:lnTo>
                  <a:lnTo>
                    <a:pt x="1446617" y="86384"/>
                  </a:lnTo>
                  <a:lnTo>
                    <a:pt x="1439835" y="52744"/>
                  </a:lnTo>
                  <a:lnTo>
                    <a:pt x="1421330" y="25287"/>
                  </a:lnTo>
                  <a:lnTo>
                    <a:pt x="1393874" y="6783"/>
                  </a:lnTo>
                  <a:lnTo>
                    <a:pt x="1360232" y="0"/>
                  </a:lnTo>
                  <a:lnTo>
                    <a:pt x="86384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/>
          <p:cNvGrpSpPr/>
          <p:nvPr/>
        </p:nvGrpSpPr>
        <p:grpSpPr>
          <a:xfrm>
            <a:off x="3502163" y="4432726"/>
            <a:ext cx="1074420" cy="934085"/>
            <a:chOff x="3502163" y="4432726"/>
            <a:chExt cx="1074420" cy="934085"/>
          </a:xfrm>
        </p:grpSpPr>
        <p:sp>
          <p:nvSpPr>
            <p:cNvPr id="11" name="object 11"/>
            <p:cNvSpPr/>
            <p:nvPr/>
          </p:nvSpPr>
          <p:spPr>
            <a:xfrm>
              <a:off x="3507398" y="4437962"/>
              <a:ext cx="1064260" cy="923290"/>
            </a:xfrm>
            <a:custGeom>
              <a:avLst/>
              <a:gdLst/>
              <a:ahLst/>
              <a:cxnLst/>
              <a:rect l="l" t="t" r="r" b="b"/>
              <a:pathLst>
                <a:path w="1064260" h="923289">
                  <a:moveTo>
                    <a:pt x="621708" y="702203"/>
                  </a:moveTo>
                  <a:lnTo>
                    <a:pt x="275842" y="702203"/>
                  </a:lnTo>
                  <a:lnTo>
                    <a:pt x="448612" y="923073"/>
                  </a:lnTo>
                  <a:lnTo>
                    <a:pt x="621708" y="702203"/>
                  </a:lnTo>
                  <a:close/>
                </a:path>
                <a:path w="1064260" h="923289">
                  <a:moveTo>
                    <a:pt x="977392" y="0"/>
                  </a:moveTo>
                  <a:lnTo>
                    <a:pt x="86384" y="0"/>
                  </a:lnTo>
                  <a:lnTo>
                    <a:pt x="52744" y="6783"/>
                  </a:lnTo>
                  <a:lnTo>
                    <a:pt x="25287" y="25287"/>
                  </a:lnTo>
                  <a:lnTo>
                    <a:pt x="6783" y="52743"/>
                  </a:lnTo>
                  <a:lnTo>
                    <a:pt x="0" y="86384"/>
                  </a:lnTo>
                  <a:lnTo>
                    <a:pt x="0" y="615818"/>
                  </a:lnTo>
                  <a:lnTo>
                    <a:pt x="6783" y="649459"/>
                  </a:lnTo>
                  <a:lnTo>
                    <a:pt x="25287" y="676916"/>
                  </a:lnTo>
                  <a:lnTo>
                    <a:pt x="52744" y="695420"/>
                  </a:lnTo>
                  <a:lnTo>
                    <a:pt x="86384" y="702203"/>
                  </a:lnTo>
                  <a:lnTo>
                    <a:pt x="977392" y="702203"/>
                  </a:lnTo>
                  <a:lnTo>
                    <a:pt x="1011032" y="695420"/>
                  </a:lnTo>
                  <a:lnTo>
                    <a:pt x="1038489" y="676916"/>
                  </a:lnTo>
                  <a:lnTo>
                    <a:pt x="1056993" y="649459"/>
                  </a:lnTo>
                  <a:lnTo>
                    <a:pt x="1063777" y="615818"/>
                  </a:lnTo>
                  <a:lnTo>
                    <a:pt x="1063777" y="86384"/>
                  </a:lnTo>
                  <a:lnTo>
                    <a:pt x="1056993" y="52743"/>
                  </a:lnTo>
                  <a:lnTo>
                    <a:pt x="1038489" y="25287"/>
                  </a:lnTo>
                  <a:lnTo>
                    <a:pt x="1011032" y="6783"/>
                  </a:lnTo>
                  <a:lnTo>
                    <a:pt x="97739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507398" y="4437962"/>
              <a:ext cx="1064260" cy="923290"/>
            </a:xfrm>
            <a:custGeom>
              <a:avLst/>
              <a:gdLst/>
              <a:ahLst/>
              <a:cxnLst/>
              <a:rect l="l" t="t" r="r" b="b"/>
              <a:pathLst>
                <a:path w="1064260" h="923289">
                  <a:moveTo>
                    <a:pt x="86384" y="0"/>
                  </a:moveTo>
                  <a:lnTo>
                    <a:pt x="52744" y="6783"/>
                  </a:lnTo>
                  <a:lnTo>
                    <a:pt x="25287" y="25287"/>
                  </a:lnTo>
                  <a:lnTo>
                    <a:pt x="6783" y="52744"/>
                  </a:lnTo>
                  <a:lnTo>
                    <a:pt x="0" y="86384"/>
                  </a:lnTo>
                  <a:lnTo>
                    <a:pt x="0" y="615818"/>
                  </a:lnTo>
                  <a:lnTo>
                    <a:pt x="6783" y="649459"/>
                  </a:lnTo>
                  <a:lnTo>
                    <a:pt x="25287" y="676916"/>
                  </a:lnTo>
                  <a:lnTo>
                    <a:pt x="52744" y="695420"/>
                  </a:lnTo>
                  <a:lnTo>
                    <a:pt x="86384" y="702203"/>
                  </a:lnTo>
                  <a:lnTo>
                    <a:pt x="275842" y="702203"/>
                  </a:lnTo>
                  <a:lnTo>
                    <a:pt x="448611" y="923073"/>
                  </a:lnTo>
                  <a:lnTo>
                    <a:pt x="621708" y="702203"/>
                  </a:lnTo>
                  <a:lnTo>
                    <a:pt x="977391" y="702203"/>
                  </a:lnTo>
                  <a:lnTo>
                    <a:pt x="1011032" y="695420"/>
                  </a:lnTo>
                  <a:lnTo>
                    <a:pt x="1038489" y="676916"/>
                  </a:lnTo>
                  <a:lnTo>
                    <a:pt x="1056993" y="649459"/>
                  </a:lnTo>
                  <a:lnTo>
                    <a:pt x="1063777" y="615818"/>
                  </a:lnTo>
                  <a:lnTo>
                    <a:pt x="1063777" y="86384"/>
                  </a:lnTo>
                  <a:lnTo>
                    <a:pt x="1056993" y="52744"/>
                  </a:lnTo>
                  <a:lnTo>
                    <a:pt x="1038489" y="25287"/>
                  </a:lnTo>
                  <a:lnTo>
                    <a:pt x="1011032" y="6783"/>
                  </a:lnTo>
                  <a:lnTo>
                    <a:pt x="977391" y="0"/>
                  </a:lnTo>
                  <a:lnTo>
                    <a:pt x="86384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/>
          <p:cNvSpPr txBox="1"/>
          <p:nvPr/>
        </p:nvSpPr>
        <p:spPr>
          <a:xfrm>
            <a:off x="1211719" y="4617215"/>
            <a:ext cx="321754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2450465" algn="l"/>
              </a:tabLst>
            </a:pPr>
            <a:r>
              <a:rPr sz="1950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看到的余</a:t>
            </a:r>
            <a:r>
              <a:rPr sz="1950" spc="-50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额</a:t>
            </a:r>
            <a:r>
              <a:rPr sz="1950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	</a:t>
            </a:r>
            <a:r>
              <a:rPr sz="2925" baseline="3000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保存</a:t>
            </a:r>
            <a:r>
              <a:rPr sz="2925" spc="-75" baseline="3000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的</a:t>
            </a:r>
            <a:endParaRPr sz="2925" baseline="3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015282" y="6545282"/>
            <a:ext cx="1692910" cy="979805"/>
            <a:chOff x="2015282" y="6545282"/>
            <a:chExt cx="1692910" cy="979805"/>
          </a:xfrm>
        </p:grpSpPr>
        <p:sp>
          <p:nvSpPr>
            <p:cNvPr id="15" name="object 15"/>
            <p:cNvSpPr/>
            <p:nvPr/>
          </p:nvSpPr>
          <p:spPr>
            <a:xfrm>
              <a:off x="2020517" y="6550518"/>
              <a:ext cx="1682750" cy="969644"/>
            </a:xfrm>
            <a:custGeom>
              <a:avLst/>
              <a:gdLst/>
              <a:ahLst/>
              <a:cxnLst/>
              <a:rect l="l" t="t" r="r" b="b"/>
              <a:pathLst>
                <a:path w="1682750" h="969645">
                  <a:moveTo>
                    <a:pt x="1555254" y="161316"/>
                  </a:moveTo>
                  <a:lnTo>
                    <a:pt x="126632" y="161316"/>
                  </a:lnTo>
                  <a:lnTo>
                    <a:pt x="77281" y="171298"/>
                  </a:lnTo>
                  <a:lnTo>
                    <a:pt x="37036" y="198516"/>
                  </a:lnTo>
                  <a:lnTo>
                    <a:pt x="9931" y="238873"/>
                  </a:lnTo>
                  <a:lnTo>
                    <a:pt x="0" y="288276"/>
                  </a:lnTo>
                  <a:lnTo>
                    <a:pt x="0" y="842251"/>
                  </a:lnTo>
                  <a:lnTo>
                    <a:pt x="9931" y="891654"/>
                  </a:lnTo>
                  <a:lnTo>
                    <a:pt x="37036" y="932011"/>
                  </a:lnTo>
                  <a:lnTo>
                    <a:pt x="77281" y="959228"/>
                  </a:lnTo>
                  <a:lnTo>
                    <a:pt x="126632" y="969211"/>
                  </a:lnTo>
                  <a:lnTo>
                    <a:pt x="1555254" y="969211"/>
                  </a:lnTo>
                  <a:lnTo>
                    <a:pt x="1604656" y="959228"/>
                  </a:lnTo>
                  <a:lnTo>
                    <a:pt x="1645013" y="932011"/>
                  </a:lnTo>
                  <a:lnTo>
                    <a:pt x="1672231" y="891654"/>
                  </a:lnTo>
                  <a:lnTo>
                    <a:pt x="1682213" y="842251"/>
                  </a:lnTo>
                  <a:lnTo>
                    <a:pt x="1682213" y="288276"/>
                  </a:lnTo>
                  <a:lnTo>
                    <a:pt x="1672231" y="238873"/>
                  </a:lnTo>
                  <a:lnTo>
                    <a:pt x="1645013" y="198516"/>
                  </a:lnTo>
                  <a:lnTo>
                    <a:pt x="1604656" y="171298"/>
                  </a:lnTo>
                  <a:lnTo>
                    <a:pt x="1555254" y="161316"/>
                  </a:lnTo>
                  <a:close/>
                </a:path>
                <a:path w="1682750" h="969645">
                  <a:moveTo>
                    <a:pt x="898860" y="0"/>
                  </a:moveTo>
                  <a:lnTo>
                    <a:pt x="644941" y="161316"/>
                  </a:lnTo>
                  <a:lnTo>
                    <a:pt x="1152451" y="161316"/>
                  </a:lnTo>
                  <a:lnTo>
                    <a:pt x="8988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2020518" y="6550518"/>
              <a:ext cx="1682750" cy="969644"/>
            </a:xfrm>
            <a:custGeom>
              <a:avLst/>
              <a:gdLst/>
              <a:ahLst/>
              <a:cxnLst/>
              <a:rect l="l" t="t" r="r" b="b"/>
              <a:pathLst>
                <a:path w="1682750" h="969645">
                  <a:moveTo>
                    <a:pt x="898860" y="0"/>
                  </a:moveTo>
                  <a:lnTo>
                    <a:pt x="1152451" y="161317"/>
                  </a:lnTo>
                  <a:lnTo>
                    <a:pt x="1555253" y="161317"/>
                  </a:lnTo>
                  <a:lnTo>
                    <a:pt x="1604656" y="171299"/>
                  </a:lnTo>
                  <a:lnTo>
                    <a:pt x="1645013" y="198516"/>
                  </a:lnTo>
                  <a:lnTo>
                    <a:pt x="1672230" y="238873"/>
                  </a:lnTo>
                  <a:lnTo>
                    <a:pt x="1682213" y="288276"/>
                  </a:lnTo>
                  <a:lnTo>
                    <a:pt x="1682213" y="842251"/>
                  </a:lnTo>
                  <a:lnTo>
                    <a:pt x="1672230" y="891654"/>
                  </a:lnTo>
                  <a:lnTo>
                    <a:pt x="1645013" y="932011"/>
                  </a:lnTo>
                  <a:lnTo>
                    <a:pt x="1604656" y="959228"/>
                  </a:lnTo>
                  <a:lnTo>
                    <a:pt x="1555253" y="969211"/>
                  </a:lnTo>
                  <a:lnTo>
                    <a:pt x="126632" y="969211"/>
                  </a:lnTo>
                  <a:lnTo>
                    <a:pt x="77280" y="959228"/>
                  </a:lnTo>
                  <a:lnTo>
                    <a:pt x="37035" y="932011"/>
                  </a:lnTo>
                  <a:lnTo>
                    <a:pt x="9931" y="891654"/>
                  </a:lnTo>
                  <a:lnTo>
                    <a:pt x="0" y="842251"/>
                  </a:lnTo>
                  <a:lnTo>
                    <a:pt x="0" y="288276"/>
                  </a:lnTo>
                  <a:lnTo>
                    <a:pt x="9931" y="238873"/>
                  </a:lnTo>
                  <a:lnTo>
                    <a:pt x="37035" y="198516"/>
                  </a:lnTo>
                  <a:lnTo>
                    <a:pt x="77280" y="171299"/>
                  </a:lnTo>
                  <a:lnTo>
                    <a:pt x="126632" y="161317"/>
                  </a:lnTo>
                  <a:lnTo>
                    <a:pt x="644941" y="161317"/>
                  </a:lnTo>
                  <a:lnTo>
                    <a:pt x="898860" y="0"/>
                  </a:lnTo>
                  <a:close/>
                </a:path>
              </a:pathLst>
            </a:custGeom>
            <a:ln w="104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2169029" y="5672764"/>
            <a:ext cx="1384935" cy="158369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671830">
              <a:lnSpc>
                <a:spcPct val="100000"/>
              </a:lnSpc>
              <a:spcBef>
                <a:spcPts val="115"/>
              </a:spcBef>
            </a:pPr>
            <a:r>
              <a:rPr sz="4850" i="1" spc="-5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endParaRPr sz="48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4085"/>
              </a:spcBef>
            </a:pPr>
            <a:r>
              <a:rPr sz="1950" dirty="0">
                <a:solidFill>
                  <a:srgbClr val="5A5F5E"/>
                </a:solidFill>
                <a:latin typeface="Arial MT"/>
                <a:cs typeface="Arial MT"/>
              </a:rPr>
              <a:t>rebase</a:t>
            </a:r>
            <a:r>
              <a:rPr sz="1950" spc="185" dirty="0">
                <a:solidFill>
                  <a:srgbClr val="5A5F5E"/>
                </a:solidFill>
                <a:latin typeface="Arial MT"/>
                <a:cs typeface="Arial MT"/>
              </a:rPr>
              <a:t> </a:t>
            </a:r>
            <a:r>
              <a:rPr sz="1950" spc="-25" dirty="0">
                <a:solidFill>
                  <a:srgbClr val="5A5F5E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调节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957372" y="4797214"/>
            <a:ext cx="11988668" cy="2044700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693172" y="5242901"/>
            <a:ext cx="1004824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balanceOf(address</a:t>
            </a:r>
            <a:r>
              <a:rPr sz="2400" spc="-1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who)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external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(uint256){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9431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_gonBalances[who].</a:t>
            </a:r>
            <a:r>
              <a:rPr sz="2400" spc="-10" dirty="0">
                <a:solidFill>
                  <a:srgbClr val="795E26"/>
                </a:solidFill>
                <a:latin typeface="Courier New" panose="02070309020205020404"/>
                <a:cs typeface="Courier New" panose="02070309020205020404"/>
              </a:rPr>
              <a:t>div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(_gonsPerFragment);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53157" y="5242901"/>
            <a:ext cx="166560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5588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AF00DB"/>
                </a:solidFill>
                <a:latin typeface="Courier New" panose="02070309020205020404"/>
                <a:cs typeface="Courier New" panose="02070309020205020404"/>
              </a:rPr>
              <a:t>return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14083" y="8091314"/>
            <a:ext cx="2609215" cy="1549400"/>
          </a:xfrm>
          <a:prstGeom prst="rect">
            <a:avLst/>
          </a:prstGeom>
        </p:spPr>
        <p:txBody>
          <a:bodyPr vert="horz" wrap="square" lIns="0" tIns="14859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170"/>
              </a:spcBef>
              <a:tabLst>
                <a:tab pos="986155" algn="l"/>
              </a:tabLst>
            </a:pPr>
            <a:r>
              <a:rPr sz="6150" i="1" baseline="-39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k</a:t>
            </a:r>
            <a:r>
              <a:rPr sz="6150" i="1" spc="179" baseline="-3900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6150" spc="195" baseline="-3900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=</a:t>
            </a:r>
            <a:r>
              <a:rPr sz="6150" baseline="-39000" dirty="0">
                <a:solidFill>
                  <a:srgbClr val="535353"/>
                </a:solidFill>
                <a:latin typeface="Georgia" panose="02040502050405020303"/>
                <a:cs typeface="Georgia" panose="02040502050405020303"/>
              </a:rPr>
              <a:t>	</a:t>
            </a:r>
            <a:r>
              <a:rPr sz="4100" i="1" u="heavy" spc="-1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Times New Roman" panose="02020603050405020304"/>
                <a:cs typeface="Times New Roman" panose="02020603050405020304"/>
              </a:rPr>
              <a:t>TOTAL</a:t>
            </a:r>
            <a:endParaRPr sz="4100">
              <a:latin typeface="Times New Roman" panose="02020603050405020304"/>
              <a:cs typeface="Times New Roman" panose="02020603050405020304"/>
            </a:endParaRPr>
          </a:p>
          <a:p>
            <a:pPr marL="1086485">
              <a:lnSpc>
                <a:spcPct val="100000"/>
              </a:lnSpc>
              <a:spcBef>
                <a:spcPts val="1080"/>
              </a:spcBef>
            </a:pPr>
            <a:r>
              <a:rPr sz="4100" i="1" spc="-10" dirty="0">
                <a:solidFill>
                  <a:srgbClr val="535353"/>
                </a:solidFill>
                <a:latin typeface="Times New Roman" panose="02020603050405020304"/>
                <a:cs typeface="Times New Roman" panose="02020603050405020304"/>
              </a:rPr>
              <a:t>supply</a:t>
            </a:r>
            <a:endParaRPr sz="41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2563" y="3704485"/>
            <a:ext cx="8352155" cy="3938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8485" indent="-541020">
              <a:lnSpc>
                <a:spcPct val="100000"/>
              </a:lnSpc>
              <a:spcBef>
                <a:spcPts val="95"/>
              </a:spcBef>
              <a:buSzPct val="82000"/>
              <a:buFont typeface="Microsoft Sans Serif" panose="020B0604020202020204"/>
              <a:buChar char="•"/>
              <a:tabLst>
                <a:tab pos="578485" algn="l"/>
                <a:tab pos="579120" algn="l"/>
              </a:tabLst>
            </a:pP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查看交易（交易</a:t>
            </a:r>
            <a:r>
              <a:rPr sz="4700" spc="-3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4700" spc="-6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700" spc="-5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sh</a:t>
            </a: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4700" spc="-6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</a:t>
            </a:r>
            <a:r>
              <a:rPr sz="4700" spc="-6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、）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78485" indent="-541020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578485" algn="l"/>
                <a:tab pos="579120" algn="l"/>
              </a:tabLst>
            </a:pP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查看</a:t>
            </a:r>
            <a:r>
              <a:rPr sz="4700" spc="-7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700" spc="-8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7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47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470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47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信息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78485" indent="-54102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78485" algn="l"/>
                <a:tab pos="579120" algn="l"/>
              </a:tabLst>
            </a:pP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查看源代码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区块链浏览器</a:t>
            </a:r>
            <a:endParaRPr spc="30" dirty="0"/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22650" y="1158875"/>
            <a:ext cx="1443990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85" dirty="0"/>
              <a:t>算法稳定币先驱 - </a:t>
            </a:r>
            <a:r>
              <a:rPr spc="65" dirty="0"/>
              <a:t>Ampleforth</a:t>
            </a:r>
            <a:endParaRPr spc="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97771" y="3476333"/>
            <a:ext cx="11308556" cy="6680424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704061"/>
            <a:ext cx="18874740" cy="61861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22605" indent="-509905">
              <a:lnSpc>
                <a:spcPct val="100000"/>
              </a:lnSpc>
              <a:spcBef>
                <a:spcPts val="130"/>
              </a:spcBef>
              <a:buSzPct val="82000"/>
              <a:buFont typeface="Microsoft Sans Serif" panose="020B0604020202020204"/>
              <a:buChar char="•"/>
              <a:tabLst>
                <a:tab pos="522605" algn="l"/>
              </a:tabLst>
            </a:pPr>
            <a:r>
              <a:rPr sz="44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除 </a:t>
            </a:r>
            <a:r>
              <a:rPr sz="440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外，引⼊债券 </a:t>
            </a:r>
            <a:r>
              <a:rPr sz="4400" spc="-5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Basis</a:t>
            </a:r>
            <a:r>
              <a:rPr sz="44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Bond</a:t>
            </a:r>
            <a:r>
              <a:rPr sz="4400" spc="-3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4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BAB</a:t>
            </a:r>
            <a:r>
              <a:rPr sz="4400" spc="-3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），</a:t>
            </a:r>
            <a:r>
              <a:rPr sz="44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Basis</a:t>
            </a:r>
            <a:r>
              <a:rPr sz="44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Shares</a:t>
            </a:r>
            <a:r>
              <a:rPr sz="4400" spc="-3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40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BAS</a:t>
            </a:r>
            <a:r>
              <a:rPr sz="4400" spc="-3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4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2605" marR="5080" indent="-510540">
              <a:lnSpc>
                <a:spcPct val="141000"/>
              </a:lnSpc>
              <a:spcBef>
                <a:spcPts val="4505"/>
              </a:spcBef>
              <a:buSzPct val="82000"/>
              <a:buFont typeface="Microsoft Sans Serif" panose="020B0604020202020204"/>
              <a:buChar char="•"/>
              <a:tabLst>
                <a:tab pos="522605" algn="l"/>
                <a:tab pos="7083425" algn="l"/>
              </a:tabLst>
            </a:pP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</a:t>
            </a:r>
            <a:r>
              <a:rPr sz="44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&lt;$1</a:t>
            </a:r>
            <a:r>
              <a:rPr sz="4400" spc="-14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时，</a:t>
            </a:r>
            <a:r>
              <a:rPr sz="44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可折价兑换</a:t>
            </a:r>
            <a:r>
              <a:rPr sz="44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BAB(</a:t>
            </a:r>
            <a:r>
              <a:rPr sz="44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spc="-3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BAB</a:t>
            </a:r>
            <a:r>
              <a:rPr sz="44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</a:t>
            </a:r>
            <a:r>
              <a:rPr sz="44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spc="3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</a:t>
            </a:r>
            <a:r>
              <a:rPr sz="44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价格的平⽅</a:t>
            </a:r>
            <a:r>
              <a:rPr sz="4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44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等</a:t>
            </a:r>
            <a:r>
              <a:rPr sz="4400" spc="-3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回到</a:t>
            </a:r>
            <a:r>
              <a:rPr sz="4400" spc="-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44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美元的时候，可</a:t>
            </a:r>
            <a:r>
              <a:rPr sz="44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4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sz="4400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sz="4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sz="4400" spc="3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赎回</a:t>
            </a:r>
            <a:r>
              <a:rPr sz="44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spc="-2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减轻⽤户币变少的⼼理负担</a:t>
            </a:r>
            <a:r>
              <a:rPr sz="44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4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22605" indent="-509905">
              <a:lnSpc>
                <a:spcPct val="100000"/>
              </a:lnSpc>
              <a:spcBef>
                <a:spcPts val="6640"/>
              </a:spcBef>
              <a:buSzPct val="82000"/>
              <a:buFont typeface="Microsoft Sans Serif" panose="020B0604020202020204"/>
              <a:buChar char="•"/>
              <a:tabLst>
                <a:tab pos="522605" algn="l"/>
                <a:tab pos="9010650" algn="l"/>
              </a:tabLst>
            </a:pP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</a:t>
            </a:r>
            <a:r>
              <a:rPr sz="4400" spc="-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&gt;$1</a:t>
            </a:r>
            <a:r>
              <a:rPr sz="4400" spc="-140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时，若赎回之后，</a:t>
            </a:r>
            <a:r>
              <a:rPr sz="44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仍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4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&gt;$1</a:t>
            </a:r>
            <a:r>
              <a:rPr sz="4400" spc="-140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增发</a:t>
            </a:r>
            <a:r>
              <a:rPr sz="440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BAC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作为分红给质押的</a:t>
            </a:r>
            <a:r>
              <a:rPr sz="44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400" spc="-4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BAS</a:t>
            </a:r>
            <a:endParaRPr sz="44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6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400">
              <a:latin typeface="Microsoft Sans Serif" panose="020B0604020202020204"/>
              <a:cs typeface="Microsoft Sans Serif" panose="020B0604020202020204"/>
            </a:endParaRPr>
          </a:p>
          <a:p>
            <a:pPr marL="522605" indent="-50990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522605" algn="l"/>
              </a:tabLst>
            </a:pP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号称</a:t>
            </a:r>
            <a:r>
              <a:rPr sz="4400" spc="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”</a:t>
            </a:r>
            <a:r>
              <a:rPr sz="4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野⽣美联储</a:t>
            </a:r>
            <a:r>
              <a:rPr sz="4400" spc="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”</a:t>
            </a:r>
            <a:r>
              <a:rPr sz="44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，⼤量的</a:t>
            </a:r>
            <a:r>
              <a:rPr sz="44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fork</a:t>
            </a:r>
            <a:r>
              <a:rPr sz="44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，监管要求关闭。</a:t>
            </a:r>
            <a:endParaRPr sz="44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0650" y="1082675"/>
            <a:ext cx="1576387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43990">
              <a:lnSpc>
                <a:spcPct val="100000"/>
              </a:lnSpc>
              <a:spcBef>
                <a:spcPts val="130"/>
              </a:spcBef>
            </a:pPr>
            <a:r>
              <a:rPr spc="-220" dirty="0"/>
              <a:t>稳定币改良 </a:t>
            </a:r>
            <a:r>
              <a:rPr dirty="0"/>
              <a:t>Basis</a:t>
            </a:r>
            <a:r>
              <a:rPr spc="-1295" dirty="0"/>
              <a:t> </a:t>
            </a:r>
            <a:r>
              <a:rPr spc="640" dirty="0"/>
              <a:t>Cash</a:t>
            </a:r>
            <a:endParaRPr spc="640" dirty="0"/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98850" y="1082675"/>
            <a:ext cx="1181608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42988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Basis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60249" y="3402990"/>
            <a:ext cx="9423796" cy="7141143"/>
          </a:xfrm>
          <a:prstGeom prst="rect">
            <a:avLst/>
          </a:prstGeom>
        </p:spPr>
      </p:pic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46040" y="3418567"/>
            <a:ext cx="15840075" cy="259461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93370" indent="-242570">
              <a:lnSpc>
                <a:spcPct val="100000"/>
              </a:lnSpc>
              <a:spcBef>
                <a:spcPts val="110"/>
              </a:spcBef>
              <a:buSzPct val="81000"/>
              <a:buFont typeface="Microsoft Sans Serif" panose="020B0604020202020204"/>
              <a:buChar char="•"/>
              <a:tabLst>
                <a:tab pos="293370" algn="l"/>
              </a:tabLst>
            </a:pPr>
            <a:r>
              <a:rPr sz="2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纯算法稳定币，在早期缺乏信⼼时，容易进⼊螺旋死亡，</a:t>
            </a:r>
            <a:r>
              <a:rPr sz="2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采⽤渐进式实现算法稳定。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293370" indent="-242570">
              <a:lnSpc>
                <a:spcPct val="100000"/>
              </a:lnSpc>
              <a:spcBef>
                <a:spcPts val="3185"/>
              </a:spcBef>
              <a:buSzPct val="81000"/>
              <a:buFont typeface="Microsoft Sans Serif" panose="020B0604020202020204"/>
              <a:buChar char="•"/>
              <a:tabLst>
                <a:tab pos="293370" algn="l"/>
              </a:tabLst>
            </a:pP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部分抵押，引⼊套利模式：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00430" lvl="1" indent="-242570">
              <a:lnSpc>
                <a:spcPct val="100000"/>
              </a:lnSpc>
              <a:spcBef>
                <a:spcPts val="3185"/>
              </a:spcBef>
              <a:buSzPct val="81000"/>
              <a:buFont typeface="Microsoft Sans Serif" panose="020B0604020202020204"/>
              <a:buChar char="•"/>
              <a:tabLst>
                <a:tab pos="900430" algn="l"/>
              </a:tabLst>
            </a:pPr>
            <a:r>
              <a:rPr sz="2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 </a:t>
            </a:r>
            <a:r>
              <a:rPr sz="21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&lt; </a:t>
            </a:r>
            <a:r>
              <a:rPr sz="2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$</a:t>
            </a:r>
            <a:r>
              <a:rPr sz="21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21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，套利者会购买</a:t>
            </a:r>
            <a:r>
              <a:rPr sz="2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，并以</a:t>
            </a:r>
            <a:r>
              <a:rPr sz="21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去赎回</a:t>
            </a:r>
            <a:r>
              <a:rPr sz="2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USDC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</a:t>
            </a:r>
            <a:r>
              <a:rPr sz="21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FXS</a:t>
            </a:r>
            <a:r>
              <a:rPr sz="21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，并通过出售</a:t>
            </a:r>
            <a:r>
              <a:rPr sz="21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FXS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获利。对 </a:t>
            </a:r>
            <a:r>
              <a:rPr sz="21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的购买需求将让汇率恢复。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00430" lvl="1" indent="-24257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900430" algn="l"/>
              </a:tabLst>
            </a:pPr>
            <a:r>
              <a:rPr sz="21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 </a:t>
            </a:r>
            <a:r>
              <a:rPr sz="21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&gt; </a:t>
            </a:r>
            <a:r>
              <a:rPr sz="2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$</a:t>
            </a:r>
            <a:r>
              <a:rPr sz="210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21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: 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套利者将通过</a:t>
            </a:r>
            <a:r>
              <a:rPr sz="2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USDC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</a:t>
            </a:r>
            <a:r>
              <a:rPr sz="21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FXS</a:t>
            </a:r>
            <a:r>
              <a:rPr sz="2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去创建</a:t>
            </a:r>
            <a:r>
              <a:rPr sz="2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，并卖出</a:t>
            </a:r>
            <a:r>
              <a:rPr sz="21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FRAX</a:t>
            </a:r>
            <a:r>
              <a:rPr sz="2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⽽获利，卖出压⼒将促使汇率恢复。</a:t>
            </a:r>
            <a:endParaRPr sz="2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889250" y="854075"/>
            <a:ext cx="1049528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67436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Frax</a:t>
            </a:r>
            <a:endParaRPr spc="-20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18740" y="7066038"/>
            <a:ext cx="5005083" cy="249207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0860" y="7050331"/>
            <a:ext cx="5214500" cy="2523483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22650" y="1082675"/>
            <a:ext cx="1055687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67436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Frax</a:t>
            </a:r>
            <a:endParaRPr spc="-2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78353" y="3130794"/>
            <a:ext cx="10177700" cy="7371503"/>
          </a:xfrm>
          <a:prstGeom prst="rect">
            <a:avLst/>
          </a:prstGeom>
        </p:spPr>
      </p:pic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23959"/>
            <a:ext cx="6093460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indent="-430530">
              <a:lnSpc>
                <a:spcPct val="100000"/>
              </a:lnSpc>
              <a:spcBef>
                <a:spcPts val="95"/>
              </a:spcBef>
              <a:buSzPct val="81000"/>
              <a:buChar char="•"/>
              <a:tabLst>
                <a:tab pos="443230" algn="l"/>
              </a:tabLst>
            </a:pPr>
            <a:r>
              <a:rPr sz="3750" spc="-3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PCV</a:t>
            </a:r>
            <a:r>
              <a:rPr sz="375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: </a:t>
            </a:r>
            <a:r>
              <a:rPr sz="37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协议控制价值</a:t>
            </a:r>
            <a:r>
              <a:rPr sz="3750" spc="-4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75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FEI</a:t>
            </a:r>
            <a:r>
              <a:rPr sz="37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17670" y="1638557"/>
            <a:ext cx="14687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95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FEI</a:t>
            </a:r>
            <a:endParaRPr sz="7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367233" y="4048793"/>
            <a:ext cx="8564680" cy="59952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9171" y="5103801"/>
            <a:ext cx="6146409" cy="4272121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8740" y="3227075"/>
            <a:ext cx="6715759" cy="20307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11150" indent="-273050">
              <a:lnSpc>
                <a:spcPct val="100000"/>
              </a:lnSpc>
              <a:spcBef>
                <a:spcPts val="125"/>
              </a:spcBef>
              <a:buSzPct val="83000"/>
              <a:buChar char="•"/>
              <a:tabLst>
                <a:tab pos="311150" algn="l"/>
              </a:tabLst>
            </a:pPr>
            <a:r>
              <a:rPr sz="235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PCV:</a:t>
            </a:r>
            <a:r>
              <a:rPr sz="235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协议控制价值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18210" lvl="1" indent="-273050">
              <a:lnSpc>
                <a:spcPct val="100000"/>
              </a:lnSpc>
              <a:spcBef>
                <a:spcPts val="3645"/>
              </a:spcBef>
              <a:buSzPct val="83000"/>
              <a:buFont typeface="Microsoft Sans Serif" panose="020B0604020202020204"/>
              <a:buChar char="•"/>
              <a:tabLst>
                <a:tab pos="918210" algn="l"/>
              </a:tabLst>
            </a:pPr>
            <a:r>
              <a:rPr sz="2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确保流动性不流失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18210" lvl="1" indent="-273050">
              <a:lnSpc>
                <a:spcPct val="100000"/>
              </a:lnSpc>
              <a:spcBef>
                <a:spcPts val="3650"/>
              </a:spcBef>
              <a:buSzPct val="83000"/>
              <a:buChar char="•"/>
              <a:tabLst>
                <a:tab pos="918210" algn="l"/>
              </a:tabLst>
            </a:pPr>
            <a:r>
              <a:rPr sz="23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Reweight</a:t>
            </a:r>
            <a:r>
              <a:rPr sz="2350" spc="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调节价格</a:t>
            </a:r>
            <a:r>
              <a:rPr sz="235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35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UniswapPCVController</a:t>
            </a:r>
            <a:r>
              <a:rPr sz="235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317670" y="1638557"/>
            <a:ext cx="14687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FEI</a:t>
            </a:r>
            <a:endParaRPr spc="-95" dirty="0"/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016344" y="4420646"/>
            <a:ext cx="8835928" cy="6361869"/>
          </a:xfrm>
          <a:prstGeom prst="rect">
            <a:avLst/>
          </a:prstGeom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23959"/>
            <a:ext cx="5690870" cy="596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3230" indent="-430530">
              <a:lnSpc>
                <a:spcPct val="100000"/>
              </a:lnSpc>
              <a:spcBef>
                <a:spcPts val="95"/>
              </a:spcBef>
              <a:buSzPct val="81000"/>
              <a:buFont typeface="Microsoft Sans Serif" panose="020B0604020202020204"/>
              <a:buChar char="•"/>
              <a:tabLst>
                <a:tab pos="443230" algn="l"/>
              </a:tabLst>
            </a:pPr>
            <a:r>
              <a:rPr sz="3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直接激励：促使价格回归</a:t>
            </a:r>
            <a:endParaRPr sz="37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17670" y="1638557"/>
            <a:ext cx="14687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95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FEI</a:t>
            </a:r>
            <a:endParaRPr sz="7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71675" y="4267067"/>
            <a:ext cx="14659239" cy="6282531"/>
          </a:xfrm>
          <a:prstGeom prst="rect">
            <a:avLst/>
          </a:prstGeom>
        </p:spPr>
      </p:pic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13589"/>
            <a:ext cx="485267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6230" indent="-303530">
              <a:lnSpc>
                <a:spcPct val="100000"/>
              </a:lnSpc>
              <a:spcBef>
                <a:spcPts val="135"/>
              </a:spcBef>
              <a:buSzPct val="83000"/>
              <a:buFont typeface="Microsoft Sans Serif" panose="020B0604020202020204"/>
              <a:buChar char="•"/>
              <a:tabLst>
                <a:tab pos="316230" algn="l"/>
              </a:tabLst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⾼于</a:t>
            </a:r>
            <a:r>
              <a:rPr sz="26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26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美元是通过套利空间回归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17670" y="930532"/>
            <a:ext cx="14687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95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FEI</a:t>
            </a:r>
            <a:endParaRPr sz="7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177761" y="2577103"/>
            <a:ext cx="8478885" cy="8478885"/>
          </a:xfrm>
          <a:prstGeom prst="rect">
            <a:avLst/>
          </a:prstGeom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84140" y="3213589"/>
            <a:ext cx="30099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16230" indent="-303530">
              <a:lnSpc>
                <a:spcPct val="100000"/>
              </a:lnSpc>
              <a:spcBef>
                <a:spcPts val="135"/>
              </a:spcBef>
              <a:buSzPct val="83000"/>
              <a:buFont typeface="Microsoft Sans Serif" panose="020B0604020202020204"/>
              <a:buChar char="•"/>
              <a:tabLst>
                <a:tab pos="316230" algn="l"/>
              </a:tabLst>
            </a:pPr>
            <a:r>
              <a:rPr sz="26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最终实现动态锚定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17670" y="1638557"/>
            <a:ext cx="14687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95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FEI</a:t>
            </a:r>
            <a:endParaRPr sz="7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518815" y="4223006"/>
            <a:ext cx="14659239" cy="572757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2514" y="1638557"/>
            <a:ext cx="49993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不同的⽹络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19863" y="4391023"/>
            <a:ext cx="12623165" cy="63398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578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57860" algn="l"/>
                <a:tab pos="6584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主⽹（价值⽹络</a:t>
            </a:r>
            <a:r>
              <a:rPr sz="5250" spc="-27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525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https://cn.etherscan.com/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7000">
              <a:latin typeface="Microsoft Sans Serif" panose="020B0604020202020204"/>
              <a:cs typeface="Microsoft Sans Serif" panose="020B0604020202020204"/>
            </a:endParaRPr>
          </a:p>
          <a:p>
            <a:pPr marL="657860" indent="-60769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57860" algn="l"/>
                <a:tab pos="6584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测试⽹：</a:t>
            </a:r>
            <a:r>
              <a:rPr sz="525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5250" spc="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tt</a:t>
            </a:r>
            <a:r>
              <a:rPr sz="525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5250" spc="-8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5250" spc="-4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525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//</a:t>
            </a:r>
            <a:r>
              <a:rPr sz="5250" spc="-6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525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oe</a:t>
            </a:r>
            <a:r>
              <a:rPr sz="5250" spc="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52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li</a:t>
            </a:r>
            <a:r>
              <a:rPr sz="5250" spc="-3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525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525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525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525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525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5250" spc="-5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sc</a:t>
            </a:r>
            <a:r>
              <a:rPr sz="5250" spc="-6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525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5250" spc="-5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525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io/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7000">
              <a:latin typeface="Microsoft Sans Serif" panose="020B0604020202020204"/>
              <a:cs typeface="Microsoft Sans Serif" panose="020B0604020202020204"/>
            </a:endParaRPr>
          </a:p>
          <a:p>
            <a:pPr marL="657860" indent="-60769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57860" algn="l"/>
                <a:tab pos="6584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开发模拟⽹（本地环境）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5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766560">
              <a:lnSpc>
                <a:spcPct val="100000"/>
              </a:lnSpc>
            </a:pPr>
            <a:r>
              <a:rPr sz="41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https://chainlist.org/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317670" y="1638557"/>
            <a:ext cx="14687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95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FEI</a:t>
            </a:r>
            <a:endParaRPr sz="7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74830" y="499002"/>
            <a:ext cx="15334088" cy="10310551"/>
          </a:xfrm>
          <a:prstGeom prst="rect">
            <a:avLst/>
          </a:prstGeom>
        </p:spPr>
      </p:pic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33340" y="3273365"/>
            <a:ext cx="14393544" cy="49764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39420" indent="-375920">
              <a:lnSpc>
                <a:spcPct val="100000"/>
              </a:lnSpc>
              <a:spcBef>
                <a:spcPts val="120"/>
              </a:spcBef>
              <a:buSzPct val="82000"/>
              <a:buChar char="•"/>
              <a:tabLst>
                <a:tab pos="439420" algn="l"/>
              </a:tabLst>
            </a:pPr>
            <a:r>
              <a:rPr sz="3250" spc="-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LUNA</a:t>
            </a:r>
            <a:r>
              <a:rPr sz="3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是</a:t>
            </a:r>
            <a:r>
              <a:rPr sz="3250" spc="-6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25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rr</a:t>
            </a:r>
            <a:r>
              <a:rPr sz="325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25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的⽣态治理代币；</a:t>
            </a:r>
            <a:r>
              <a:rPr sz="325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UST</a:t>
            </a:r>
            <a:r>
              <a:rPr sz="32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则是锚定美元稳定币，</a:t>
            </a:r>
            <a:r>
              <a:rPr sz="325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1UST</a:t>
            </a:r>
            <a:r>
              <a:rPr sz="3250" spc="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锚定</a:t>
            </a:r>
            <a:r>
              <a:rPr sz="325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32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美元。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9420" indent="-375920">
              <a:lnSpc>
                <a:spcPct val="100000"/>
              </a:lnSpc>
              <a:spcBef>
                <a:spcPts val="4865"/>
              </a:spcBef>
              <a:buSzPct val="82000"/>
              <a:buChar char="•"/>
              <a:tabLst>
                <a:tab pos="439420" algn="l"/>
              </a:tabLst>
            </a:pPr>
            <a:r>
              <a:rPr sz="325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UST</a:t>
            </a:r>
            <a:r>
              <a:rPr sz="325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通过消耗</a:t>
            </a:r>
            <a:r>
              <a:rPr sz="32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Luna</a:t>
            </a:r>
            <a:r>
              <a:rPr sz="32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来铸造，反向亦然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7115" lvl="1" indent="-376555">
              <a:lnSpc>
                <a:spcPct val="100000"/>
              </a:lnSpc>
              <a:spcBef>
                <a:spcPts val="4865"/>
              </a:spcBef>
              <a:buSzPct val="82000"/>
              <a:buChar char="•"/>
              <a:tabLst>
                <a:tab pos="1047115" algn="l"/>
              </a:tabLst>
            </a:pPr>
            <a:r>
              <a:rPr sz="325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UST</a:t>
            </a:r>
            <a:r>
              <a:rPr sz="32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发⾏规模越⼤，</a:t>
            </a:r>
            <a:r>
              <a:rPr sz="325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Luna</a:t>
            </a:r>
            <a:r>
              <a:rPr sz="32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通缩规模越⼤，总供给越⼩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7115" lvl="1" indent="-376555">
              <a:lnSpc>
                <a:spcPct val="100000"/>
              </a:lnSpc>
              <a:spcBef>
                <a:spcPts val="4865"/>
              </a:spcBef>
              <a:buSzPct val="82000"/>
              <a:buFont typeface="Microsoft Sans Serif" panose="020B0604020202020204"/>
              <a:buChar char="•"/>
              <a:tabLst>
                <a:tab pos="1047115" algn="l"/>
              </a:tabLst>
            </a:pPr>
            <a:r>
              <a:rPr sz="3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</a:t>
            </a:r>
            <a:r>
              <a:rPr sz="325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UST</a:t>
            </a:r>
            <a:r>
              <a:rPr sz="3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被反向赎回为</a:t>
            </a:r>
            <a:r>
              <a:rPr sz="325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Luna</a:t>
            </a:r>
            <a:r>
              <a:rPr sz="3250" spc="-1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，则</a:t>
            </a:r>
            <a:r>
              <a:rPr sz="32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Luna</a:t>
            </a:r>
            <a:r>
              <a:rPr sz="32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的供给则会增加。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7115" lvl="1" indent="-376555">
              <a:lnSpc>
                <a:spcPct val="100000"/>
              </a:lnSpc>
              <a:spcBef>
                <a:spcPts val="4860"/>
              </a:spcBef>
              <a:buSzPct val="82000"/>
              <a:buChar char="•"/>
              <a:tabLst>
                <a:tab pos="1047115" algn="l"/>
              </a:tabLst>
            </a:pPr>
            <a:r>
              <a:rPr sz="325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Luna</a:t>
            </a:r>
            <a:r>
              <a:rPr sz="3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的⽬的是吸收</a:t>
            </a:r>
            <a:r>
              <a:rPr sz="325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UST</a:t>
            </a:r>
            <a:r>
              <a:rPr sz="32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的波动性。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60650" y="1082675"/>
            <a:ext cx="1072007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116070">
              <a:lnSpc>
                <a:spcPct val="100000"/>
              </a:lnSpc>
              <a:spcBef>
                <a:spcPts val="130"/>
              </a:spcBef>
            </a:pPr>
            <a:r>
              <a:rPr spc="1120" dirty="0"/>
              <a:t>LUNA/UST</a:t>
            </a:r>
            <a:endParaRPr spc="1120" dirty="0"/>
          </a:p>
        </p:txBody>
      </p:sp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38764" y="5004659"/>
            <a:ext cx="28270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2105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Q</a:t>
            </a:r>
            <a:r>
              <a:rPr sz="7800" spc="-1295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7800" spc="1755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&amp;</a:t>
            </a:r>
            <a:r>
              <a:rPr sz="7800" spc="-1295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7800" spc="1145" dirty="0">
                <a:solidFill>
                  <a:srgbClr val="535353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A</a:t>
            </a:r>
            <a:endParaRPr sz="7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8105" y="3219385"/>
            <a:ext cx="18401030" cy="71348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3885" indent="-541020">
              <a:lnSpc>
                <a:spcPct val="100000"/>
              </a:lnSpc>
              <a:spcBef>
                <a:spcPts val="95"/>
              </a:spcBef>
              <a:buSzPct val="82000"/>
              <a:buFont typeface="Microsoft Sans Serif" panose="020B0604020202020204"/>
              <a:buChar char="•"/>
              <a:tabLst>
                <a:tab pos="603885" algn="l"/>
                <a:tab pos="604520" algn="l"/>
              </a:tabLst>
            </a:pP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什么是</a:t>
            </a:r>
            <a:r>
              <a:rPr sz="47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47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700" spc="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endParaRPr sz="47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6100">
              <a:latin typeface="Microsoft Sans Serif" panose="020B0604020202020204"/>
              <a:cs typeface="Microsoft Sans Serif" panose="020B0604020202020204"/>
            </a:endParaRPr>
          </a:p>
          <a:p>
            <a:pPr marL="1210945" lvl="1" indent="-541020">
              <a:lnSpc>
                <a:spcPct val="100000"/>
              </a:lnSpc>
              <a:buSzPct val="82000"/>
              <a:buChar char="•"/>
              <a:tabLst>
                <a:tab pos="1210945" algn="l"/>
                <a:tab pos="1211580" algn="l"/>
              </a:tabLst>
            </a:pPr>
            <a:r>
              <a:rPr sz="47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Decentralized</a:t>
            </a:r>
            <a:r>
              <a:rPr sz="47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Autonomous</a:t>
            </a:r>
            <a:r>
              <a:rPr sz="47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Organization</a:t>
            </a:r>
            <a:r>
              <a:rPr sz="47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去中⼼化⾃治组织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10945" lvl="1" indent="-54102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210945" algn="l"/>
                <a:tab pos="1211580" algn="l"/>
              </a:tabLst>
            </a:pP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全新的组织形态</a:t>
            </a:r>
            <a:r>
              <a:rPr sz="4700" spc="-4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4700" spc="-3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去中⼼化，⾃治，可治理，公开透明，</a:t>
            </a:r>
            <a:r>
              <a:rPr sz="4700" spc="-8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7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47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470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en</a:t>
            </a: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激励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10945" lvl="1" indent="-541020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1210945" algn="l"/>
                <a:tab pos="1211580" algn="l"/>
              </a:tabLst>
            </a:pP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围绕⼀个共同愿景（纲领）⽽组成的团体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10945" lvl="1" indent="-541020">
              <a:lnSpc>
                <a:spcPct val="100000"/>
              </a:lnSpc>
              <a:buSzPct val="82000"/>
              <a:buChar char="•"/>
              <a:tabLst>
                <a:tab pos="1210945" algn="l"/>
                <a:tab pos="1211580" algn="l"/>
              </a:tabLst>
            </a:pPr>
            <a:r>
              <a:rPr sz="470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DAO</a:t>
            </a:r>
            <a:r>
              <a:rPr sz="47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7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的公开透明，更容易吸纳贡献者，形成⼤规模协作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DAO</a:t>
            </a:r>
            <a:r>
              <a:rPr spc="215" dirty="0"/>
              <a:t> </a:t>
            </a:r>
            <a:r>
              <a:rPr spc="30" dirty="0"/>
              <a:t>治理</a:t>
            </a:r>
            <a:endParaRPr spc="30" dirty="0"/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40805" y="3754858"/>
            <a:ext cx="19587210" cy="6065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639445" indent="-589280">
              <a:lnSpc>
                <a:spcPct val="100000"/>
              </a:lnSpc>
              <a:spcBef>
                <a:spcPts val="115"/>
              </a:spcBef>
              <a:buSzPct val="82000"/>
              <a:buChar char="•"/>
              <a:tabLst>
                <a:tab pos="639445" algn="l"/>
                <a:tab pos="640080" algn="l"/>
              </a:tabLst>
            </a:pPr>
            <a:r>
              <a:rPr sz="510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DAO</a:t>
            </a:r>
            <a:r>
              <a:rPr sz="51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治理：怎样的⽅式来管理</a:t>
            </a:r>
            <a:r>
              <a:rPr sz="510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DAO</a:t>
            </a:r>
            <a:endParaRPr sz="51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6750">
              <a:latin typeface="Microsoft Sans Serif" panose="020B0604020202020204"/>
              <a:cs typeface="Microsoft Sans Serif" panose="020B0604020202020204"/>
            </a:endParaRPr>
          </a:p>
          <a:p>
            <a:pPr marL="1247140" lvl="1" indent="-58991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1247140" algn="l"/>
                <a:tab pos="1247775" algn="l"/>
              </a:tabLst>
            </a:pPr>
            <a:r>
              <a:rPr sz="51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没有权利中⼼，决策由集体做出</a:t>
            </a:r>
            <a:endParaRPr sz="5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47140" lvl="1" indent="-5899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247140" algn="l"/>
                <a:tab pos="1247775" algn="l"/>
              </a:tabLst>
            </a:pPr>
            <a:r>
              <a:rPr sz="51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信</a:t>
            </a:r>
            <a:r>
              <a:rPr sz="5100" spc="919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奉</a:t>
            </a:r>
            <a:r>
              <a:rPr sz="51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“</a:t>
            </a:r>
            <a:r>
              <a:rPr sz="51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</a:t>
            </a:r>
            <a:r>
              <a:rPr sz="51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51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510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51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100" spc="-4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is</a:t>
            </a:r>
            <a:r>
              <a:rPr sz="51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1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5100" spc="-6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5100" spc="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w”</a:t>
            </a:r>
            <a:r>
              <a:rPr sz="5100" spc="-3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100" spc="-5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510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1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通过合约实现管理的代码化（根据代币投票）</a:t>
            </a:r>
            <a:endParaRPr sz="5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47140" lvl="1" indent="-589915">
              <a:lnSpc>
                <a:spcPct val="100000"/>
              </a:lnSpc>
              <a:buSzPct val="82000"/>
              <a:buChar char="•"/>
              <a:tabLst>
                <a:tab pos="1247140" algn="l"/>
                <a:tab pos="1247775" algn="l"/>
              </a:tabLst>
            </a:pPr>
            <a:r>
              <a:rPr sz="51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Defi</a:t>
            </a:r>
            <a:r>
              <a:rPr sz="51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1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带动了</a:t>
            </a:r>
            <a:r>
              <a:rPr sz="5100" spc="-10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100" spc="-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DAO</a:t>
            </a:r>
            <a:r>
              <a:rPr sz="51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1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的实践</a:t>
            </a:r>
            <a:endParaRPr sz="5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DAO</a:t>
            </a:r>
            <a:r>
              <a:rPr spc="215" dirty="0"/>
              <a:t> </a:t>
            </a:r>
            <a:r>
              <a:rPr spc="30" dirty="0"/>
              <a:t>治理</a:t>
            </a:r>
            <a:endParaRPr spc="30" dirty="0"/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DAO</a:t>
            </a:r>
            <a:r>
              <a:rPr spc="215" dirty="0"/>
              <a:t> </a:t>
            </a:r>
            <a:r>
              <a:rPr spc="30" dirty="0"/>
              <a:t>治理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954555" y="3532127"/>
            <a:ext cx="7769396" cy="6512890"/>
          </a:xfrm>
          <a:prstGeom prst="rect">
            <a:avLst/>
          </a:prstGeom>
        </p:spPr>
      </p:pic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DAO</a:t>
            </a:r>
            <a:r>
              <a:rPr spc="215" dirty="0"/>
              <a:t> </a:t>
            </a:r>
            <a:r>
              <a:rPr spc="30" dirty="0"/>
              <a:t>治理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30733" y="3867195"/>
            <a:ext cx="9842632" cy="6596657"/>
          </a:xfrm>
          <a:prstGeom prst="rect">
            <a:avLst/>
          </a:prstGeom>
        </p:spPr>
      </p:pic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45" dirty="0"/>
              <a:t>DAO</a:t>
            </a:r>
            <a:r>
              <a:rPr spc="215" dirty="0"/>
              <a:t> </a:t>
            </a:r>
            <a:r>
              <a:rPr spc="30" dirty="0"/>
              <a:t>治理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28884" y="3615894"/>
            <a:ext cx="9130612" cy="5507685"/>
          </a:xfrm>
          <a:prstGeom prst="rect">
            <a:avLst/>
          </a:prstGeom>
        </p:spPr>
      </p:pic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2514" y="1638557"/>
            <a:ext cx="49993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如何计票？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537970" y="5136029"/>
            <a:ext cx="15612090" cy="499243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91197" y="10354822"/>
            <a:ext cx="15543530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投票时，定位的提案区块⾼度在哪个检查点上，从对应的检查点上，获取其对应的票数。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2892" y="3305263"/>
            <a:ext cx="11753215" cy="157988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3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问题</a:t>
            </a:r>
            <a:r>
              <a:rPr sz="2600" spc="-130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1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：⽤户会频繁转账，如果防⽌转账后，重复投票？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3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>
              <a:lnSpc>
                <a:spcPct val="100000"/>
              </a:lnSpc>
            </a:pP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在每次转账的时候，记录⼀个检查点，检查点上写⼊区块⾼度，及对应的票数。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552514" y="1638557"/>
            <a:ext cx="49993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如何计票？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78334" y="2893973"/>
            <a:ext cx="15460534" cy="6629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174120" y="2971633"/>
            <a:ext cx="348742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struct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Checkpoint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1910" y="3338114"/>
            <a:ext cx="111887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uint32  uint96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07298" y="3338114"/>
            <a:ext cx="184785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fromBlock; 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votes;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03015" y="4071076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04569" y="5233344"/>
            <a:ext cx="786066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(uint32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=&gt;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Checkpoint))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checkpoints;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03015" y="4807739"/>
            <a:ext cx="4944745" cy="197802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3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///</a:t>
            </a:r>
            <a:r>
              <a:rPr sz="2400" spc="-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Microsoft JhengHei UI Light" panose="020B0304030504040204" charset="-120"/>
                <a:cs typeface="Microsoft JhengHei UI Light" panose="020B0304030504040204" charset="-120"/>
              </a:rPr>
              <a:t>每个检查点对应的投票数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>
              <a:lnSpc>
                <a:spcPct val="100000"/>
              </a:lnSpc>
              <a:spcBef>
                <a:spcPts val="23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mapping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(address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=&gt;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mapping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2700" marR="5080">
              <a:lnSpc>
                <a:spcPct val="108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///</a:t>
            </a:r>
            <a:r>
              <a:rPr sz="2400" spc="-10" dirty="0">
                <a:latin typeface="Microsoft JhengHei UI Light" panose="020B0304030504040204" charset="-120"/>
                <a:cs typeface="Microsoft JhengHei UI Light" panose="020B0304030504040204" charset="-120"/>
              </a:rPr>
              <a:t>每个账号有多少个检查点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mapping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(address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=&gt;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uint32)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22196" y="7128574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account,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004569" y="6395613"/>
            <a:ext cx="822452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numCheckpoints;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1470025">
              <a:lnSpc>
                <a:spcPct val="100000"/>
              </a:lnSpc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blockNumber)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view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latin typeface="Courier New" panose="02070309020205020404"/>
                <a:cs typeface="Courier New" panose="02070309020205020404"/>
              </a:rPr>
              <a:t>returns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74120" y="7128574"/>
            <a:ext cx="148336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function  (uint96)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13897" y="7128574"/>
            <a:ext cx="385191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latin typeface="Courier New" panose="02070309020205020404"/>
                <a:cs typeface="Courier New" panose="02070309020205020404"/>
              </a:rPr>
              <a:t>getPriorVotes(address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74120" y="7865236"/>
            <a:ext cx="2637155" cy="81597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558800">
              <a:lnSpc>
                <a:spcPct val="100000"/>
              </a:lnSpc>
              <a:spcBef>
                <a:spcPts val="33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//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Microsoft JhengHei UI Light" panose="020B0304030504040204" charset="-120"/>
                <a:cs typeface="Microsoft JhengHei UI Light" panose="020B0304030504040204" charset="-120"/>
              </a:rPr>
              <a:t>采⽤⼆分法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>
              <a:lnSpc>
                <a:spcPct val="100000"/>
              </a:lnSpc>
              <a:spcBef>
                <a:spcPts val="23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44616" y="1638557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⼩结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838046" y="3783716"/>
            <a:ext cx="11687529" cy="6424035"/>
          </a:xfrm>
          <a:prstGeom prst="rect">
            <a:avLst/>
          </a:prstGeom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480663" y="8184067"/>
            <a:ext cx="13345273" cy="20447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2540" y="1638557"/>
            <a:ext cx="15251430" cy="84804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579995">
              <a:lnSpc>
                <a:spcPct val="100000"/>
              </a:lnSpc>
              <a:spcBef>
                <a:spcPts val="130"/>
              </a:spcBef>
            </a:pPr>
            <a:r>
              <a:rPr sz="78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投票治理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05765" indent="-292100">
              <a:lnSpc>
                <a:spcPct val="100000"/>
              </a:lnSpc>
              <a:spcBef>
                <a:spcPts val="3100"/>
              </a:spcBef>
              <a:buSzPct val="82000"/>
              <a:buFont typeface="Microsoft Sans Serif" panose="020B0604020202020204"/>
              <a:buChar char="•"/>
              <a:tabLst>
                <a:tab pos="405130" algn="l"/>
                <a:tab pos="406400" algn="l"/>
              </a:tabLst>
            </a:pPr>
            <a:r>
              <a:rPr sz="25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提案：提交执⾏的动作（调⽤哪个合约的哪个⽅法）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05765" indent="-29210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05130" algn="l"/>
                <a:tab pos="406400" algn="l"/>
              </a:tabLst>
            </a:pPr>
            <a:r>
              <a:rPr sz="25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统计投票数：怎样的⽅式来管理系统（协议）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buClr>
                <a:srgbClr val="535353"/>
              </a:buClr>
              <a:buFont typeface="Microsoft Sans Serif" panose="020B0604020202020204"/>
              <a:buChar char="•"/>
            </a:pPr>
            <a:endParaRPr sz="2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05765" indent="-29210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05130" algn="l"/>
                <a:tab pos="406400" algn="l"/>
              </a:tabLst>
            </a:pPr>
            <a:r>
              <a:rPr sz="25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执⾏提案</a:t>
            </a:r>
            <a:endParaRPr sz="2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218440" marR="4134485">
              <a:lnSpc>
                <a:spcPts val="9070"/>
              </a:lnSpc>
              <a:spcBef>
                <a:spcPts val="695"/>
              </a:spcBef>
            </a:pPr>
            <a:r>
              <a:rPr sz="2600" spc="3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问题</a:t>
            </a:r>
            <a:r>
              <a:rPr sz="2600" spc="-45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2</a:t>
            </a:r>
            <a:r>
              <a:rPr sz="26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治理合约不知道未来有什么提案，如何执⾏所有可能的函数调⽤。 利⽤底层</a:t>
            </a:r>
            <a:r>
              <a:rPr sz="26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6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call</a:t>
            </a:r>
            <a:r>
              <a:rPr sz="26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调⽤，如调⽤合约的</a:t>
            </a:r>
            <a:r>
              <a:rPr sz="26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setFee(uint256)</a:t>
            </a:r>
            <a:r>
              <a:rPr sz="26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⽅法：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2106295" marR="17780">
              <a:lnSpc>
                <a:spcPct val="200000"/>
              </a:lnSpc>
              <a:spcBef>
                <a:spcPts val="1280"/>
              </a:spcBef>
            </a:pP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bytes</a:t>
            </a:r>
            <a:r>
              <a:rPr sz="24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memory</a:t>
            </a:r>
            <a:r>
              <a:rPr sz="24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payload</a:t>
            </a:r>
            <a:r>
              <a:rPr sz="24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abi.encodeWithSignature("setFee(uint256)",</a:t>
            </a:r>
            <a:r>
              <a:rPr sz="24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10); </a:t>
            </a:r>
            <a:r>
              <a:rPr sz="24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(bool</a:t>
            </a:r>
            <a:r>
              <a:rPr sz="24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success,</a:t>
            </a:r>
            <a:r>
              <a:rPr sz="2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bytes</a:t>
            </a:r>
            <a:r>
              <a:rPr sz="2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memory</a:t>
            </a:r>
            <a:r>
              <a:rPr sz="24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returnData)</a:t>
            </a:r>
            <a:r>
              <a:rPr sz="2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4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address(target).call(payload); </a:t>
            </a:r>
            <a:r>
              <a:rPr sz="2400" spc="-14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require(success);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266735" y="2873682"/>
            <a:ext cx="8609700" cy="78994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91416" y="1272792"/>
            <a:ext cx="5963285" cy="4993005"/>
          </a:xfrm>
          <a:prstGeom prst="rect">
            <a:avLst/>
          </a:prstGeom>
        </p:spPr>
        <p:txBody>
          <a:bodyPr vert="horz" wrap="square" lIns="0" tIns="382270" rIns="0" bIns="0" rtlCol="0">
            <a:spAutoFit/>
          </a:bodyPr>
          <a:lstStyle/>
          <a:p>
            <a:pPr marL="1958340" algn="ctr">
              <a:lnSpc>
                <a:spcPct val="100000"/>
              </a:lnSpc>
              <a:spcBef>
                <a:spcPts val="3010"/>
              </a:spcBef>
            </a:pPr>
            <a:r>
              <a:rPr sz="780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投票治理</a:t>
            </a:r>
            <a:endParaRPr sz="7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741045" marR="2844800" indent="-728980">
              <a:lnSpc>
                <a:spcPct val="100000"/>
              </a:lnSpc>
              <a:spcBef>
                <a:spcPts val="880"/>
              </a:spcBef>
            </a:pP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struct</a:t>
            </a:r>
            <a:r>
              <a:rPr sz="2400" spc="-5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Proposal</a:t>
            </a:r>
            <a:r>
              <a:rPr sz="2400" spc="-5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{ </a:t>
            </a:r>
            <a:r>
              <a:rPr sz="2400" spc="-14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id;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2115820">
              <a:lnSpc>
                <a:spcPct val="100000"/>
              </a:lnSpc>
              <a:spcBef>
                <a:spcPts val="10"/>
              </a:spcBef>
            </a:pP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address</a:t>
            </a:r>
            <a:r>
              <a:rPr sz="2400" spc="-6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proposer; </a:t>
            </a:r>
            <a:r>
              <a:rPr sz="2400" spc="-14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2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eta;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741045" marR="1569085">
              <a:lnSpc>
                <a:spcPct val="100000"/>
              </a:lnSpc>
            </a:pP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address[] targets; </a:t>
            </a:r>
            <a:r>
              <a:rPr sz="24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uint[] values; </a:t>
            </a:r>
            <a:r>
              <a:rPr sz="24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string[] signatures; </a:t>
            </a:r>
            <a:r>
              <a:rPr sz="2400" spc="-143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bytes[]</a:t>
            </a:r>
            <a:r>
              <a:rPr sz="2400" spc="-3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calldatas;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20311" y="6608703"/>
            <a:ext cx="75438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  uint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731311" y="6608703"/>
            <a:ext cx="203009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startBlock; 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endBlock;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20311" y="7708146"/>
            <a:ext cx="754380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0"/>
              </a:spcBef>
            </a:pPr>
            <a:r>
              <a:rPr sz="2400" spc="-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  uint  bool  bool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31311" y="7708146"/>
            <a:ext cx="2394585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forVotes; </a:t>
            </a:r>
            <a:r>
              <a:rPr sz="24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againstVotes; 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canceled; </a:t>
            </a:r>
            <a:r>
              <a:rPr sz="24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executed;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1416" y="9540551"/>
            <a:ext cx="767842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mapping</a:t>
            </a:r>
            <a:r>
              <a:rPr sz="2400" spc="-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(address</a:t>
            </a:r>
            <a:r>
              <a:rPr sz="2400" spc="-2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=&gt;</a:t>
            </a:r>
            <a:r>
              <a:rPr sz="2400" spc="-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Receipt)</a:t>
            </a:r>
            <a:r>
              <a:rPr sz="2400" spc="-2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receipts;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23236" y="1159132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投票治理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041761" y="2617721"/>
            <a:ext cx="12020576" cy="8397650"/>
          </a:xfrm>
          <a:prstGeom prst="rect">
            <a:avLst/>
          </a:prstGeom>
        </p:spPr>
      </p:pic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投票治理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850997" y="2971175"/>
            <a:ext cx="12421831" cy="801278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10422" y="3689474"/>
            <a:ext cx="3313429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197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19760" algn="l"/>
                <a:tab pos="6203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治理过程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66118" y="1638557"/>
            <a:ext cx="957199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114" dirty="0"/>
              <a:t>讨论</a:t>
            </a:r>
            <a:r>
              <a:rPr spc="25" dirty="0"/>
              <a:t>:</a:t>
            </a:r>
            <a:r>
              <a:rPr spc="220" dirty="0"/>
              <a:t> </a:t>
            </a:r>
            <a:r>
              <a:rPr spc="30" dirty="0"/>
              <a:t>项⽬成功的要素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07940" y="3252423"/>
            <a:ext cx="4707890" cy="71399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创新</a:t>
            </a:r>
            <a:r>
              <a:rPr sz="325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25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Fork</a:t>
            </a:r>
            <a:r>
              <a:rPr sz="325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50" spc="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325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微创新）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市场（空投）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经济模型（团队）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去中⼼化治理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良好的投资⽅背书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⽣态合作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buSzPct val="82000"/>
              <a:buChar char="•"/>
              <a:tabLst>
                <a:tab pos="464820" algn="l"/>
                <a:tab pos="465455" algn="l"/>
              </a:tabLst>
            </a:pPr>
            <a:r>
              <a:rPr sz="3250" spc="14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……</a:t>
            </a:r>
            <a:endParaRPr sz="32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01198" y="5004659"/>
            <a:ext cx="450215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90" dirty="0"/>
              <a:t>谢谢⼤家~</a:t>
            </a:r>
            <a:endParaRPr spc="-290" dirty="0"/>
          </a:p>
        </p:txBody>
      </p:sp>
    </p:spTree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18580" y="1539875"/>
            <a:ext cx="726757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pc="30" dirty="0"/>
              <a:t>什么是</a:t>
            </a:r>
            <a:r>
              <a:rPr lang="en-US" spc="30" dirty="0"/>
              <a:t>Layer1</a:t>
            </a:r>
            <a:endParaRPr lang="en-US"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508000" y="3252470"/>
            <a:ext cx="17312005" cy="8047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lang="zh-CN" sz="3250">
                <a:latin typeface="Microsoft JhengHei UI Light" panose="020B0304030504040204" charset="-120"/>
                <a:cs typeface="Microsoft JhengHei UI Light" panose="020B0304030504040204" charset="-120"/>
              </a:rPr>
              <a:t>什么是</a:t>
            </a:r>
            <a:r>
              <a:rPr lang="en-US" altLang="zh-CN" sz="3250">
                <a:latin typeface="Microsoft JhengHei UI Light" panose="020B0304030504040204" charset="-120"/>
                <a:cs typeface="Microsoft JhengHei UI Light" panose="020B0304030504040204" charset="-120"/>
              </a:rPr>
              <a:t>L1 ?</a:t>
            </a:r>
            <a:endParaRPr lang="en-US" altLang="zh-CN"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endParaRPr lang="en-US" altLang="zh-CN"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lang="zh-CN" altLang="en-US" sz="3250">
                <a:latin typeface="Microsoft JhengHei UI Light" panose="020B0304030504040204" charset="-120"/>
                <a:cs typeface="Microsoft JhengHei UI Light" panose="020B0304030504040204" charset="-120"/>
              </a:rPr>
              <a:t>底层区块链基础设施</a:t>
            </a:r>
            <a:r>
              <a:rPr lang="en-US" altLang="zh-CN" sz="3250">
                <a:latin typeface="Microsoft JhengHei UI Light" panose="020B0304030504040204" charset="-120"/>
                <a:cs typeface="Microsoft JhengHei UI Light" panose="020B0304030504040204" charset="-120"/>
              </a:rPr>
              <a:t>-</a:t>
            </a:r>
            <a:r>
              <a:rPr lang="zh-CN" altLang="en-US" sz="3250">
                <a:latin typeface="Microsoft JhengHei UI Light" panose="020B0304030504040204" charset="-120"/>
                <a:cs typeface="Microsoft JhengHei UI Light" panose="020B0304030504040204" charset="-120"/>
              </a:rPr>
              <a:t>比特币、以太坊提供了一个独立运行的、具备完整功能的区块链系统，包括交易处理、数据存储、以及网络共识机制等</a:t>
            </a:r>
            <a:endParaRPr lang="zh-CN" altLang="en-US"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endParaRPr lang="zh-CN" altLang="en-US"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lang="zh-CN" altLang="en-US" sz="3250" b="1">
                <a:latin typeface="Microsoft JhengHei UI Light" panose="020B0304030504040204" charset="-120"/>
                <a:cs typeface="Microsoft JhengHei UI Light" panose="020B0304030504040204" charset="-120"/>
              </a:rPr>
              <a:t>节点操作员网络</a:t>
            </a:r>
            <a:r>
              <a:rPr lang="zh-CN" altLang="en-US" sz="3250">
                <a:latin typeface="Microsoft JhengHei UI Light" panose="020B0304030504040204" charset="-120"/>
                <a:cs typeface="Microsoft JhengHei UI Light" panose="020B0304030504040204" charset="-120"/>
              </a:rPr>
              <a:t>：由全球分布的计算机或节点组成，这些节点负责维护和验证网络的交易和状态，保证网络的去中心化和安全。</a:t>
            </a:r>
            <a:endParaRPr lang="zh-CN" altLang="en-US"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lang="zh-CN" altLang="en-US" sz="3250" b="1">
                <a:latin typeface="Microsoft JhengHei UI Light" panose="020B0304030504040204" charset="-120"/>
                <a:cs typeface="Microsoft JhengHei UI Light" panose="020B0304030504040204" charset="-120"/>
              </a:rPr>
              <a:t>区块生产者网络</a:t>
            </a:r>
            <a:r>
              <a:rPr lang="zh-CN" altLang="en-US" sz="3250">
                <a:latin typeface="Microsoft JhengHei UI Light" panose="020B0304030504040204" charset="-120"/>
                <a:cs typeface="Microsoft JhengHei UI Light" panose="020B0304030504040204" charset="-120"/>
              </a:rPr>
              <a:t>：特定的节点（如矿工或验证者）负责生成新的区块，这些区块中包含了网络上进行的所有交易记录。</a:t>
            </a:r>
            <a:endParaRPr lang="zh-CN" altLang="en-US"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lang="zh-CN" altLang="en-US" sz="3250" b="1">
                <a:latin typeface="Microsoft JhengHei UI Light" panose="020B0304030504040204" charset="-120"/>
                <a:cs typeface="Microsoft JhengHei UI Light" panose="020B0304030504040204" charset="-120"/>
              </a:rPr>
              <a:t>区块链本身及其交易数据历史记录</a:t>
            </a:r>
            <a:r>
              <a:rPr lang="zh-CN" altLang="en-US" sz="3250">
                <a:latin typeface="Microsoft JhengHei UI Light" panose="020B0304030504040204" charset="-120"/>
                <a:cs typeface="Microsoft JhengHei UI Light" panose="020B0304030504040204" charset="-120"/>
              </a:rPr>
              <a:t>：区块链作为一个不断增长的链式数据结构，记录了从网络创始至今的所有交易和状态变更历史。</a:t>
            </a:r>
            <a:endParaRPr lang="zh-CN" altLang="en-US"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lang="zh-CN" altLang="en-US" sz="3250" b="1">
                <a:latin typeface="Microsoft JhengHei UI Light" panose="020B0304030504040204" charset="-120"/>
                <a:cs typeface="Microsoft JhengHei UI Light" panose="020B0304030504040204" charset="-120"/>
              </a:rPr>
              <a:t>网络共识机制</a:t>
            </a:r>
            <a:r>
              <a:rPr lang="zh-CN" altLang="en-US" sz="3250">
                <a:latin typeface="Microsoft JhengHei UI Light" panose="020B0304030504040204" charset="-120"/>
                <a:cs typeface="Microsoft JhengHei UI Light" panose="020B0304030504040204" charset="-120"/>
              </a:rPr>
              <a:t>：定义了网络中的节点如何达成一致，验证和确认交易，以及如何添加新的区块到区块链上。不同的 L1 网络可能采用不同的共识机制，如工作量证明（PoW）、权益证明（PoS）等。</a:t>
            </a:r>
            <a:endParaRPr lang="zh-CN" altLang="en-US"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endParaRPr sz="32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18250" y="777875"/>
            <a:ext cx="726757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pc="30" dirty="0"/>
              <a:t>不可能</a:t>
            </a:r>
            <a:r>
              <a:rPr lang="zh-CN" altLang="en-US" spc="30" dirty="0"/>
              <a:t>三角</a:t>
            </a:r>
            <a:endParaRPr lang="zh-CN" altLang="en-US" spc="30" dirty="0"/>
          </a:p>
        </p:txBody>
      </p:sp>
      <p:pic>
        <p:nvPicPr>
          <p:cNvPr id="5" name="图片 4"/>
          <p:cNvPicPr/>
          <p:nvPr/>
        </p:nvPicPr>
        <p:blipFill>
          <a:blip r:embed="rId1"/>
        </p:blipFill>
        <p:spPr>
          <a:xfrm>
            <a:off x="2736850" y="2301875"/>
            <a:ext cx="12082145" cy="6177915"/>
          </a:xfrm>
          <a:prstGeom prst="rect">
            <a:avLst/>
          </a:prstGeom>
        </p:spPr>
      </p:pic>
      <p:sp>
        <p:nvSpPr>
          <p:cNvPr id="6" name="object 4"/>
          <p:cNvSpPr txBox="1"/>
          <p:nvPr/>
        </p:nvSpPr>
        <p:spPr>
          <a:xfrm>
            <a:off x="2508250" y="9007475"/>
            <a:ext cx="17312005" cy="154622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可扩展性：每秒可以处理大量交易。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去中心化：拥有大量参与区块生产和验证交易的节点。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安全性：获得网络的多数控制权需要非常高昂的成本。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223250" y="1387475"/>
            <a:ext cx="726757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altLang="zh-CN" spc="30" dirty="0"/>
              <a:t>L1</a:t>
            </a:r>
            <a:r>
              <a:rPr lang="zh-CN" altLang="en-US" spc="30" dirty="0"/>
              <a:t>扩容</a:t>
            </a:r>
            <a:endParaRPr lang="zh-CN" altLang="en-US" spc="30" dirty="0"/>
          </a:p>
        </p:txBody>
      </p:sp>
      <p:sp>
        <p:nvSpPr>
          <p:cNvPr id="6" name="object 4"/>
          <p:cNvSpPr txBox="1"/>
          <p:nvPr/>
        </p:nvSpPr>
        <p:spPr>
          <a:xfrm>
            <a:off x="603250" y="3521075"/>
            <a:ext cx="17312005" cy="5469255"/>
          </a:xfrm>
          <a:prstGeom prst="rect">
            <a:avLst/>
          </a:prstGeom>
        </p:spPr>
        <p:txBody>
          <a:bodyPr vert="horz" wrap="square" lIns="0" tIns="15240" rIns="0" bIns="0" rtlCol="0">
            <a:noAutofit/>
          </a:bodyPr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 b="1">
                <a:solidFill>
                  <a:srgbClr val="FF0000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链上扩容</a:t>
            </a: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分片（Sharding）技术：区块链分片是指对区块链网络进行分片，从而增加其扩展性。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 b="1">
                <a:solidFill>
                  <a:srgbClr val="FF0000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链下扩容</a:t>
            </a: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 b="1">
                <a:latin typeface="Microsoft JhengHei UI Light" panose="020B0304030504040204" charset="-120"/>
                <a:cs typeface="Microsoft JhengHei UI Light" panose="020B0304030504040204" charset="-120"/>
              </a:rPr>
              <a:t>状态通道（State Channel）</a:t>
            </a: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：指用于执行交易和其他状态更新的“链下”技术。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4820" indent="-376555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Char char="•"/>
              <a:tabLst>
                <a:tab pos="464820" algn="l"/>
                <a:tab pos="465455" algn="l"/>
              </a:tabLst>
            </a:pPr>
            <a:r>
              <a:rPr sz="3250" b="1">
                <a:latin typeface="Microsoft JhengHei UI Light" panose="020B0304030504040204" charset="-120"/>
                <a:cs typeface="Microsoft JhengHei UI Light" panose="020B0304030504040204" charset="-120"/>
              </a:rPr>
              <a:t>侧链（Sidechain）技术</a:t>
            </a: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：侧链是平行于主链的一条链，由侧链上的验证者把一条链的最新状态提交给主链上的智能合约，这样持续推进的一类系统。侧链通常使用 PoA(Proof-of-Authority)、PoS(Proof of Stake) 等高效的共识算法。它的优势在于代码和数据与主链独立，不会增加主链的负担，缺陷在于它的安全性弱、不够去中心化，无法提供审查抗性、终局性和资金所有权保证。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70850" y="1463675"/>
            <a:ext cx="434530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altLang="zh-CN" spc="30" dirty="0"/>
              <a:t>L</a:t>
            </a:r>
            <a:r>
              <a:rPr lang="en-US" altLang="zh-CN" spc="30" dirty="0"/>
              <a:t>ayer2</a:t>
            </a:r>
            <a:endParaRPr lang="en-US" altLang="zh-CN" spc="30" dirty="0"/>
          </a:p>
        </p:txBody>
      </p:sp>
      <p:sp>
        <p:nvSpPr>
          <p:cNvPr id="6" name="object 4"/>
          <p:cNvSpPr txBox="1"/>
          <p:nvPr/>
        </p:nvSpPr>
        <p:spPr>
          <a:xfrm>
            <a:off x="603250" y="3521075"/>
            <a:ext cx="17312005" cy="5469255"/>
          </a:xfrm>
          <a:prstGeom prst="rect">
            <a:avLst/>
          </a:prstGeom>
        </p:spPr>
        <p:txBody>
          <a:bodyPr vert="horz" wrap="square" lIns="0" tIns="15240" rIns="0" bIns="0" rtlCol="0">
            <a:noAutofit/>
          </a:bodyPr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L1 网络之上的 L2（第二层）解决方案，如卷叠（Rollups）和闪电网络（Lightning Network），通过在 L1 基础设施之上创建额外的协议或网络层，旨在提高交易处理速度、降低交易成本，并提升整个网络的可扩展性。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07163" y="3689574"/>
            <a:ext cx="6358890" cy="593534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542925" indent="-480060">
              <a:lnSpc>
                <a:spcPct val="100000"/>
              </a:lnSpc>
              <a:spcBef>
                <a:spcPts val="115"/>
              </a:spcBef>
              <a:buSzPct val="82000"/>
              <a:buChar char="•"/>
              <a:tabLst>
                <a:tab pos="542925" algn="l"/>
                <a:tab pos="543560" algn="l"/>
              </a:tabLst>
            </a:pPr>
            <a:r>
              <a:rPr sz="4150" spc="-6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15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emix:</a:t>
            </a:r>
            <a:r>
              <a:rPr sz="415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适⽤于⼩合约开发</a:t>
            </a:r>
            <a:endParaRPr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5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42925" indent="-480060">
              <a:lnSpc>
                <a:spcPct val="100000"/>
              </a:lnSpc>
              <a:buSzPct val="82000"/>
              <a:buChar char="•"/>
              <a:tabLst>
                <a:tab pos="542925" algn="l"/>
                <a:tab pos="543560" algn="l"/>
              </a:tabLst>
            </a:pPr>
            <a:r>
              <a:rPr sz="415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VSCode</a:t>
            </a:r>
            <a:r>
              <a:rPr sz="415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415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solidity</a:t>
            </a:r>
            <a:r>
              <a:rPr sz="415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扩展</a:t>
            </a:r>
            <a:endParaRPr sz="41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42925" indent="-480060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542925" algn="l"/>
                <a:tab pos="543560" algn="l"/>
                <a:tab pos="2178685" algn="l"/>
              </a:tabLst>
            </a:pPr>
            <a:r>
              <a:rPr sz="415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Truffle	</a:t>
            </a:r>
            <a:r>
              <a:rPr sz="4150" spc="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sz="41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50" spc="-3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Ganache</a:t>
            </a:r>
            <a:endParaRPr sz="41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300">
              <a:latin typeface="Microsoft Sans Serif" panose="020B0604020202020204"/>
              <a:cs typeface="Microsoft Sans Serif" panose="020B0604020202020204"/>
            </a:endParaRPr>
          </a:p>
          <a:p>
            <a:pPr marL="542925" indent="-480060">
              <a:lnSpc>
                <a:spcPct val="100000"/>
              </a:lnSpc>
              <a:buSzPct val="82000"/>
              <a:buChar char="•"/>
              <a:tabLst>
                <a:tab pos="542925" algn="l"/>
                <a:tab pos="543560" algn="l"/>
              </a:tabLst>
            </a:pPr>
            <a:r>
              <a:rPr sz="415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endParaRPr sz="41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300">
              <a:latin typeface="Microsoft Sans Serif" panose="020B0604020202020204"/>
              <a:cs typeface="Microsoft Sans Serif" panose="020B0604020202020204"/>
            </a:endParaRPr>
          </a:p>
          <a:p>
            <a:pPr marL="542925" indent="-480060">
              <a:lnSpc>
                <a:spcPct val="100000"/>
              </a:lnSpc>
              <a:buSzPct val="82000"/>
              <a:buChar char="•"/>
              <a:tabLst>
                <a:tab pos="542925" algn="l"/>
                <a:tab pos="543560" algn="l"/>
              </a:tabLst>
            </a:pPr>
            <a:r>
              <a:rPr sz="415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Foundry</a:t>
            </a:r>
            <a:endParaRPr sz="41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55147" y="1638557"/>
            <a:ext cx="599440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合约开发⼯具</a:t>
            </a:r>
            <a:endParaRPr spc="30" dirty="0"/>
          </a:p>
        </p:txBody>
      </p:sp>
    </p:spTree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70850" y="1463675"/>
            <a:ext cx="879856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altLang="zh-CN" spc="30" dirty="0"/>
              <a:t>L</a:t>
            </a:r>
            <a:r>
              <a:rPr lang="en-US" altLang="zh-CN" spc="30" dirty="0"/>
              <a:t>ayer2-Rollup</a:t>
            </a:r>
            <a:endParaRPr lang="en-US" altLang="zh-CN" spc="30" dirty="0"/>
          </a:p>
        </p:txBody>
      </p:sp>
      <p:sp>
        <p:nvSpPr>
          <p:cNvPr id="6" name="object 4"/>
          <p:cNvSpPr txBox="1"/>
          <p:nvPr/>
        </p:nvSpPr>
        <p:spPr>
          <a:xfrm>
            <a:off x="603250" y="3521075"/>
            <a:ext cx="17312005" cy="5469255"/>
          </a:xfrm>
          <a:prstGeom prst="rect">
            <a:avLst/>
          </a:prstGeom>
        </p:spPr>
        <p:txBody>
          <a:bodyPr vert="horz" wrap="square" lIns="0" tIns="15240" rIns="0" bIns="0" rtlCol="0">
            <a:noAutofit/>
          </a:bodyPr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Rollup 就是把一堆交易卷起来（Rollup）汇总成一个交易，所有接收到这个交易的节点只去验证执行结果，而不会验证逻辑</a:t>
            </a:r>
            <a:r>
              <a:rPr lang="en-US" sz="3250">
                <a:latin typeface="Microsoft JhengHei UI Light" panose="020B0304030504040204" charset="-120"/>
                <a:cs typeface="Microsoft JhengHei UI Light" panose="020B0304030504040204" charset="-120"/>
              </a:rPr>
              <a:t>=&gt;</a:t>
            </a:r>
            <a:r>
              <a:rPr lang="en-US" sz="3250" b="1">
                <a:latin typeface="Microsoft JhengHei UI Light" panose="020B0304030504040204" charset="-120"/>
                <a:cs typeface="Microsoft JhengHei UI Light" panose="020B0304030504040204" charset="-120"/>
              </a:rPr>
              <a:t>GAS</a:t>
            </a:r>
            <a:r>
              <a:rPr lang="zh-CN" altLang="en-US" sz="3250" b="1">
                <a:latin typeface="Microsoft JhengHei UI Light" panose="020B0304030504040204" charset="-120"/>
                <a:cs typeface="Microsoft JhengHei UI Light" panose="020B0304030504040204" charset="-120"/>
              </a:rPr>
              <a:t>减少</a:t>
            </a:r>
            <a:r>
              <a:rPr lang="en-US" altLang="zh-CN" sz="3250"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lang="en-US" altLang="zh-CN" sz="3250" b="1">
                <a:latin typeface="Microsoft JhengHei UI Light" panose="020B0304030504040204" charset="-120"/>
                <a:cs typeface="Microsoft JhengHei UI Light" panose="020B0304030504040204" charset="-120"/>
              </a:rPr>
              <a:t> TPS</a:t>
            </a:r>
            <a:r>
              <a:rPr lang="zh-CN" altLang="en-US" sz="3250" b="1">
                <a:latin typeface="Microsoft JhengHei UI Light" panose="020B0304030504040204" charset="-120"/>
                <a:cs typeface="Microsoft JhengHei UI Light" panose="020B0304030504040204" charset="-120"/>
              </a:rPr>
              <a:t>增加</a:t>
            </a:r>
            <a:endParaRPr lang="zh-CN" altLang="en-US" sz="3250" b="1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endParaRPr lang="zh-CN" altLang="en-US" sz="3250" b="1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lang="zh-CN" altLang="en-US" sz="3250" b="1">
                <a:latin typeface="Microsoft JhengHei UI Light" panose="020B0304030504040204" charset="-120"/>
                <a:cs typeface="Microsoft JhengHei UI Light" panose="020B0304030504040204" charset="-120"/>
              </a:rPr>
              <a:t>Optimistic Rollup：</a:t>
            </a:r>
            <a:endParaRPr lang="zh-CN" altLang="en-US" sz="3250" b="1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lang="zh-CN" altLang="en-US" sz="3250">
                <a:latin typeface="Microsoft JhengHei UI Light" panose="020B0304030504040204" charset="-120"/>
                <a:cs typeface="Microsoft JhengHei UI Light" panose="020B0304030504040204" charset="-120"/>
              </a:rPr>
              <a:t>Optimistic Rollup（乐观的 Rollup 协议）采用欺诈证明方法，即对链上发布的所有 Rollup 区块都保持乐观态度并假设其有效，它仅在欺诈发生的情况下提供证据</a:t>
            </a:r>
            <a:endParaRPr lang="zh-CN" altLang="en-US"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endParaRPr lang="zh-CN" altLang="en-US" sz="3250" b="1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lang="zh-CN" altLang="en-US" sz="3250" b="1">
                <a:latin typeface="Microsoft JhengHei UI Light" panose="020B0304030504040204" charset="-120"/>
                <a:cs typeface="Microsoft JhengHei UI Light" panose="020B0304030504040204" charset="-120"/>
              </a:rPr>
              <a:t>ZK-Rollup：</a:t>
            </a:r>
            <a:endParaRPr lang="zh-CN" altLang="en-US" sz="3250" b="1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lang="zh-CN" altLang="en-US" sz="3250">
                <a:latin typeface="Microsoft JhengHei UI Light" panose="020B0304030504040204" charset="-120"/>
                <a:cs typeface="Microsoft JhengHei UI Light" panose="020B0304030504040204" charset="-120"/>
              </a:rPr>
              <a:t>采用有效性验证方法(VP)，默认所有交易都是不诚实的，只有通过有效性验证才会被接受</a:t>
            </a:r>
            <a:endParaRPr lang="zh-CN" altLang="en-US"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70850" y="1463675"/>
            <a:ext cx="879856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altLang="zh-CN" spc="30" dirty="0"/>
              <a:t>ZK-</a:t>
            </a:r>
            <a:r>
              <a:rPr lang="zh-CN" altLang="en-US" spc="30" dirty="0"/>
              <a:t>零知识证明</a:t>
            </a:r>
            <a:endParaRPr lang="zh-CN" altLang="en-US" spc="30" dirty="0"/>
          </a:p>
        </p:txBody>
      </p:sp>
      <p:sp>
        <p:nvSpPr>
          <p:cNvPr id="6" name="object 4"/>
          <p:cNvSpPr txBox="1"/>
          <p:nvPr/>
        </p:nvSpPr>
        <p:spPr>
          <a:xfrm>
            <a:off x="603250" y="3521075"/>
            <a:ext cx="17312005" cy="7646035"/>
          </a:xfrm>
          <a:prstGeom prst="rect">
            <a:avLst/>
          </a:prstGeom>
        </p:spPr>
        <p:txBody>
          <a:bodyPr vert="horz" wrap="square" lIns="0" tIns="15240" rIns="0" bIns="0" rtlCol="0">
            <a:noAutofit/>
          </a:bodyPr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 b="1">
                <a:latin typeface="Microsoft JhengHei UI Light" panose="020B0304030504040204" charset="-120"/>
                <a:cs typeface="Microsoft JhengHei UI Light" panose="020B0304030504040204" charset="-120"/>
              </a:rPr>
              <a:t>证明者能够在不向验证者提供任何有用信息的情况下，使验证者相信某个论断是正确的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零知识证明有何应用？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证明关于隐私数据的声明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45720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在不暴露账户余额的情况下证明某人的账户余额多于一个亿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匿名认证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45720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在不揭露身份的情况下证明请求者具有访问某些资源的权限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匿名支付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45720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纳税而不透露收入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外包计算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8265" indent="457200">
              <a:lnSpc>
                <a:spcPct val="100000"/>
              </a:lnSpc>
              <a:spcBef>
                <a:spcPts val="120"/>
              </a:spcBef>
              <a:buSzPct val="82000"/>
              <a:buFont typeface="Microsoft Sans Serif" panose="020B0604020202020204"/>
              <a:buNone/>
              <a:tabLst>
                <a:tab pos="464820" algn="l"/>
                <a:tab pos="465455" algn="l"/>
              </a:tabLst>
            </a:pPr>
            <a:r>
              <a:rPr sz="3250">
                <a:latin typeface="Microsoft JhengHei UI Light" panose="020B0304030504040204" charset="-120"/>
                <a:cs typeface="Microsoft JhengHei UI Light" panose="020B0304030504040204" charset="-120"/>
              </a:rPr>
              <a:t>以太坊扩容技术 ZK-Rollup 就可以理解为一种外包计算，将计算过程放到链下进行，将结果放到链上去验证</a:t>
            </a: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60413" y="1638557"/>
            <a:ext cx="79838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如何开发智能合约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852658" y="3710416"/>
            <a:ext cx="15351125" cy="5782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分别⽤三个⽅式演示</a:t>
            </a:r>
            <a:r>
              <a:rPr sz="5250" spc="-1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25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Counter</a:t>
            </a:r>
            <a:r>
              <a:rPr sz="525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合约编译、部署、测试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67995" indent="-455930">
              <a:lnSpc>
                <a:spcPct val="100000"/>
              </a:lnSpc>
              <a:buSzPct val="82000"/>
              <a:buChar char="•"/>
              <a:tabLst>
                <a:tab pos="467995" algn="l"/>
                <a:tab pos="468630" algn="l"/>
              </a:tabLst>
            </a:pPr>
            <a:r>
              <a:rPr sz="395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Remix</a:t>
            </a:r>
            <a:endParaRPr sz="39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050">
              <a:latin typeface="Microsoft Sans Serif" panose="020B0604020202020204"/>
              <a:cs typeface="Microsoft Sans Serif" panose="020B0604020202020204"/>
            </a:endParaRPr>
          </a:p>
          <a:p>
            <a:pPr marL="467995" indent="-455930">
              <a:lnSpc>
                <a:spcPct val="100000"/>
              </a:lnSpc>
              <a:buSzPct val="82000"/>
              <a:buChar char="•"/>
              <a:tabLst>
                <a:tab pos="467995" algn="l"/>
                <a:tab pos="468630" algn="l"/>
              </a:tabLst>
            </a:pPr>
            <a:r>
              <a:rPr sz="395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Truffle</a:t>
            </a:r>
            <a:endParaRPr sz="39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050">
              <a:latin typeface="Microsoft Sans Serif" panose="020B0604020202020204"/>
              <a:cs typeface="Microsoft Sans Serif" panose="020B0604020202020204"/>
            </a:endParaRPr>
          </a:p>
          <a:p>
            <a:pPr marL="467995" indent="-455930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467995" algn="l"/>
                <a:tab pos="468630" algn="l"/>
              </a:tabLst>
            </a:pPr>
            <a:r>
              <a:rPr sz="395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endParaRPr sz="39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050">
              <a:latin typeface="Microsoft Sans Serif" panose="020B0604020202020204"/>
              <a:cs typeface="Microsoft Sans Serif" panose="020B0604020202020204"/>
            </a:endParaRPr>
          </a:p>
          <a:p>
            <a:pPr marL="467995" indent="-455930">
              <a:lnSpc>
                <a:spcPct val="100000"/>
              </a:lnSpc>
              <a:buSzPct val="82000"/>
              <a:buChar char="•"/>
              <a:tabLst>
                <a:tab pos="467995" algn="l"/>
                <a:tab pos="468630" algn="l"/>
              </a:tabLst>
            </a:pPr>
            <a:r>
              <a:rPr sz="395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Foundry</a:t>
            </a:r>
            <a:endParaRPr sz="395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621356" y="1638557"/>
            <a:ext cx="2861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0" dirty="0"/>
              <a:t>Remix</a:t>
            </a:r>
            <a:endParaRPr spc="-30" dirty="0"/>
          </a:p>
        </p:txBody>
      </p:sp>
      <p:sp>
        <p:nvSpPr>
          <p:cNvPr id="4" name="object 4"/>
          <p:cNvSpPr txBox="1"/>
          <p:nvPr/>
        </p:nvSpPr>
        <p:spPr>
          <a:xfrm>
            <a:off x="827258" y="4115646"/>
            <a:ext cx="18258790" cy="36607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535940" indent="-498475">
              <a:lnSpc>
                <a:spcPct val="100000"/>
              </a:lnSpc>
              <a:spcBef>
                <a:spcPts val="125"/>
              </a:spcBef>
              <a:buSzPct val="83000"/>
              <a:buChar char="•"/>
              <a:tabLst>
                <a:tab pos="535940" algn="l"/>
                <a:tab pos="536575" algn="l"/>
              </a:tabLst>
            </a:pPr>
            <a:r>
              <a:rPr sz="43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remixd</a:t>
            </a:r>
            <a:r>
              <a:rPr sz="43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4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430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</a:t>
            </a:r>
            <a:r>
              <a:rPr sz="43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remixd</a:t>
            </a:r>
            <a:r>
              <a:rPr sz="43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中访问本地⽂件</a:t>
            </a:r>
            <a:endParaRPr sz="43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35940" indent="-49847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535940" algn="l"/>
                <a:tab pos="536575" algn="l"/>
              </a:tabLst>
            </a:pPr>
            <a:r>
              <a:rPr sz="43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安装</a:t>
            </a:r>
            <a:r>
              <a:rPr sz="43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remixd</a:t>
            </a:r>
            <a:r>
              <a:rPr sz="4300" spc="-1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43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npm</a:t>
            </a:r>
            <a:r>
              <a:rPr sz="43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install</a:t>
            </a:r>
            <a:r>
              <a:rPr sz="43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-g</a:t>
            </a:r>
            <a:r>
              <a:rPr sz="43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@remix-project/remixd</a:t>
            </a:r>
            <a:endParaRPr sz="43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5750">
              <a:latin typeface="Microsoft Sans Serif" panose="020B0604020202020204"/>
              <a:cs typeface="Microsoft Sans Serif" panose="020B0604020202020204"/>
            </a:endParaRPr>
          </a:p>
          <a:p>
            <a:pPr marL="535940" indent="-498475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535940" algn="l"/>
                <a:tab pos="536575" algn="l"/>
              </a:tabLst>
            </a:pPr>
            <a:r>
              <a:rPr sz="43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共享⽂件</a:t>
            </a:r>
            <a:r>
              <a:rPr sz="4300" spc="-1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43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remixd</a:t>
            </a:r>
            <a:r>
              <a:rPr sz="43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-s</a:t>
            </a:r>
            <a:r>
              <a:rPr sz="43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&lt;path-to-the-shared-folder&gt;</a:t>
            </a:r>
            <a:r>
              <a:rPr sz="43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-u</a:t>
            </a:r>
            <a:r>
              <a:rPr sz="43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3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&lt;remix-ide-instance-URL&gt;</a:t>
            </a:r>
            <a:endParaRPr sz="43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59272" y="1638557"/>
            <a:ext cx="698563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" dirty="0"/>
              <a:t>VSCode</a:t>
            </a:r>
            <a:r>
              <a:rPr spc="615" dirty="0"/>
              <a:t> </a:t>
            </a:r>
            <a:r>
              <a:rPr spc="-1015" dirty="0"/>
              <a:t>+</a:t>
            </a:r>
            <a:r>
              <a:rPr spc="620" dirty="0"/>
              <a:t> </a:t>
            </a:r>
            <a:r>
              <a:rPr spc="30" dirty="0"/>
              <a:t>插件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078409" y="4156941"/>
            <a:ext cx="11947280" cy="299467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web3学习路线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8915" y="-3810"/>
            <a:ext cx="6983095" cy="113131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537301" y="1638557"/>
            <a:ext cx="302958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" dirty="0"/>
              <a:t>Tru</a:t>
            </a:r>
            <a:r>
              <a:rPr spc="-590" dirty="0"/>
              <a:t>ﬄ</a:t>
            </a:r>
            <a:r>
              <a:rPr spc="-50" dirty="0"/>
              <a:t>e</a:t>
            </a:r>
            <a:endParaRPr spc="-50" dirty="0"/>
          </a:p>
        </p:txBody>
      </p:sp>
      <p:sp>
        <p:nvSpPr>
          <p:cNvPr id="4" name="object 4"/>
          <p:cNvSpPr txBox="1"/>
          <p:nvPr/>
        </p:nvSpPr>
        <p:spPr>
          <a:xfrm>
            <a:off x="814558" y="3882372"/>
            <a:ext cx="10027285" cy="41281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51485" indent="-401320">
              <a:lnSpc>
                <a:spcPct val="100000"/>
              </a:lnSpc>
              <a:spcBef>
                <a:spcPts val="130"/>
              </a:spcBef>
              <a:buSzPct val="83000"/>
              <a:buChar char="•"/>
              <a:tabLst>
                <a:tab pos="450850" algn="l"/>
                <a:tab pos="452120" algn="l"/>
              </a:tabLst>
            </a:pPr>
            <a:r>
              <a:rPr sz="345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Truffle</a:t>
            </a:r>
            <a:r>
              <a:rPr sz="3450" spc="-1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编译、部署、测试合约的⼀整套开发⼯具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58545" lvl="1" indent="-40132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1058545" algn="l"/>
                <a:tab pos="1059180" algn="l"/>
              </a:tabLst>
            </a:pPr>
            <a:r>
              <a:rPr sz="3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⽂档：</a:t>
            </a:r>
            <a:r>
              <a:rPr sz="3450" u="heavy" spc="-22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3450" u="heavy" spc="9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tt</a:t>
            </a:r>
            <a:r>
              <a:rPr sz="3450" u="heavy" spc="-14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450" u="heavy" spc="-54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3450" u="heavy" spc="-30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3450" u="heavy" spc="1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//</a:t>
            </a:r>
            <a:r>
              <a:rPr sz="3450" u="heavy" spc="9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450" u="heavy" spc="14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450" u="heavy" spc="-22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3450" u="heavy" spc="-12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f</a:t>
            </a:r>
            <a:r>
              <a:rPr sz="3450" u="heavy" spc="-4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fl</a:t>
            </a:r>
            <a:r>
              <a:rPr sz="3450" u="heavy" spc="-32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esu</a:t>
            </a:r>
            <a:r>
              <a:rPr sz="3450" u="heavy" spc="-2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3450" u="heavy" spc="-3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450" u="heavy" spc="-15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450" u="heavy" spc="-34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3450" u="heavy" spc="-14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com</a:t>
            </a:r>
            <a:r>
              <a:rPr sz="3450" u="heavy" spc="-7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3450" u="heavy" spc="-14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3450" u="heavy" spc="-22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ocs</a:t>
            </a:r>
            <a:r>
              <a:rPr sz="3450" u="heavy" spc="-12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3450" u="heavy" spc="9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450" u="heavy" spc="14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450" u="heavy" spc="-22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3450" u="heavy" spc="-125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f</a:t>
            </a:r>
            <a:r>
              <a:rPr sz="3450" u="heavy" spc="-4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fl</a:t>
            </a:r>
            <a:r>
              <a:rPr sz="3450" u="heavy" spc="-12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e/</a:t>
            </a:r>
            <a:endParaRPr sz="34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600">
              <a:latin typeface="Microsoft Sans Serif" panose="020B0604020202020204"/>
              <a:cs typeface="Microsoft Sans Serif" panose="020B0604020202020204"/>
            </a:endParaRPr>
          </a:p>
          <a:p>
            <a:pPr marL="1058545" lvl="1" indent="-40132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1058545" algn="l"/>
                <a:tab pos="1059180" algn="l"/>
              </a:tabLst>
            </a:pPr>
            <a:r>
              <a:rPr sz="3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中⽂⽂档</a:t>
            </a:r>
            <a:r>
              <a:rPr sz="3450" spc="-1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45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https://learnblockchain.cn/docs/truffle/</a:t>
            </a:r>
            <a:endParaRPr sz="34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600">
              <a:latin typeface="Microsoft Sans Serif" panose="020B0604020202020204"/>
              <a:cs typeface="Microsoft Sans Serif" panose="020B0604020202020204"/>
            </a:endParaRPr>
          </a:p>
          <a:p>
            <a:pPr marL="451485" indent="-401320">
              <a:lnSpc>
                <a:spcPct val="100000"/>
              </a:lnSpc>
              <a:spcBef>
                <a:spcPts val="5"/>
              </a:spcBef>
              <a:buSzPct val="83000"/>
              <a:buChar char="•"/>
              <a:tabLst>
                <a:tab pos="450850" algn="l"/>
                <a:tab pos="452120" algn="l"/>
              </a:tabLst>
            </a:pPr>
            <a:r>
              <a:rPr sz="345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Ganache</a:t>
            </a:r>
            <a:r>
              <a:rPr sz="3450" spc="-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450" spc="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开发区块链，提供本地模拟的链上环境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99091" y="1638557"/>
            <a:ext cx="370649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Hardhat</a:t>
            </a:r>
            <a:endParaRPr spc="-135" dirty="0"/>
          </a:p>
        </p:txBody>
      </p:sp>
      <p:sp>
        <p:nvSpPr>
          <p:cNvPr id="4" name="object 4"/>
          <p:cNvSpPr txBox="1"/>
          <p:nvPr/>
        </p:nvSpPr>
        <p:spPr>
          <a:xfrm>
            <a:off x="852658" y="3895858"/>
            <a:ext cx="18371820" cy="59848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2905" indent="-370840">
              <a:lnSpc>
                <a:spcPct val="100000"/>
              </a:lnSpc>
              <a:spcBef>
                <a:spcPts val="115"/>
              </a:spcBef>
              <a:buSzPct val="81000"/>
              <a:buChar char="•"/>
              <a:tabLst>
                <a:tab pos="382905" algn="l"/>
                <a:tab pos="383540" algn="l"/>
              </a:tabLst>
            </a:pPr>
            <a:r>
              <a:rPr sz="32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20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编译、部署、测试和调试以太坊应⽤的开发环境，围绕</a:t>
            </a:r>
            <a:r>
              <a:rPr sz="320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task(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任务</a:t>
            </a:r>
            <a:r>
              <a:rPr sz="320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</a:t>
            </a:r>
            <a:r>
              <a:rPr sz="32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plugins(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插件</a:t>
            </a:r>
            <a:r>
              <a:rPr sz="320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概念设计。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2905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382905" algn="l"/>
                <a:tab pos="38354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在命令⾏运⾏</a:t>
            </a:r>
            <a:r>
              <a:rPr sz="32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时，都是在运⾏任务，例如：</a:t>
            </a:r>
            <a:r>
              <a:rPr sz="32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npx</a:t>
            </a:r>
            <a:r>
              <a:rPr sz="32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2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compile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正在运⾏</a:t>
            </a:r>
            <a:r>
              <a:rPr sz="32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compile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任务。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2905" indent="-370840">
              <a:lnSpc>
                <a:spcPct val="100000"/>
              </a:lnSpc>
              <a:spcBef>
                <a:spcPts val="5"/>
              </a:spcBef>
              <a:buSzPct val="81000"/>
              <a:buChar char="•"/>
              <a:tabLst>
                <a:tab pos="382905" algn="l"/>
                <a:tab pos="383540" algn="l"/>
              </a:tabLst>
            </a:pPr>
            <a:r>
              <a:rPr sz="32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2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node</a:t>
            </a:r>
            <a:r>
              <a:rPr sz="3200" spc="-1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开发区块链，提供本地模拟的链上环境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2905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382905" algn="l"/>
                <a:tab pos="38354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⽂档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89965" lvl="1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989965" algn="l"/>
                <a:tab pos="99060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官⽅⽂档：</a:t>
            </a:r>
            <a:r>
              <a:rPr sz="32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32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tt</a:t>
            </a:r>
            <a:r>
              <a:rPr sz="32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200" spc="-5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320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32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//</a:t>
            </a:r>
            <a:r>
              <a:rPr sz="32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320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20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2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32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320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2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32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32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20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32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320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32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2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320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32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-s</a:t>
            </a:r>
            <a:r>
              <a:rPr sz="32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00" spc="-4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200" spc="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20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2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2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32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endParaRPr sz="32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200">
              <a:latin typeface="Microsoft Sans Serif" panose="020B0604020202020204"/>
              <a:cs typeface="Microsoft Sans Serif" panose="020B0604020202020204"/>
            </a:endParaRPr>
          </a:p>
          <a:p>
            <a:pPr marL="989965" lvl="1" indent="-370840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989965" algn="l"/>
                <a:tab pos="990600" algn="l"/>
              </a:tabLst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中⽂⽂档</a:t>
            </a:r>
            <a:r>
              <a:rPr sz="3200" spc="-1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200" u="heavy" spc="-160" dirty="0">
                <a:solidFill>
                  <a:srgbClr val="535353"/>
                </a:solidFill>
                <a:uFill>
                  <a:solidFill>
                    <a:srgbClr val="535353"/>
                  </a:solidFill>
                </a:uFill>
                <a:latin typeface="Microsoft Sans Serif" panose="020B0604020202020204"/>
                <a:cs typeface="Microsoft Sans Serif" panose="020B0604020202020204"/>
              </a:rPr>
              <a:t>https://learnblockchain.cn/docs/hardhat/getting-started/</a:t>
            </a:r>
            <a:endParaRPr sz="32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77470" y="1638557"/>
            <a:ext cx="894969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Hardhat</a:t>
            </a:r>
            <a:r>
              <a:rPr spc="615" dirty="0"/>
              <a:t> </a:t>
            </a:r>
            <a:r>
              <a:rPr spc="1370" dirty="0"/>
              <a:t>-</a:t>
            </a:r>
            <a:r>
              <a:rPr spc="620" dirty="0"/>
              <a:t> </a:t>
            </a:r>
            <a:r>
              <a:rPr spc="30" dirty="0"/>
              <a:t>创建⼯程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706066" y="3445105"/>
            <a:ext cx="5669915" cy="23075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28295" indent="-316230">
              <a:lnSpc>
                <a:spcPct val="100000"/>
              </a:lnSpc>
              <a:spcBef>
                <a:spcPts val="90"/>
              </a:spcBef>
              <a:buSzPct val="82000"/>
              <a:buFont typeface="Microsoft Sans Serif" panose="020B0604020202020204"/>
              <a:buChar char="•"/>
              <a:tabLst>
                <a:tab pos="328295" algn="l"/>
                <a:tab pos="328930" algn="l"/>
              </a:tabLst>
            </a:pPr>
            <a:r>
              <a:rPr sz="27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安装</a:t>
            </a:r>
            <a:r>
              <a:rPr sz="2750" spc="-1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75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npm</a:t>
            </a:r>
            <a:r>
              <a:rPr sz="27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50" spc="-1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install</a:t>
            </a:r>
            <a:r>
              <a:rPr sz="275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5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—save</a:t>
            </a:r>
            <a:r>
              <a:rPr sz="275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5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endParaRPr sz="27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550">
              <a:latin typeface="Microsoft Sans Serif" panose="020B0604020202020204"/>
              <a:cs typeface="Microsoft Sans Serif" panose="020B0604020202020204"/>
            </a:endParaRPr>
          </a:p>
          <a:p>
            <a:pPr marL="328295" indent="-31623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328295" algn="l"/>
                <a:tab pos="328930" algn="l"/>
              </a:tabLst>
            </a:pPr>
            <a:r>
              <a:rPr sz="27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在⽬录下执⾏</a:t>
            </a:r>
            <a:r>
              <a:rPr sz="275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75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npx</a:t>
            </a:r>
            <a:r>
              <a:rPr sz="275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5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275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创建项⽬</a:t>
            </a: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28295" indent="-316230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328295" algn="l"/>
                <a:tab pos="328930" algn="l"/>
              </a:tabLst>
            </a:pPr>
            <a:r>
              <a:rPr sz="27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查看所有任务</a:t>
            </a:r>
            <a:r>
              <a:rPr sz="2750" spc="-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75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npx</a:t>
            </a:r>
            <a:r>
              <a:rPr sz="2750" spc="-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5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endParaRPr sz="275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468564" y="3785225"/>
            <a:ext cx="11861858" cy="6311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572204" y="1638557"/>
            <a:ext cx="696023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Hardhat</a:t>
            </a:r>
            <a:r>
              <a:rPr spc="615" dirty="0"/>
              <a:t> </a:t>
            </a:r>
            <a:r>
              <a:rPr spc="1370" dirty="0"/>
              <a:t>-</a:t>
            </a:r>
            <a:r>
              <a:rPr spc="615" dirty="0"/>
              <a:t> </a:t>
            </a:r>
            <a:r>
              <a:rPr spc="30" dirty="0"/>
              <a:t>⼯程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801858" y="3903347"/>
            <a:ext cx="12207240" cy="40309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21640" indent="-358775">
              <a:lnSpc>
                <a:spcPct val="100000"/>
              </a:lnSpc>
              <a:spcBef>
                <a:spcPts val="110"/>
              </a:spcBef>
              <a:buSzPct val="82000"/>
              <a:buChar char="•"/>
              <a:tabLst>
                <a:tab pos="421640" algn="l"/>
                <a:tab pos="422275" algn="l"/>
              </a:tabLst>
            </a:pPr>
            <a:r>
              <a:rPr sz="3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1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⼯程包含：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28700" lvl="1" indent="-358775">
              <a:lnSpc>
                <a:spcPct val="100000"/>
              </a:lnSpc>
              <a:buSzPct val="82000"/>
              <a:buChar char="•"/>
              <a:tabLst>
                <a:tab pos="1028700" algn="l"/>
                <a:tab pos="1029335" algn="l"/>
              </a:tabLst>
            </a:pPr>
            <a:r>
              <a:rPr sz="3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contracts</a:t>
            </a:r>
            <a:r>
              <a:rPr sz="310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智能合约⽬录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28700" lvl="1" indent="-358775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1028700" algn="l"/>
                <a:tab pos="1029335" algn="l"/>
              </a:tabLst>
            </a:pPr>
            <a:r>
              <a:rPr lang="en-US" sz="3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ignotion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：部署脚本⽂件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28700" lvl="1" indent="-358775">
              <a:lnSpc>
                <a:spcPct val="100000"/>
              </a:lnSpc>
              <a:buSzPct val="82000"/>
              <a:buChar char="•"/>
              <a:tabLst>
                <a:tab pos="1028700" algn="l"/>
                <a:tab pos="1029335" algn="l"/>
              </a:tabLst>
            </a:pPr>
            <a:r>
              <a:rPr sz="31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</a:t>
            </a:r>
            <a:r>
              <a:rPr sz="3100" spc="-10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智能合约测试⽤例⽂件夹。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28700" lvl="1" indent="-358775">
              <a:lnSpc>
                <a:spcPct val="100000"/>
              </a:lnSpc>
              <a:buSzPct val="82000"/>
              <a:buChar char="•"/>
              <a:tabLst>
                <a:tab pos="1028700" algn="l"/>
                <a:tab pos="1029335" algn="l"/>
              </a:tabLst>
            </a:pPr>
            <a:r>
              <a:rPr sz="3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hardhat.config.js</a:t>
            </a:r>
            <a:r>
              <a:rPr sz="3100" spc="-19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配置⽂件，配置</a:t>
            </a:r>
            <a:r>
              <a:rPr sz="31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连接的⽹络及编译选项。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99091" y="1638557"/>
            <a:ext cx="370649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Hardhat</a:t>
            </a:r>
            <a:endParaRPr spc="-13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662458" y="7394217"/>
            <a:ext cx="11030240" cy="1803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758245" y="7465224"/>
            <a:ext cx="227329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-1015" dirty="0">
                <a:latin typeface="MS Gothic" panose="020B0609070205080204" charset="-128"/>
                <a:cs typeface="MS Gothic" panose="020B0609070205080204" charset="-128"/>
              </a:rPr>
              <a:t>➜</a:t>
            </a:r>
            <a:endParaRPr sz="2600">
              <a:latin typeface="MS Gothic" panose="020B0609070205080204" charset="-128"/>
              <a:cs typeface="MS Gothic" panose="020B0609070205080204" charset="-128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362122" y="7465224"/>
            <a:ext cx="263906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414655" indent="-402590">
              <a:lnSpc>
                <a:spcPct val="100000"/>
              </a:lnSpc>
              <a:spcBef>
                <a:spcPts val="135"/>
              </a:spcBef>
              <a:buChar char="&gt;"/>
              <a:tabLst>
                <a:tab pos="415290" algn="l"/>
              </a:tabLst>
            </a:pPr>
            <a:r>
              <a:rPr sz="2600" spc="15" dirty="0">
                <a:latin typeface="Courier New" panose="02070309020205020404"/>
                <a:cs typeface="Courier New" panose="02070309020205020404"/>
              </a:rPr>
              <a:t>npx</a:t>
            </a:r>
            <a:r>
              <a:rPr sz="26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hardhat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176805" y="7465224"/>
            <a:ext cx="143319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compile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768696" y="7863117"/>
            <a:ext cx="384556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3</a:t>
            </a:r>
            <a:r>
              <a:rPr sz="26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files</a:t>
            </a:r>
            <a:r>
              <a:rPr sz="26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with</a:t>
            </a:r>
            <a:r>
              <a:rPr sz="26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0.8.18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58245" y="7863117"/>
            <a:ext cx="8470265" cy="8255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Courier New" panose="02070309020205020404"/>
                <a:cs typeface="Courier New" panose="02070309020205020404"/>
              </a:rPr>
              <a:t>Compiling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600" spc="15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6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compilation</a:t>
            </a:r>
            <a:r>
              <a:rPr sz="26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finished</a:t>
            </a:r>
            <a:r>
              <a:rPr sz="2600" spc="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successfully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541" y="7392499"/>
            <a:ext cx="7257495" cy="18034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90954" y="7463505"/>
            <a:ext cx="324231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Courier New" panose="02070309020205020404"/>
                <a:cs typeface="Courier New" panose="02070309020205020404"/>
              </a:rPr>
              <a:t>module.exports</a:t>
            </a:r>
            <a:r>
              <a:rPr sz="2600" spc="-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=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08730" y="7463505"/>
            <a:ext cx="22669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94178" y="7861399"/>
            <a:ext cx="3644900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15" dirty="0">
                <a:latin typeface="Courier New" panose="02070309020205020404"/>
                <a:cs typeface="Courier New" panose="02070309020205020404"/>
              </a:rPr>
              <a:t>Solidity:</a:t>
            </a:r>
            <a:r>
              <a:rPr sz="26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“0.8.18"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0954" y="8259292"/>
            <a:ext cx="226695" cy="4279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88394" y="4205310"/>
            <a:ext cx="8940800" cy="23609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76555">
              <a:lnSpc>
                <a:spcPct val="100000"/>
              </a:lnSpc>
              <a:spcBef>
                <a:spcPts val="125"/>
              </a:spcBef>
              <a:tabLst>
                <a:tab pos="3493770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合约编译</a:t>
            </a:r>
            <a:r>
              <a:rPr sz="5250" spc="-5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	</a:t>
            </a:r>
            <a:r>
              <a:rPr sz="525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npx</a:t>
            </a:r>
            <a:r>
              <a:rPr sz="525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3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52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compile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6300">
              <a:latin typeface="Microsoft Sans Serif" panose="020B0604020202020204"/>
              <a:cs typeface="Microsoft Sans Serif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41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hardhat.config.js: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50582" y="1638557"/>
            <a:ext cx="1220343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Hardhat</a:t>
            </a:r>
            <a:r>
              <a:rPr spc="635" dirty="0"/>
              <a:t> </a:t>
            </a:r>
            <a:r>
              <a:rPr spc="1370" dirty="0"/>
              <a:t>-</a:t>
            </a:r>
            <a:r>
              <a:rPr spc="640" dirty="0"/>
              <a:t> </a:t>
            </a:r>
            <a:r>
              <a:rPr spc="30" dirty="0"/>
              <a:t>部署</a:t>
            </a:r>
            <a:r>
              <a:rPr spc="635" dirty="0"/>
              <a:t> </a:t>
            </a:r>
            <a:r>
              <a:rPr spc="1370" dirty="0"/>
              <a:t>-</a:t>
            </a:r>
            <a:r>
              <a:rPr spc="640" dirty="0"/>
              <a:t> </a:t>
            </a:r>
            <a:r>
              <a:rPr spc="30" dirty="0"/>
              <a:t>配置⽹络</a:t>
            </a:r>
            <a:endParaRPr spc="3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379011" y="6825910"/>
            <a:ext cx="8851298" cy="3390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2658" y="3874916"/>
            <a:ext cx="13423900" cy="62312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合约部署</a:t>
            </a:r>
            <a:r>
              <a:rPr sz="32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32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1:</a:t>
            </a:r>
            <a:r>
              <a:rPr sz="32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配置⽹络</a:t>
            </a:r>
            <a:r>
              <a:rPr sz="3200" spc="-1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32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2:</a:t>
            </a:r>
            <a:r>
              <a:rPr sz="32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编写部署脚本</a:t>
            </a:r>
            <a:r>
              <a:rPr sz="32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320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3</a:t>
            </a:r>
            <a:r>
              <a:rPr sz="32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启动⽹络（本地）</a:t>
            </a:r>
            <a:r>
              <a:rPr sz="32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2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4.</a:t>
            </a:r>
            <a:r>
              <a:rPr sz="32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执⾏部署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26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700">
              <a:lnSpc>
                <a:spcPct val="100000"/>
              </a:lnSpc>
            </a:pPr>
            <a:r>
              <a:rPr sz="32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1.</a:t>
            </a:r>
            <a:r>
              <a:rPr sz="32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配置⽹络</a:t>
            </a: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087620">
              <a:lnSpc>
                <a:spcPct val="100000"/>
              </a:lnSpc>
              <a:spcBef>
                <a:spcPts val="1465"/>
              </a:spcBef>
            </a:pPr>
            <a:r>
              <a:rPr sz="41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hardhat.config.js</a:t>
            </a:r>
            <a:r>
              <a:rPr sz="41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本地⽹络配置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032375" marR="5166360" indent="-402590">
              <a:lnSpc>
                <a:spcPct val="100000"/>
              </a:lnSpc>
            </a:pPr>
            <a:r>
              <a:rPr sz="2600" spc="15" dirty="0">
                <a:latin typeface="Courier New" panose="02070309020205020404"/>
                <a:cs typeface="Courier New" panose="02070309020205020404"/>
              </a:rPr>
              <a:t>module.exports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= { </a:t>
            </a:r>
            <a:r>
              <a:rPr sz="2600" spc="-15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networks:</a:t>
            </a:r>
            <a:r>
              <a:rPr sz="2600" spc="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5434330">
              <a:lnSpc>
                <a:spcPct val="100000"/>
              </a:lnSpc>
              <a:spcBef>
                <a:spcPts val="15"/>
              </a:spcBef>
            </a:pPr>
            <a:r>
              <a:rPr sz="2600" spc="15" dirty="0">
                <a:latin typeface="Courier New" panose="02070309020205020404"/>
                <a:cs typeface="Courier New" panose="02070309020205020404"/>
              </a:rPr>
              <a:t>development:</a:t>
            </a:r>
            <a:r>
              <a:rPr sz="2600" spc="-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{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5836285" marR="1747520">
              <a:lnSpc>
                <a:spcPct val="100000"/>
              </a:lnSpc>
            </a:pPr>
            <a:r>
              <a:rPr sz="2600" spc="20" dirty="0">
                <a:solidFill>
                  <a:srgbClr val="001080"/>
                </a:solidFill>
                <a:latin typeface="Courier New" panose="02070309020205020404"/>
                <a:cs typeface="Courier New" panose="02070309020205020404"/>
              </a:rPr>
              <a:t>url:</a:t>
            </a:r>
            <a:r>
              <a:rPr sz="2600" dirty="0">
                <a:solidFill>
                  <a:srgbClr val="001080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20" dirty="0">
                <a:latin typeface="Courier New" panose="02070309020205020404"/>
                <a:cs typeface="Courier New" panose="02070309020205020404"/>
              </a:rPr>
              <a:t>“http://127.0.0.1:8545”, </a:t>
            </a:r>
            <a:r>
              <a:rPr sz="2600" spc="-15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600" spc="15" dirty="0">
                <a:latin typeface="Courier New" panose="02070309020205020404"/>
                <a:cs typeface="Courier New" panose="02070309020205020404"/>
              </a:rPr>
              <a:t>chainId: 31337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5434330">
              <a:lnSpc>
                <a:spcPct val="100000"/>
              </a:lnSpc>
              <a:spcBef>
                <a:spcPts val="1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5032375">
              <a:lnSpc>
                <a:spcPct val="100000"/>
              </a:lnSpc>
              <a:spcBef>
                <a:spcPts val="10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}</a:t>
            </a:r>
            <a:endParaRPr sz="2600">
              <a:latin typeface="Courier New" panose="02070309020205020404"/>
              <a:cs typeface="Courier New" panose="02070309020205020404"/>
            </a:endParaRPr>
          </a:p>
          <a:p>
            <a:pPr marL="4630420">
              <a:lnSpc>
                <a:spcPct val="100000"/>
              </a:lnSpc>
              <a:spcBef>
                <a:spcPts val="15"/>
              </a:spcBef>
            </a:pPr>
            <a:r>
              <a:rPr sz="2600" spc="20" dirty="0">
                <a:latin typeface="Courier New" panose="02070309020205020404"/>
                <a:cs typeface="Courier New" panose="02070309020205020404"/>
              </a:rPr>
              <a:t>};</a:t>
            </a:r>
            <a:endParaRPr sz="26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5480050" y="1233170"/>
            <a:ext cx="9443085" cy="12858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Harhdat</a:t>
            </a:r>
            <a:r>
              <a:rPr spc="615" dirty="0"/>
              <a:t> </a:t>
            </a:r>
            <a:r>
              <a:rPr spc="1370" dirty="0"/>
              <a:t>-</a:t>
            </a:r>
            <a:r>
              <a:rPr spc="620" dirty="0"/>
              <a:t> </a:t>
            </a:r>
            <a:r>
              <a:rPr spc="30" dirty="0"/>
              <a:t>部署脚本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852658" y="3460816"/>
            <a:ext cx="1076579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4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2.</a:t>
            </a:r>
            <a:r>
              <a:rPr sz="5250" spc="-3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编写部署脚本（</a:t>
            </a:r>
            <a:r>
              <a:rPr sz="525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sc</a:t>
            </a:r>
            <a:r>
              <a:rPr sz="525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525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525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5250" spc="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5250" dirty="0">
                <a:solidFill>
                  <a:srgbClr val="535353"/>
                </a:solidFill>
                <a:latin typeface="Tahoma" panose="020B0604030504040204"/>
                <a:cs typeface="Tahoma" panose="020B0604030504040204"/>
              </a:rPr>
              <a:t>/</a:t>
            </a:r>
            <a:r>
              <a:rPr sz="5250" spc="-615" dirty="0">
                <a:solidFill>
                  <a:srgbClr val="535353"/>
                </a:solidFill>
                <a:latin typeface="Tahoma" panose="020B0604030504040204"/>
                <a:cs typeface="Tahoma" panose="020B0604030504040204"/>
              </a:rPr>
              <a:t>xxx</a:t>
            </a:r>
            <a:r>
              <a:rPr sz="5250" spc="-375" dirty="0">
                <a:solidFill>
                  <a:srgbClr val="535353"/>
                </a:solidFill>
                <a:latin typeface="Tahoma" panose="020B0604030504040204"/>
                <a:cs typeface="Tahoma" panose="020B0604030504040204"/>
              </a:rPr>
              <a:t>_</a:t>
            </a:r>
            <a:r>
              <a:rPr sz="5250" spc="-655" dirty="0">
                <a:solidFill>
                  <a:srgbClr val="535353"/>
                </a:solidFill>
                <a:latin typeface="Tahoma" panose="020B0604030504040204"/>
                <a:cs typeface="Tahoma" panose="020B0604030504040204"/>
              </a:rPr>
              <a:t>d</a:t>
            </a:r>
            <a:r>
              <a:rPr sz="5250" spc="-610" dirty="0">
                <a:solidFill>
                  <a:srgbClr val="535353"/>
                </a:solidFill>
                <a:latin typeface="Tahoma" panose="020B0604030504040204"/>
                <a:cs typeface="Tahoma" panose="020B0604030504040204"/>
              </a:rPr>
              <a:t>e</a:t>
            </a:r>
            <a:r>
              <a:rPr sz="5250" spc="-655" dirty="0">
                <a:solidFill>
                  <a:srgbClr val="535353"/>
                </a:solidFill>
                <a:latin typeface="Tahoma" panose="020B0604030504040204"/>
                <a:cs typeface="Tahoma" panose="020B0604030504040204"/>
              </a:rPr>
              <a:t>p</a:t>
            </a:r>
            <a:r>
              <a:rPr sz="5250" spc="-450" dirty="0">
                <a:solidFill>
                  <a:srgbClr val="535353"/>
                </a:solidFill>
                <a:latin typeface="Tahoma" panose="020B0604030504040204"/>
                <a:cs typeface="Tahoma" panose="020B0604030504040204"/>
              </a:rPr>
              <a:t>lo</a:t>
            </a:r>
            <a:r>
              <a:rPr sz="5250" spc="-475" dirty="0">
                <a:solidFill>
                  <a:srgbClr val="535353"/>
                </a:solidFill>
                <a:latin typeface="Tahoma" panose="020B0604030504040204"/>
                <a:cs typeface="Tahoma" panose="020B0604030504040204"/>
              </a:rPr>
              <a:t>y</a:t>
            </a:r>
            <a:r>
              <a:rPr sz="5250" spc="-459" dirty="0">
                <a:solidFill>
                  <a:srgbClr val="535353"/>
                </a:solidFill>
                <a:latin typeface="Tahoma" panose="020B0604030504040204"/>
                <a:cs typeface="Tahoma" panose="020B0604030504040204"/>
              </a:rPr>
              <a:t>.</a:t>
            </a:r>
            <a:r>
              <a:rPr sz="5250" spc="-445" dirty="0">
                <a:solidFill>
                  <a:srgbClr val="535353"/>
                </a:solidFill>
                <a:latin typeface="Tahoma" panose="020B0604030504040204"/>
                <a:cs typeface="Tahoma" panose="020B0604030504040204"/>
              </a:rPr>
              <a:t>j</a:t>
            </a:r>
            <a:r>
              <a:rPr sz="5250" spc="-440" dirty="0">
                <a:solidFill>
                  <a:srgbClr val="535353"/>
                </a:solidFill>
                <a:latin typeface="Tahoma" panose="020B0604030504040204"/>
                <a:cs typeface="Tahoma" panose="020B0604030504040204"/>
              </a:rPr>
              <a:t>s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21284" y="5232434"/>
            <a:ext cx="11848288" cy="4891343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496194" y="1596674"/>
            <a:ext cx="1111186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启动</a:t>
            </a:r>
            <a:r>
              <a:rPr sz="7800" spc="63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-13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Hardhat</a:t>
            </a:r>
            <a:r>
              <a:rPr sz="7800" spc="63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-3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Node</a:t>
            </a:r>
            <a:r>
              <a:rPr sz="7800" spc="63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⽹络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5421" y="3162491"/>
            <a:ext cx="816864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-4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3.</a:t>
            </a:r>
            <a:r>
              <a:rPr sz="5250" spc="-3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启动本地⽹络</a:t>
            </a:r>
            <a:r>
              <a:rPr sz="525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5250" spc="-6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525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525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525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5250" spc="-6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5250" spc="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52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525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525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5250" spc="-3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95230" y="4481538"/>
            <a:ext cx="15182783" cy="628253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5247005" y="1692275"/>
            <a:ext cx="9609455" cy="12858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Hardhat</a:t>
            </a:r>
            <a:r>
              <a:rPr spc="615" dirty="0"/>
              <a:t> </a:t>
            </a:r>
            <a:r>
              <a:rPr spc="1370" dirty="0"/>
              <a:t>-</a:t>
            </a:r>
            <a:r>
              <a:rPr spc="620" dirty="0"/>
              <a:t> </a:t>
            </a:r>
            <a:r>
              <a:rPr spc="30" dirty="0"/>
              <a:t>执⾏部署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706066" y="4307171"/>
            <a:ext cx="15894050" cy="6692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2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4.</a:t>
            </a:r>
            <a:r>
              <a:rPr sz="420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00" spc="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执⾏部署：</a:t>
            </a:r>
            <a:r>
              <a:rPr sz="42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42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420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42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4200" spc="-5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2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2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42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4200" spc="-5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200" spc="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2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00" spc="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20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</a:t>
            </a:r>
            <a:r>
              <a:rPr sz="42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42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00" spc="-3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sc</a:t>
            </a:r>
            <a:r>
              <a:rPr sz="42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2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42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4200" spc="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20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420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xxx_</a:t>
            </a:r>
            <a:r>
              <a:rPr sz="42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42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42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420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</a:t>
            </a:r>
            <a:r>
              <a:rPr sz="420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</a:t>
            </a:r>
            <a:r>
              <a:rPr sz="4200" spc="-7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4200" spc="-4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4200" spc="-3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js</a:t>
            </a:r>
            <a:r>
              <a:rPr sz="420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2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[</a:t>
            </a:r>
            <a:r>
              <a:rPr sz="42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20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—networ</a:t>
            </a:r>
            <a:r>
              <a:rPr sz="42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k</a:t>
            </a:r>
            <a:r>
              <a:rPr sz="420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200" spc="2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⽹络</a:t>
            </a:r>
            <a:r>
              <a:rPr sz="42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]</a:t>
            </a:r>
            <a:endParaRPr sz="42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572204" y="1219722"/>
            <a:ext cx="696023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13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Hardhat</a:t>
            </a:r>
            <a:r>
              <a:rPr sz="7800" spc="61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137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-</a:t>
            </a:r>
            <a:r>
              <a:rPr sz="7800" spc="61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测试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082118" y="3888699"/>
            <a:ext cx="9939861" cy="689163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52658" y="3059752"/>
            <a:ext cx="4046220" cy="82994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编写测试⽤例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18658" y="549571"/>
            <a:ext cx="4213860" cy="1281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8250">
                <a:latin typeface="Microsoft JhengHei UI Light" panose="020B0304030504040204" charset="-120"/>
                <a:cs typeface="Microsoft JhengHei UI Light" panose="020B0304030504040204" charset="-120"/>
              </a:rPr>
              <a:t>课程介绍</a:t>
            </a:r>
            <a:endParaRPr lang="zh-CN" sz="8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0850" y="1768475"/>
            <a:ext cx="18414365" cy="929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" indent="0">
              <a:lnSpc>
                <a:spcPct val="100000"/>
              </a:lnSpc>
              <a:spcBef>
                <a:spcPts val="100"/>
              </a:spcBef>
              <a:buSzPct val="82000"/>
              <a:buFont typeface="Microsoft Sans Serif" panose="020B0604020202020204"/>
              <a:buNone/>
              <a:tabLst>
                <a:tab pos="513080" algn="l"/>
                <a:tab pos="513715" algn="l"/>
              </a:tabLst>
            </a:pPr>
            <a:endParaRPr sz="3800" dirty="0">
              <a:solidFill>
                <a:srgbClr val="535353"/>
              </a:solidFill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spcBef>
                <a:spcPts val="100"/>
              </a:spcBef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r>
              <a:rPr lang="zh-CN" sz="3800">
                <a:latin typeface="Microsoft JhengHei UI Light" panose="020B0304030504040204" charset="-120"/>
                <a:cs typeface="Microsoft JhengHei UI Light" panose="020B0304030504040204" charset="-120"/>
                <a:sym typeface="+mn-ea"/>
              </a:rPr>
              <a:t>智能合约基础：平台、钱包、</a:t>
            </a:r>
            <a:r>
              <a:rPr lang="en-US" altLang="zh-CN" sz="3800">
                <a:latin typeface="Microsoft JhengHei UI Light" panose="020B0304030504040204" charset="-120"/>
                <a:cs typeface="Microsoft JhengHei UI Light" panose="020B0304030504040204" charset="-120"/>
                <a:sym typeface="+mn-ea"/>
              </a:rPr>
              <a:t>Gas</a:t>
            </a:r>
            <a:r>
              <a:rPr lang="zh-CN" altLang="en-US" sz="3800">
                <a:latin typeface="Microsoft JhengHei UI Light" panose="020B0304030504040204" charset="-120"/>
                <a:cs typeface="Microsoft JhengHei UI Light" panose="020B0304030504040204" charset="-120"/>
                <a:sym typeface="+mn-ea"/>
              </a:rPr>
              <a:t>机制、</a:t>
            </a:r>
            <a:r>
              <a:rPr lang="en-US" altLang="zh-CN" sz="3800">
                <a:latin typeface="Microsoft JhengHei UI Light" panose="020B0304030504040204" charset="-120"/>
                <a:cs typeface="Microsoft JhengHei UI Light" panose="020B0304030504040204" charset="-120"/>
                <a:sym typeface="+mn-ea"/>
              </a:rPr>
              <a:t>EVM</a:t>
            </a:r>
            <a:r>
              <a:rPr lang="zh-CN" altLang="en-US" sz="3800">
                <a:latin typeface="Microsoft JhengHei UI Light" panose="020B0304030504040204" charset="-120"/>
                <a:cs typeface="Microsoft JhengHei UI Light" panose="020B0304030504040204" charset="-120"/>
                <a:sym typeface="+mn-ea"/>
              </a:rPr>
              <a:t>、合约入门</a:t>
            </a:r>
            <a:r>
              <a:rPr lang="en-US" altLang="zh-CN" sz="3800">
                <a:latin typeface="Microsoft JhengHei UI Light" panose="020B0304030504040204" charset="-120"/>
                <a:cs typeface="Microsoft JhengHei UI Light" panose="020B0304030504040204" charset="-120"/>
                <a:sym typeface="+mn-ea"/>
              </a:rPr>
              <a:t>...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r>
              <a:rPr lang="zh-CN" sz="3800">
                <a:latin typeface="Microsoft Sans Serif" panose="020B0604020202020204"/>
                <a:cs typeface="Microsoft Sans Serif" panose="020B0604020202020204"/>
              </a:rPr>
              <a:t>开发框架：Remix、Hardhat、Truffle、Ganache</a:t>
            </a:r>
            <a:endParaRPr lang="zh-CN" sz="3800">
              <a:latin typeface="Microsoft Sans Serif" panose="020B0604020202020204"/>
              <a:cs typeface="Microsoft Sans Serif" panose="020B0604020202020204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endParaRPr lang="zh-CN" sz="3800">
              <a:latin typeface="Microsoft Sans Serif" panose="020B0604020202020204"/>
              <a:cs typeface="Microsoft Sans Serif" panose="020B0604020202020204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r>
              <a:rPr lang="en-US" altLang="zh-CN" sz="3800">
                <a:latin typeface="Microsoft Sans Serif" panose="020B0604020202020204"/>
                <a:cs typeface="Microsoft Sans Serif" panose="020B0604020202020204"/>
              </a:rPr>
              <a:t>solidity</a:t>
            </a:r>
            <a:r>
              <a:rPr lang="zh-CN" altLang="en-US" sz="3800">
                <a:latin typeface="Microsoft Sans Serif" panose="020B0604020202020204"/>
                <a:cs typeface="Microsoft Sans Serif" panose="020B0604020202020204"/>
              </a:rPr>
              <a:t>语言（主要内容！）</a:t>
            </a:r>
            <a:endParaRPr lang="zh-CN" altLang="en-US" sz="3800">
              <a:latin typeface="Microsoft Sans Serif" panose="020B0604020202020204"/>
              <a:cs typeface="Microsoft Sans Serif" panose="020B0604020202020204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endParaRPr lang="zh-CN" altLang="en-US" sz="3800">
              <a:latin typeface="Microsoft Sans Serif" panose="020B0604020202020204"/>
              <a:cs typeface="Microsoft Sans Serif" panose="020B0604020202020204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r>
              <a:rPr lang="zh-CN" altLang="en-US" sz="3800">
                <a:latin typeface="Microsoft Sans Serif" panose="020B0604020202020204"/>
                <a:cs typeface="Microsoft Sans Serif" panose="020B0604020202020204"/>
              </a:rPr>
              <a:t>智能合约开发实战：</a:t>
            </a:r>
            <a:r>
              <a:rPr lang="en-US" altLang="zh-CN" sz="3800">
                <a:latin typeface="Microsoft Sans Serif" panose="020B0604020202020204"/>
                <a:cs typeface="Microsoft Sans Serif" panose="020B0604020202020204"/>
              </a:rPr>
              <a:t>ERC</a:t>
            </a:r>
            <a:r>
              <a:rPr lang="zh-CN" altLang="en-US" sz="3800">
                <a:latin typeface="Microsoft Sans Serif" panose="020B0604020202020204"/>
                <a:cs typeface="Microsoft Sans Serif" panose="020B0604020202020204"/>
              </a:rPr>
              <a:t>标准、</a:t>
            </a:r>
            <a:r>
              <a:rPr lang="en-US" altLang="zh-CN" sz="3800">
                <a:latin typeface="Microsoft Sans Serif" panose="020B0604020202020204"/>
                <a:cs typeface="Microsoft Sans Serif" panose="020B0604020202020204"/>
              </a:rPr>
              <a:t>Token</a:t>
            </a:r>
            <a:r>
              <a:rPr lang="zh-CN" altLang="en-US" sz="3800">
                <a:latin typeface="Microsoft Sans Serif" panose="020B0604020202020204"/>
                <a:cs typeface="Microsoft Sans Serif" panose="020B0604020202020204"/>
              </a:rPr>
              <a:t>实战、</a:t>
            </a:r>
            <a:r>
              <a:rPr lang="en-US" altLang="zh-CN" sz="3800">
                <a:latin typeface="Microsoft Sans Serif" panose="020B0604020202020204"/>
                <a:cs typeface="Microsoft Sans Serif" panose="020B0604020202020204"/>
              </a:rPr>
              <a:t>NFT</a:t>
            </a:r>
            <a:r>
              <a:rPr lang="zh-CN" altLang="en-US" sz="3800">
                <a:latin typeface="Microsoft Sans Serif" panose="020B0604020202020204"/>
                <a:cs typeface="Microsoft Sans Serif" panose="020B0604020202020204"/>
              </a:rPr>
              <a:t>实战、合约升级、优化</a:t>
            </a:r>
            <a:r>
              <a:rPr lang="en-US" altLang="zh-CN" sz="3800">
                <a:latin typeface="Microsoft Sans Serif" panose="020B0604020202020204"/>
                <a:cs typeface="Microsoft Sans Serif" panose="020B0604020202020204"/>
              </a:rPr>
              <a:t>Gas...</a:t>
            </a:r>
            <a:endParaRPr lang="en-US" altLang="zh-CN" sz="3800">
              <a:latin typeface="Microsoft Sans Serif" panose="020B0604020202020204"/>
              <a:cs typeface="Microsoft Sans Serif" panose="020B0604020202020204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endParaRPr lang="en-US" altLang="zh-CN" sz="3800">
              <a:latin typeface="Microsoft Sans Serif" panose="020B0604020202020204"/>
              <a:cs typeface="Microsoft Sans Serif" panose="020B0604020202020204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r>
              <a:rPr lang="en-US" sz="3800">
                <a:latin typeface="Microsoft JhengHei UI Light" panose="020B0304030504040204" charset="-120"/>
                <a:cs typeface="Microsoft JhengHei UI Light" panose="020B0304030504040204" charset="-120"/>
              </a:rPr>
              <a:t>Dapp</a:t>
            </a:r>
            <a:r>
              <a:rPr lang="zh-CN" altLang="en-US" sz="3800">
                <a:latin typeface="Microsoft JhengHei UI Light" panose="020B0304030504040204" charset="-120"/>
                <a:cs typeface="Microsoft JhengHei UI Light" panose="020B0304030504040204" charset="-120"/>
              </a:rPr>
              <a:t>开发实战，前后端联调、数据索引</a:t>
            </a:r>
            <a:endParaRPr lang="zh-CN" altLang="en-US"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endParaRPr lang="zh-CN" altLang="en-US"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r>
              <a:rPr lang="en-US" altLang="zh-CN" sz="3800">
                <a:latin typeface="Microsoft JhengHei UI Light" panose="020B0304030504040204" charset="-120"/>
                <a:cs typeface="Microsoft JhengHei UI Light" panose="020B0304030504040204" charset="-120"/>
              </a:rPr>
              <a:t>DEX</a:t>
            </a:r>
            <a:r>
              <a:rPr lang="zh-CN" altLang="en-US" sz="3800">
                <a:latin typeface="Microsoft JhengHei UI Light" panose="020B0304030504040204" charset="-120"/>
                <a:cs typeface="Microsoft JhengHei UI Light" panose="020B0304030504040204" charset="-120"/>
              </a:rPr>
              <a:t>协议专场：协议、模型、产品</a:t>
            </a:r>
            <a:r>
              <a:rPr lang="en-US" altLang="zh-CN" sz="3800">
                <a:latin typeface="Microsoft JhengHei UI Light" panose="020B0304030504040204" charset="-120"/>
                <a:cs typeface="Microsoft JhengHei UI Light" panose="020B0304030504040204" charset="-120"/>
              </a:rPr>
              <a:t>...</a:t>
            </a:r>
            <a:endParaRPr lang="en-US" altLang="zh-CN"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endParaRPr lang="en-US" altLang="zh-CN"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r>
              <a:rPr lang="zh-CN" altLang="en-US" sz="3800">
                <a:latin typeface="Microsoft JhengHei UI Light" panose="020B0304030504040204" charset="-120"/>
                <a:cs typeface="Microsoft JhengHei UI Light" panose="020B0304030504040204" charset="-120"/>
              </a:rPr>
              <a:t>抵押借贷及衍生品协议</a:t>
            </a:r>
            <a:endParaRPr lang="zh-CN" altLang="en-US"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endParaRPr lang="zh-CN" altLang="en-US"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r>
              <a:rPr lang="zh-CN" altLang="en-US" sz="3800">
                <a:latin typeface="Microsoft JhengHei UI Light" panose="020B0304030504040204" charset="-120"/>
                <a:cs typeface="Microsoft JhengHei UI Light" panose="020B0304030504040204" charset="-120"/>
              </a:rPr>
              <a:t>稳定币及</a:t>
            </a:r>
            <a:r>
              <a:rPr lang="en-US" altLang="zh-CN" sz="3800">
                <a:latin typeface="Microsoft JhengHei UI Light" panose="020B0304030504040204" charset="-120"/>
                <a:cs typeface="Microsoft JhengHei UI Light" panose="020B0304030504040204" charset="-120"/>
              </a:rPr>
              <a:t>DAO</a:t>
            </a:r>
            <a:endParaRPr lang="zh-CN" altLang="en-US"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914527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Hardhat</a:t>
            </a:r>
            <a:r>
              <a:rPr spc="615" dirty="0"/>
              <a:t> </a:t>
            </a:r>
            <a:r>
              <a:rPr spc="1370" dirty="0"/>
              <a:t>-</a:t>
            </a:r>
            <a:r>
              <a:rPr spc="615" dirty="0"/>
              <a:t> </a:t>
            </a:r>
            <a:r>
              <a:rPr spc="30" dirty="0"/>
              <a:t>测试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3941306" y="3768925"/>
            <a:ext cx="454914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4985" indent="-502920">
              <a:lnSpc>
                <a:spcPct val="100000"/>
              </a:lnSpc>
              <a:spcBef>
                <a:spcPts val="95"/>
              </a:spcBef>
              <a:buChar char="&gt;"/>
              <a:tabLst>
                <a:tab pos="515620" algn="l"/>
              </a:tabLst>
            </a:pP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npx</a:t>
            </a:r>
            <a:r>
              <a:rPr sz="3300" spc="-3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hardhat</a:t>
            </a:r>
            <a:r>
              <a:rPr sz="3300" spc="-3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test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54369" y="5779335"/>
            <a:ext cx="78162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Greeter</a:t>
            </a: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with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greeting:</a:t>
            </a: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Hello,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203067" y="5779335"/>
            <a:ext cx="982726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82931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world! 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greeting</a:t>
            </a: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from</a:t>
            </a:r>
            <a:r>
              <a:rPr sz="33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'Hello,</a:t>
            </a:r>
            <a:r>
              <a:rPr sz="33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world!'</a:t>
            </a:r>
            <a:r>
              <a:rPr sz="33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to</a:t>
            </a:r>
            <a:r>
              <a:rPr sz="33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'Hola,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41306" y="5276732"/>
            <a:ext cx="2287270" cy="203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Greeter </a:t>
            </a:r>
            <a:r>
              <a:rPr sz="33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Deploying 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Changing </a:t>
            </a:r>
            <a:r>
              <a:rPr sz="3300" spc="-197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mundo!'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41306" y="7287142"/>
            <a:ext cx="12592050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  <a:buFont typeface="MS Gothic" panose="020B0609070205080204" charset="-128"/>
              <a:buChar char="✓"/>
              <a:tabLst>
                <a:tab pos="516255" algn="l"/>
              </a:tabLst>
            </a:pP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Should</a:t>
            </a: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return</a:t>
            </a:r>
            <a:r>
              <a:rPr sz="33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the new</a:t>
            </a:r>
            <a:r>
              <a:rPr sz="33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greeting</a:t>
            </a: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once</a:t>
            </a:r>
            <a:r>
              <a:rPr sz="33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it's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changed </a:t>
            </a:r>
            <a:r>
              <a:rPr sz="3300" spc="-1964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(694ms)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41306" y="9297552"/>
            <a:ext cx="228727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sz="3300" spc="-7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passing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54410" y="9297552"/>
            <a:ext cx="178498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(697ms)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738124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Hardhat</a:t>
            </a:r>
            <a:r>
              <a:rPr spc="615" dirty="0"/>
              <a:t> </a:t>
            </a:r>
            <a:r>
              <a:rPr spc="1370" dirty="0"/>
              <a:t>-</a:t>
            </a:r>
            <a:r>
              <a:rPr spc="615" dirty="0"/>
              <a:t> </a:t>
            </a:r>
            <a:r>
              <a:rPr spc="30" dirty="0"/>
              <a:t>技巧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801858" y="3904771"/>
            <a:ext cx="10873105" cy="59524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12445" indent="-449580">
              <a:lnSpc>
                <a:spcPct val="100000"/>
              </a:lnSpc>
              <a:spcBef>
                <a:spcPts val="105"/>
              </a:spcBef>
              <a:buSzPct val="82000"/>
              <a:buFont typeface="Microsoft Sans Serif" panose="020B0604020202020204"/>
              <a:buChar char="•"/>
              <a:tabLst>
                <a:tab pos="512445" algn="l"/>
                <a:tab pos="513080" algn="l"/>
              </a:tabLst>
            </a:pPr>
            <a:r>
              <a:rPr sz="3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调试利器：</a:t>
            </a:r>
            <a:r>
              <a:rPr sz="3900" spc="-1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90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console.log</a:t>
            </a:r>
            <a:endParaRPr sz="39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5100">
              <a:latin typeface="Microsoft Sans Serif" panose="020B0604020202020204"/>
              <a:cs typeface="Microsoft Sans Serif" panose="020B0604020202020204"/>
            </a:endParaRPr>
          </a:p>
          <a:p>
            <a:pPr marL="512445" indent="-44958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2445" algn="l"/>
                <a:tab pos="513080" algn="l"/>
              </a:tabLst>
            </a:pPr>
            <a:r>
              <a:rPr sz="3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灵活参数部署，利⽤</a:t>
            </a:r>
            <a:r>
              <a:rPr sz="3900" spc="-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9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9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可以在代码中引⽤</a:t>
            </a:r>
            <a:endParaRPr sz="3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20140" lvl="1" indent="-4502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120140" algn="l"/>
                <a:tab pos="1120775" algn="l"/>
              </a:tabLst>
            </a:pPr>
            <a:r>
              <a:rPr sz="3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设置</a:t>
            </a:r>
            <a:r>
              <a:rPr sz="390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9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HARDHAT_NETWORK</a:t>
            </a:r>
            <a:r>
              <a:rPr sz="390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环境变量</a:t>
            </a:r>
            <a:endParaRPr sz="3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20140" lvl="1" indent="-4502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120140" algn="l"/>
                <a:tab pos="1120775" algn="l"/>
              </a:tabLst>
            </a:pPr>
            <a:r>
              <a:rPr sz="3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</a:t>
            </a:r>
            <a:r>
              <a:rPr sz="3900" spc="-114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9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node</a:t>
            </a:r>
            <a:r>
              <a:rPr sz="390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部署</a:t>
            </a:r>
            <a:endParaRPr sz="3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2445" indent="-44958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2445" algn="l"/>
                <a:tab pos="513080" algn="l"/>
              </a:tabLst>
            </a:pPr>
            <a:r>
              <a:rPr sz="3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代码扁平</a:t>
            </a:r>
            <a:r>
              <a:rPr sz="3900" spc="-1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9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npx</a:t>
            </a:r>
            <a:r>
              <a:rPr sz="39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9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9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9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flatten</a:t>
            </a:r>
            <a:r>
              <a:rPr sz="39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9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xxx.sol</a:t>
            </a:r>
            <a:r>
              <a:rPr sz="39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900" spc="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&gt;</a:t>
            </a:r>
            <a:r>
              <a:rPr sz="39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9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xxx.sol</a:t>
            </a:r>
            <a:endParaRPr sz="39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572204" y="1219722"/>
            <a:ext cx="696023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13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Hardhat</a:t>
            </a:r>
            <a:r>
              <a:rPr sz="7800" spc="61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137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-</a:t>
            </a:r>
            <a:r>
              <a:rPr sz="7800" spc="61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3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实战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2658" y="3930353"/>
            <a:ext cx="12121515" cy="592963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267335" indent="-255270">
              <a:lnSpc>
                <a:spcPct val="100000"/>
              </a:lnSpc>
              <a:spcBef>
                <a:spcPts val="115"/>
              </a:spcBef>
              <a:buSzPct val="82000"/>
              <a:buFont typeface="Microsoft Sans Serif" panose="020B0604020202020204"/>
              <a:buChar char="•"/>
              <a:tabLst>
                <a:tab pos="267335" algn="l"/>
                <a:tab pos="267970" algn="l"/>
              </a:tabLst>
            </a:pP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代码验证：</a:t>
            </a:r>
            <a:endParaRPr sz="2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1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75030" lvl="1" indent="-255905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873760" algn="l"/>
                <a:tab pos="875665" algn="l"/>
              </a:tabLst>
            </a:pPr>
            <a:r>
              <a:rPr sz="22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npx</a:t>
            </a:r>
            <a:r>
              <a:rPr sz="22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22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verify</a:t>
            </a:r>
            <a:r>
              <a:rPr sz="22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address</a:t>
            </a:r>
            <a:r>
              <a:rPr sz="22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--network</a:t>
            </a:r>
            <a:r>
              <a:rPr sz="22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xxx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250">
              <a:latin typeface="Microsoft Sans Serif" panose="020B0604020202020204"/>
              <a:cs typeface="Microsoft Sans Serif" panose="020B0604020202020204"/>
            </a:endParaRPr>
          </a:p>
          <a:p>
            <a:pPr marL="1482090" lvl="2" indent="-255905">
              <a:lnSpc>
                <a:spcPct val="100000"/>
              </a:lnSpc>
              <a:buSzPct val="82000"/>
              <a:buChar char="•"/>
              <a:tabLst>
                <a:tab pos="1482090" algn="l"/>
                <a:tab pos="1482725" algn="l"/>
              </a:tabLst>
            </a:pPr>
            <a:r>
              <a:rPr sz="22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https://mumbai.polygonscan.com/address/0xEFD8007710Ab294B9B5C2c844890c321Aee3955E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lvl="2"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267335" indent="-255270">
              <a:lnSpc>
                <a:spcPct val="100000"/>
              </a:lnSpc>
              <a:buSzPct val="82000"/>
              <a:buChar char="•"/>
              <a:tabLst>
                <a:tab pos="267335" algn="l"/>
                <a:tab pos="267970" algn="l"/>
              </a:tabLst>
            </a:pPr>
            <a:r>
              <a:rPr sz="22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22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</a:t>
            </a:r>
            <a:r>
              <a:rPr sz="22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导出：</a:t>
            </a:r>
            <a:endParaRPr sz="2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7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1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875030" lvl="1" indent="-255905">
              <a:lnSpc>
                <a:spcPct val="100000"/>
              </a:lnSpc>
              <a:buSzPct val="82000"/>
              <a:buChar char="•"/>
              <a:tabLst>
                <a:tab pos="873760" algn="l"/>
                <a:tab pos="875665" algn="l"/>
              </a:tabLst>
            </a:pPr>
            <a:r>
              <a:rPr sz="22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npm</a:t>
            </a:r>
            <a:r>
              <a:rPr sz="22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install</a:t>
            </a:r>
            <a:r>
              <a:rPr sz="220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--save-dev</a:t>
            </a:r>
            <a:r>
              <a:rPr sz="22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hardhat-abi-exporter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250">
              <a:latin typeface="Microsoft Sans Serif" panose="020B0604020202020204"/>
              <a:cs typeface="Microsoft Sans Serif" panose="020B0604020202020204"/>
            </a:endParaRPr>
          </a:p>
          <a:p>
            <a:pPr marL="875030" lvl="1" indent="-255905">
              <a:lnSpc>
                <a:spcPct val="100000"/>
              </a:lnSpc>
              <a:buClr>
                <a:srgbClr val="535353"/>
              </a:buClr>
              <a:buSzPct val="82000"/>
              <a:buChar char="•"/>
              <a:tabLst>
                <a:tab pos="873760" algn="l"/>
                <a:tab pos="875665" algn="l"/>
              </a:tabLst>
            </a:pPr>
            <a:r>
              <a:rPr sz="2200" spc="-75" dirty="0">
                <a:solidFill>
                  <a:srgbClr val="795E26"/>
                </a:solidFill>
                <a:latin typeface="Microsoft Sans Serif" panose="020B0604020202020204"/>
                <a:cs typeface="Microsoft Sans Serif" panose="020B0604020202020204"/>
              </a:rPr>
              <a:t>require</a:t>
            </a:r>
            <a:r>
              <a:rPr sz="2200" spc="-75" dirty="0"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220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‘hardhat-abi-exporter'</a:t>
            </a:r>
            <a:r>
              <a:rPr sz="2200" spc="-75" dirty="0">
                <a:latin typeface="Microsoft Sans Serif" panose="020B0604020202020204"/>
                <a:cs typeface="Microsoft Sans Serif" panose="020B0604020202020204"/>
              </a:rPr>
              <a:t>)</a:t>
            </a:r>
            <a:r>
              <a:rPr sz="22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05" dirty="0">
                <a:latin typeface="Microsoft Sans Serif" panose="020B0604020202020204"/>
                <a:cs typeface="Microsoft Sans Serif" panose="020B0604020202020204"/>
              </a:rPr>
              <a:t>&amp;</a:t>
            </a:r>
            <a:r>
              <a:rPr sz="22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60" dirty="0">
                <a:latin typeface="Microsoft Sans Serif" panose="020B0604020202020204"/>
                <a:cs typeface="Microsoft Sans Serif" panose="020B0604020202020204"/>
              </a:rPr>
              <a:t>add</a:t>
            </a:r>
            <a:r>
              <a:rPr sz="2200" spc="2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14" dirty="0">
                <a:latin typeface="Microsoft Sans Serif" panose="020B0604020202020204"/>
                <a:cs typeface="Microsoft Sans Serif" panose="020B0604020202020204"/>
              </a:rPr>
              <a:t>config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250">
              <a:latin typeface="Microsoft Sans Serif" panose="020B0604020202020204"/>
              <a:cs typeface="Microsoft Sans Serif" panose="020B0604020202020204"/>
            </a:endParaRPr>
          </a:p>
          <a:p>
            <a:pPr marL="875030" lvl="1" indent="-255905">
              <a:lnSpc>
                <a:spcPct val="100000"/>
              </a:lnSpc>
              <a:buSzPct val="82000"/>
              <a:buChar char="•"/>
              <a:tabLst>
                <a:tab pos="873760" algn="l"/>
                <a:tab pos="875665" algn="l"/>
              </a:tabLst>
            </a:pPr>
            <a:r>
              <a:rPr sz="22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npx</a:t>
            </a:r>
            <a:r>
              <a:rPr sz="220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22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export-abi</a:t>
            </a:r>
            <a:endParaRPr sz="22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550">
              <a:latin typeface="Microsoft Sans Serif" panose="020B0604020202020204"/>
              <a:cs typeface="Microsoft Sans Serif" panose="020B0604020202020204"/>
            </a:endParaRPr>
          </a:p>
          <a:p>
            <a:pPr marL="267335" indent="-255270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267335" algn="l"/>
                <a:tab pos="267970" algn="l"/>
              </a:tabLst>
            </a:pP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⾃定义任务（</a:t>
            </a:r>
            <a:r>
              <a:rPr sz="2200" spc="-3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22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22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220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1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267335" indent="-255270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267335" algn="l"/>
                <a:tab pos="267970" algn="l"/>
              </a:tabLst>
            </a:pPr>
            <a:r>
              <a:rPr sz="22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Harhat</a:t>
            </a:r>
            <a:r>
              <a:rPr sz="220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项⽬管理（</a:t>
            </a:r>
            <a:r>
              <a:rPr sz="22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</a:t>
            </a:r>
            <a:r>
              <a:rPr sz="22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0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network.name</a:t>
            </a:r>
            <a:r>
              <a:rPr sz="2200" spc="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动态加载配置</a:t>
            </a:r>
            <a:r>
              <a:rPr sz="22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2200" spc="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2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788225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35" dirty="0"/>
              <a:t>Hardhat</a:t>
            </a:r>
            <a:r>
              <a:rPr spc="615" dirty="0"/>
              <a:t> </a:t>
            </a:r>
            <a:r>
              <a:rPr spc="1370" dirty="0"/>
              <a:t>-</a:t>
            </a:r>
            <a:r>
              <a:rPr spc="615" dirty="0"/>
              <a:t> </a:t>
            </a:r>
            <a:r>
              <a:rPr spc="30" dirty="0"/>
              <a:t>⼩结</a:t>
            </a:r>
            <a:endParaRPr spc="30" dirty="0"/>
          </a:p>
        </p:txBody>
      </p:sp>
      <p:sp>
        <p:nvSpPr>
          <p:cNvPr id="4" name="object 4"/>
          <p:cNvSpPr txBox="1"/>
          <p:nvPr/>
        </p:nvSpPr>
        <p:spPr>
          <a:xfrm>
            <a:off x="814558" y="3915142"/>
            <a:ext cx="14646275" cy="69202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27380" indent="-577215">
              <a:lnSpc>
                <a:spcPct val="100000"/>
              </a:lnSpc>
              <a:spcBef>
                <a:spcPts val="110"/>
              </a:spcBef>
              <a:buSzPct val="82000"/>
              <a:buFont typeface="Microsoft Sans Serif" panose="020B0604020202020204"/>
              <a:buChar char="•"/>
              <a:tabLst>
                <a:tab pos="627380" algn="l"/>
                <a:tab pos="628015" algn="l"/>
                <a:tab pos="3589020" algn="l"/>
              </a:tabLst>
            </a:pPr>
            <a:r>
              <a:rPr sz="5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合约编译</a:t>
            </a:r>
            <a:r>
              <a:rPr sz="5000" spc="-5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	</a:t>
            </a:r>
            <a:r>
              <a:rPr sz="50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npx</a:t>
            </a:r>
            <a:r>
              <a:rPr sz="500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0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50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0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compile</a:t>
            </a:r>
            <a:endParaRPr sz="5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6600">
              <a:latin typeface="Microsoft Sans Serif" panose="020B0604020202020204"/>
              <a:cs typeface="Microsoft Sans Serif" panose="020B0604020202020204"/>
            </a:endParaRPr>
          </a:p>
          <a:p>
            <a:pPr marL="627380" indent="-5772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27380" algn="l"/>
                <a:tab pos="628015" algn="l"/>
                <a:tab pos="5106035" algn="l"/>
              </a:tabLst>
            </a:pPr>
            <a:r>
              <a:rPr sz="5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启动节点</a:t>
            </a:r>
            <a:r>
              <a:rPr sz="5000" spc="-1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50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npx	</a:t>
            </a:r>
            <a:r>
              <a:rPr sz="50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50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0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node/console.log</a:t>
            </a:r>
            <a:endParaRPr sz="5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6600">
              <a:latin typeface="Microsoft Sans Serif" panose="020B0604020202020204"/>
              <a:cs typeface="Microsoft Sans Serif" panose="020B0604020202020204"/>
            </a:endParaRPr>
          </a:p>
          <a:p>
            <a:pPr marL="627380" indent="-57721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627380" algn="l"/>
                <a:tab pos="628015" algn="l"/>
              </a:tabLst>
            </a:pPr>
            <a:r>
              <a:rPr sz="5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部署</a:t>
            </a:r>
            <a:r>
              <a:rPr sz="5000" spc="-1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50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npx</a:t>
            </a:r>
            <a:r>
              <a:rPr sz="5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0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5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0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run</a:t>
            </a:r>
            <a:r>
              <a:rPr sz="5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0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scripts/deploy.js</a:t>
            </a:r>
            <a:r>
              <a:rPr sz="50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000" spc="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—network</a:t>
            </a:r>
            <a:r>
              <a:rPr sz="50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0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xxx</a:t>
            </a:r>
            <a:endParaRPr sz="50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6600">
              <a:latin typeface="Microsoft Sans Serif" panose="020B0604020202020204"/>
              <a:cs typeface="Microsoft Sans Serif" panose="020B0604020202020204"/>
            </a:endParaRPr>
          </a:p>
          <a:p>
            <a:pPr marL="627380" indent="-5772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27380" algn="l"/>
                <a:tab pos="628015" algn="l"/>
              </a:tabLst>
            </a:pPr>
            <a:r>
              <a:rPr sz="50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测试</a:t>
            </a:r>
            <a:r>
              <a:rPr sz="5000" spc="-1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50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lang="en-US" sz="50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px</a:t>
            </a:r>
            <a:r>
              <a:rPr sz="500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0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50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0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</a:t>
            </a:r>
            <a:endParaRPr sz="5000" spc="-215" dirty="0">
              <a:solidFill>
                <a:srgbClr val="535353"/>
              </a:solidFill>
              <a:latin typeface="Microsoft Sans Serif" panose="020B0604020202020204"/>
              <a:cs typeface="Microsoft Sans Serif" panose="020B0604020202020204"/>
            </a:endParaRPr>
          </a:p>
          <a:p>
            <a:pPr marL="627380" indent="-5772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27380" algn="l"/>
                <a:tab pos="628015" algn="l"/>
              </a:tabLst>
            </a:pPr>
            <a:r>
              <a:rPr lang="en-US" sz="5000">
                <a:latin typeface="Microsoft Sans Serif" panose="020B0604020202020204"/>
                <a:cs typeface="Microsoft Sans Serif" panose="020B0604020202020204"/>
              </a:rPr>
              <a:t>npx verify</a:t>
            </a:r>
            <a:endParaRPr lang="en-US" sz="50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4463" y="3712108"/>
            <a:ext cx="11222990" cy="40081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34340" indent="-358775">
              <a:lnSpc>
                <a:spcPct val="100000"/>
              </a:lnSpc>
              <a:spcBef>
                <a:spcPts val="110"/>
              </a:spcBef>
              <a:buSzPct val="82000"/>
              <a:buFont typeface="Microsoft Sans Serif" panose="020B0604020202020204"/>
              <a:buChar char="•"/>
              <a:tabLst>
                <a:tab pos="434340" algn="l"/>
                <a:tab pos="434975" algn="l"/>
              </a:tabLst>
            </a:pP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修改</a:t>
            </a:r>
            <a:r>
              <a:rPr sz="310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Counter</a:t>
            </a:r>
            <a:r>
              <a:rPr sz="31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合约，仅有部署者</a:t>
            </a:r>
            <a:r>
              <a:rPr sz="31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可以调⽤</a:t>
            </a:r>
            <a:r>
              <a:rPr sz="310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count();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100">
              <a:latin typeface="Microsoft Sans Serif" panose="020B0604020202020204"/>
              <a:cs typeface="Microsoft Sans Serif" panose="020B0604020202020204"/>
            </a:endParaRPr>
          </a:p>
          <a:p>
            <a:pPr marL="434340" indent="-35877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34340" algn="l"/>
                <a:tab pos="434975" algn="l"/>
              </a:tabLst>
            </a:pP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</a:t>
            </a:r>
            <a:r>
              <a:rPr sz="31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1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部署修改后的</a:t>
            </a:r>
            <a:r>
              <a:rPr sz="310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Counter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100">
              <a:latin typeface="Microsoft Sans Serif" panose="020B0604020202020204"/>
              <a:cs typeface="Microsoft Sans Serif" panose="020B0604020202020204"/>
            </a:endParaRPr>
          </a:p>
          <a:p>
            <a:pPr marL="434340" indent="-35877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34340" algn="l"/>
                <a:tab pos="434975" algn="l"/>
              </a:tabLst>
            </a:pP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</a:t>
            </a:r>
            <a:r>
              <a:rPr sz="31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1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测试</a:t>
            </a:r>
            <a:r>
              <a:rPr sz="310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Counter: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4340" indent="-35877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434340" algn="l"/>
                <a:tab pos="434975" algn="l"/>
              </a:tabLst>
            </a:pP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代码开源到区块浏览器</a:t>
            </a:r>
            <a:r>
              <a:rPr sz="3100" spc="-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1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npx</a:t>
            </a:r>
            <a:r>
              <a:rPr sz="31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1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verify</a:t>
            </a:r>
            <a:r>
              <a:rPr sz="31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6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…</a:t>
            </a:r>
            <a:r>
              <a:rPr sz="3100" spc="6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31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31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写上合约地址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47248" y="1638557"/>
            <a:ext cx="300990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练习题</a:t>
            </a:r>
            <a:endParaRPr spc="3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84667" y="1638557"/>
            <a:ext cx="373507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0" dirty="0"/>
              <a:t>Foundry</a:t>
            </a:r>
            <a:endParaRPr spc="-170" dirty="0"/>
          </a:p>
        </p:txBody>
      </p:sp>
      <p:sp>
        <p:nvSpPr>
          <p:cNvPr id="4" name="object 4"/>
          <p:cNvSpPr txBox="1"/>
          <p:nvPr/>
        </p:nvSpPr>
        <p:spPr>
          <a:xfrm>
            <a:off x="776458" y="3882405"/>
            <a:ext cx="12052300" cy="690499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47040" indent="-358775">
              <a:lnSpc>
                <a:spcPct val="100000"/>
              </a:lnSpc>
              <a:spcBef>
                <a:spcPts val="110"/>
              </a:spcBef>
              <a:buSzPct val="82000"/>
              <a:buChar char="•"/>
              <a:tabLst>
                <a:tab pos="447040" algn="l"/>
                <a:tab pos="447675" algn="l"/>
              </a:tabLst>
            </a:pPr>
            <a:r>
              <a:rPr sz="31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Foundry</a:t>
            </a:r>
            <a:r>
              <a:rPr sz="3100" spc="-1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1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Rust</a:t>
            </a:r>
            <a:r>
              <a:rPr sz="31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构建编译、部署、测试和调试合约开发环境。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47040" indent="-35877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47040" algn="l"/>
                <a:tab pos="447675" algn="l"/>
              </a:tabLst>
            </a:pP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特⾊：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54100" lvl="1" indent="-35877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1054100" algn="l"/>
                <a:tab pos="1054735" algn="l"/>
              </a:tabLst>
            </a:pP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</a:t>
            </a:r>
            <a:r>
              <a:rPr sz="31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Solidity</a:t>
            </a:r>
            <a:r>
              <a:rPr sz="31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编写测试（⽽不是</a:t>
            </a:r>
            <a:r>
              <a:rPr sz="31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JavaScript</a:t>
            </a:r>
            <a:r>
              <a:rPr sz="3100" spc="-2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54100" lvl="1" indent="-35877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054100" algn="l"/>
                <a:tab pos="1054735" algn="l"/>
              </a:tabLst>
            </a:pP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作弊代码（操控链状态）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lvl="1"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47040" indent="-35877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47040" algn="l"/>
                <a:tab pos="447675" algn="l"/>
              </a:tabLst>
            </a:pP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⽂档：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54100" lvl="1" indent="-35877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054100" algn="l"/>
                <a:tab pos="1054735" algn="l"/>
              </a:tabLst>
            </a:pP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官⽅⽂档：</a:t>
            </a:r>
            <a:r>
              <a:rPr sz="3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31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tt</a:t>
            </a:r>
            <a:r>
              <a:rPr sz="3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100" spc="-4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31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31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//</a:t>
            </a:r>
            <a:r>
              <a:rPr sz="3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31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oo</a:t>
            </a:r>
            <a:r>
              <a:rPr sz="31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1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3100" spc="-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</a:t>
            </a:r>
            <a:r>
              <a:rPr sz="31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31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1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</a:t>
            </a:r>
            <a:r>
              <a:rPr sz="31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ou</a:t>
            </a:r>
            <a:r>
              <a:rPr sz="3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3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3100" spc="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100" spc="-5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31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31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sh</a:t>
            </a:r>
            <a:r>
              <a:rPr sz="31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100">
              <a:latin typeface="Microsoft Sans Serif" panose="020B0604020202020204"/>
              <a:cs typeface="Microsoft Sans Serif" panose="020B0604020202020204"/>
            </a:endParaRPr>
          </a:p>
          <a:p>
            <a:pPr marL="1054100" lvl="1" indent="-35877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1054100" algn="l"/>
                <a:tab pos="1054735" algn="l"/>
              </a:tabLst>
            </a:pPr>
            <a:r>
              <a:rPr sz="3100" spc="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中⽂⽂档：</a:t>
            </a:r>
            <a:r>
              <a:rPr sz="3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31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tt</a:t>
            </a:r>
            <a:r>
              <a:rPr sz="3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</a:t>
            </a:r>
            <a:r>
              <a:rPr sz="3100" spc="-4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</a:t>
            </a:r>
            <a:r>
              <a:rPr sz="31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31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//</a:t>
            </a:r>
            <a:r>
              <a:rPr sz="31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le</a:t>
            </a:r>
            <a:r>
              <a:rPr sz="3100" spc="-3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1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3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3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loc</a:t>
            </a:r>
            <a:r>
              <a:rPr sz="31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1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ch</a:t>
            </a:r>
            <a:r>
              <a:rPr sz="3100" spc="-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31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31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31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cn</a:t>
            </a:r>
            <a:r>
              <a:rPr sz="31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3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3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ocs</a:t>
            </a:r>
            <a:r>
              <a:rPr sz="31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31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</a:t>
            </a:r>
            <a:r>
              <a:rPr sz="31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ou</a:t>
            </a:r>
            <a:r>
              <a:rPr sz="3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</a:t>
            </a:r>
            <a:r>
              <a:rPr sz="3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3100" spc="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3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31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31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i18n</a:t>
            </a:r>
            <a:r>
              <a:rPr sz="31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3100" spc="-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zh</a:t>
            </a:r>
            <a:r>
              <a:rPr sz="31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/</a:t>
            </a:r>
            <a:r>
              <a:rPr sz="3100" spc="-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</a:t>
            </a:r>
            <a:r>
              <a:rPr sz="3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</a:t>
            </a:r>
            <a:r>
              <a:rPr sz="310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ex</a:t>
            </a:r>
            <a:r>
              <a:rPr sz="31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.</a:t>
            </a:r>
            <a:r>
              <a:rPr sz="3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310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100" spc="-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ml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044616" y="1638557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复习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193828" y="3617886"/>
            <a:ext cx="12564099" cy="639731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44616" y="1638557"/>
            <a:ext cx="2015489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复习</a:t>
            </a:r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492040" y="3931859"/>
            <a:ext cx="13120019" cy="605217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6272668" y="10325733"/>
            <a:ext cx="36906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⼀定要多看⽂档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73850" y="10325733"/>
            <a:ext cx="34575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873885" algn="l"/>
              </a:tabLst>
            </a:pPr>
            <a:r>
              <a:rPr sz="4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看⽂</a:t>
            </a:r>
            <a:r>
              <a:rPr sz="4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档</a:t>
            </a:r>
            <a:r>
              <a:rPr sz="4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看⽂</a:t>
            </a:r>
            <a:r>
              <a:rPr sz="4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档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78905" y="3253880"/>
            <a:ext cx="11748135" cy="71285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7515" indent="-424815">
              <a:lnSpc>
                <a:spcPct val="100000"/>
              </a:lnSpc>
              <a:spcBef>
                <a:spcPts val="90"/>
              </a:spcBef>
              <a:buSzPct val="81000"/>
              <a:buChar char="•"/>
              <a:tabLst>
                <a:tab pos="437515" algn="l"/>
              </a:tabLst>
            </a:pPr>
            <a:r>
              <a:rPr sz="37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Solidity</a:t>
            </a:r>
            <a:r>
              <a:rPr sz="3700" spc="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基本类型、数组、结构体、映射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6265"/>
              </a:spcBef>
              <a:buSzPct val="81000"/>
              <a:buChar char="•"/>
              <a:tabLst>
                <a:tab pos="437515" algn="l"/>
              </a:tabLst>
            </a:pPr>
            <a:r>
              <a:rPr sz="37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Solidity</a:t>
            </a:r>
            <a:r>
              <a:rPr sz="37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370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介绍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6260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合约函数、函数修改器、函数修饰符，及各类特殊函数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5445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4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错误处理、合约继承、</a:t>
            </a:r>
            <a:r>
              <a:rPr lang="zh-CN" sz="3700" spc="-4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接口</a:t>
            </a:r>
            <a:r>
              <a:rPr sz="3700" spc="-4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、库及 </a:t>
            </a:r>
            <a:r>
              <a:rPr sz="37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Openzeppelin</a:t>
            </a:r>
            <a:r>
              <a:rPr sz="3700" spc="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合约库</a:t>
            </a:r>
            <a:endParaRPr sz="3700">
              <a:latin typeface="微软雅黑" panose="020B0503020204020204" charset="-122"/>
              <a:cs typeface="微软雅黑" panose="020B0503020204020204" charset="-122"/>
            </a:endParaRPr>
          </a:p>
          <a:p>
            <a:pPr marL="437515" indent="-424815">
              <a:lnSpc>
                <a:spcPct val="100000"/>
              </a:lnSpc>
              <a:spcBef>
                <a:spcPts val="5445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5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理解合约事件</a:t>
            </a:r>
            <a:endParaRPr sz="3700">
              <a:latin typeface="微软雅黑" panose="020B0503020204020204" charset="-122"/>
              <a:cs typeface="微软雅黑" panose="020B0503020204020204" charset="-122"/>
            </a:endParaRPr>
          </a:p>
          <a:p>
            <a:pPr marL="437515" indent="-424815">
              <a:lnSpc>
                <a:spcPct val="100000"/>
              </a:lnSpc>
              <a:spcBef>
                <a:spcPts val="5445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理解</a:t>
            </a:r>
            <a:r>
              <a:rPr sz="3700" spc="-25" dirty="0">
                <a:solidFill>
                  <a:srgbClr val="535353"/>
                </a:solidFill>
                <a:latin typeface="微软雅黑" panose="020B0503020204020204" charset="-122"/>
                <a:cs typeface="微软雅黑" panose="020B0503020204020204" charset="-122"/>
              </a:rPr>
              <a:t>ABI</a:t>
            </a:r>
            <a:endParaRPr sz="37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842859" y="1638557"/>
            <a:ext cx="104184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SOLIDITY</a:t>
            </a:r>
            <a:r>
              <a:rPr spc="65" dirty="0"/>
              <a:t>语⾔主要特性</a:t>
            </a:r>
            <a:endParaRPr spc="6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5" dirty="0"/>
              <a:t>学习导图</a:t>
            </a:r>
            <a:endParaRPr spc="-1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56885" y="3507746"/>
            <a:ext cx="14153108" cy="667753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950408" y="1023916"/>
            <a:ext cx="4213860" cy="1281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z="8250">
                <a:latin typeface="Microsoft JhengHei UI Light" panose="020B0304030504040204" charset="-120"/>
                <a:cs typeface="Microsoft JhengHei UI Light" panose="020B0304030504040204" charset="-120"/>
              </a:rPr>
              <a:t>社区支持</a:t>
            </a:r>
            <a:endParaRPr lang="zh-CN" sz="8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74850" y="3444875"/>
            <a:ext cx="14418310" cy="4226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" indent="0">
              <a:lnSpc>
                <a:spcPct val="100000"/>
              </a:lnSpc>
              <a:spcBef>
                <a:spcPts val="100"/>
              </a:spcBef>
              <a:buSzPct val="82000"/>
              <a:buFont typeface="Microsoft Sans Serif" panose="020B0604020202020204"/>
              <a:buNone/>
              <a:tabLst>
                <a:tab pos="513080" algn="l"/>
                <a:tab pos="513715" algn="l"/>
              </a:tabLst>
            </a:pPr>
            <a:endParaRPr sz="3800" dirty="0">
              <a:solidFill>
                <a:srgbClr val="535353"/>
              </a:solidFill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spcBef>
                <a:spcPts val="100"/>
              </a:spcBef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r>
              <a:rPr lang="zh-CN" sz="3800">
                <a:latin typeface="Microsoft JhengHei UI Light" panose="020B0304030504040204" charset="-120"/>
                <a:cs typeface="Microsoft JhengHei UI Light" panose="020B0304030504040204" charset="-120"/>
              </a:rPr>
              <a:t>培训课程（课件、习题练习</a:t>
            </a:r>
            <a:r>
              <a:rPr lang="en-US" altLang="zh-CN" sz="3800">
                <a:latin typeface="Microsoft JhengHei UI Light" panose="020B0304030504040204" charset="-120"/>
                <a:cs typeface="Microsoft JhengHei UI Light" panose="020B0304030504040204" charset="-120"/>
              </a:rPr>
              <a:t>-</a:t>
            </a:r>
            <a:r>
              <a:rPr lang="zh-CN" sz="3800">
                <a:latin typeface="Microsoft JhengHei UI Light" panose="020B0304030504040204" charset="-120"/>
                <a:cs typeface="Microsoft JhengHei UI Light" panose="020B0304030504040204" charset="-120"/>
              </a:rPr>
              <a:t>作业源码、微信群答疑）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2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r>
              <a:rPr lang="zh-CN" sz="3800">
                <a:latin typeface="Microsoft Sans Serif" panose="020B0604020202020204"/>
                <a:cs typeface="Microsoft Sans Serif" panose="020B0604020202020204"/>
              </a:rPr>
              <a:t>组织社区成员参加黑客松</a:t>
            </a:r>
            <a:r>
              <a:rPr lang="en-US" altLang="zh-CN" sz="3800">
                <a:latin typeface="Microsoft Sans Serif" panose="020B0604020202020204"/>
                <a:cs typeface="Microsoft Sans Serif" panose="020B0604020202020204"/>
              </a:rPr>
              <a:t>-</a:t>
            </a:r>
            <a:r>
              <a:rPr lang="zh-CN" altLang="en-US" sz="3800">
                <a:latin typeface="Microsoft Sans Serif" panose="020B0604020202020204"/>
                <a:cs typeface="Microsoft Sans Serif" panose="020B0604020202020204"/>
              </a:rPr>
              <a:t>实战经验</a:t>
            </a:r>
            <a:r>
              <a:rPr lang="en-US" altLang="zh-CN" sz="3800">
                <a:latin typeface="Microsoft Sans Serif" panose="020B0604020202020204"/>
                <a:cs typeface="Microsoft Sans Serif" panose="020B0604020202020204"/>
              </a:rPr>
              <a:t>+</a:t>
            </a:r>
            <a:r>
              <a:rPr lang="zh-CN" altLang="en-US" sz="3800">
                <a:latin typeface="Microsoft Sans Serif" panose="020B0604020202020204"/>
                <a:cs typeface="Microsoft Sans Serif" panose="020B0604020202020204"/>
              </a:rPr>
              <a:t>就业</a:t>
            </a:r>
            <a:endParaRPr sz="3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5050">
              <a:latin typeface="Microsoft Sans Serif" panose="020B0604020202020204"/>
              <a:cs typeface="Microsoft Sans Serif" panose="020B0604020202020204"/>
            </a:endParaRPr>
          </a:p>
          <a:p>
            <a:pPr marL="513080" indent="-43751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513080" algn="l"/>
                <a:tab pos="513715" algn="l"/>
              </a:tabLst>
            </a:pPr>
            <a:r>
              <a:rPr lang="zh-CN" sz="3800">
                <a:latin typeface="Microsoft Sans Serif" panose="020B0604020202020204"/>
                <a:cs typeface="Microsoft Sans Serif" panose="020B0604020202020204"/>
              </a:rPr>
              <a:t>优秀学员岗位内推</a:t>
            </a:r>
            <a:endParaRPr sz="3800">
              <a:latin typeface="Microsoft Sans Serif" panose="020B0604020202020204"/>
              <a:cs typeface="Microsoft Sans Serif" panose="020B0604020202020204"/>
            </a:endParaRPr>
          </a:p>
          <a:p>
            <a:pPr indent="0">
              <a:lnSpc>
                <a:spcPct val="100000"/>
              </a:lnSpc>
              <a:spcBef>
                <a:spcPts val="10"/>
              </a:spcBef>
              <a:buClr>
                <a:srgbClr val="535353"/>
              </a:buClr>
              <a:buFont typeface="Microsoft Sans Serif" panose="020B0604020202020204"/>
              <a:buNone/>
            </a:pP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552514" y="1659499"/>
            <a:ext cx="499935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合约的组成</a:t>
            </a:r>
            <a:endParaRPr spc="-10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732004" y="3963245"/>
            <a:ext cx="10640092" cy="57150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816690" y="4020227"/>
            <a:ext cx="5806440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6690" y="4522830"/>
            <a:ext cx="4549775" cy="1030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7905" marR="5080" indent="-1005840">
              <a:lnSpc>
                <a:spcPct val="100000"/>
              </a:lnSpc>
              <a:spcBef>
                <a:spcPts val="95"/>
              </a:spcBef>
            </a:pPr>
            <a:r>
              <a:rPr sz="33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dirty="0">
                <a:latin typeface="Courier New" panose="02070309020205020404"/>
                <a:cs typeface="Courier New" panose="02070309020205020404"/>
              </a:rPr>
              <a:t>Counter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3300" spc="-20" dirty="0">
                <a:latin typeface="Courier New" panose="02070309020205020404"/>
                <a:cs typeface="Courier New" panose="02070309020205020404"/>
              </a:rPr>
              <a:t>uint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78778" y="5025432"/>
            <a:ext cx="15335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public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38180" y="5025432"/>
            <a:ext cx="20364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spc="-10" dirty="0">
                <a:latin typeface="Courier New" panose="02070309020205020404"/>
                <a:cs typeface="Courier New" panose="02070309020205020404"/>
              </a:rPr>
              <a:t>counter;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22062" y="5528035"/>
            <a:ext cx="3796029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dirty="0">
                <a:latin typeface="Courier New" panose="02070309020205020404"/>
                <a:cs typeface="Courier New" panose="02070309020205020404"/>
              </a:rPr>
              <a:t>constructor()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22062" y="6030637"/>
            <a:ext cx="4047490" cy="15335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6445">
              <a:lnSpc>
                <a:spcPts val="3960"/>
              </a:lnSpc>
              <a:spcBef>
                <a:spcPts val="95"/>
              </a:spcBef>
            </a:pPr>
            <a:r>
              <a:rPr sz="3300" dirty="0">
                <a:latin typeface="Courier New" panose="02070309020205020404"/>
                <a:cs typeface="Courier New" panose="02070309020205020404"/>
              </a:rPr>
              <a:t>counter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25" dirty="0">
                <a:latin typeface="Courier New" panose="02070309020205020404"/>
                <a:cs typeface="Courier New" panose="02070309020205020404"/>
              </a:rPr>
              <a:t>0;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ts val="3955"/>
              </a:lnSpc>
            </a:pPr>
            <a:r>
              <a:rPr sz="33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ts val="3960"/>
              </a:lnSpc>
            </a:pPr>
            <a:r>
              <a:rPr sz="33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10" dirty="0">
                <a:latin typeface="Courier New" panose="02070309020205020404"/>
                <a:cs typeface="Courier New" panose="02070309020205020404"/>
              </a:rPr>
              <a:t>count()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094896" y="7035842"/>
            <a:ext cx="203644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3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16690" y="7538445"/>
            <a:ext cx="7314565" cy="2035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71650">
              <a:lnSpc>
                <a:spcPts val="3960"/>
              </a:lnSpc>
              <a:spcBef>
                <a:spcPts val="95"/>
              </a:spcBef>
            </a:pPr>
            <a:r>
              <a:rPr sz="3300" dirty="0">
                <a:latin typeface="Courier New" panose="02070309020205020404"/>
                <a:cs typeface="Courier New" panose="02070309020205020404"/>
              </a:rPr>
              <a:t>counter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dirty="0">
                <a:latin typeface="Courier New" panose="02070309020205020404"/>
                <a:cs typeface="Courier New" panose="02070309020205020404"/>
              </a:rPr>
              <a:t>counter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3300" spc="-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3300" spc="-25" dirty="0">
                <a:latin typeface="Courier New" panose="02070309020205020404"/>
                <a:cs typeface="Courier New" panose="02070309020205020404"/>
              </a:rPr>
              <a:t>1;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 marL="1017905">
              <a:lnSpc>
                <a:spcPts val="3960"/>
              </a:lnSpc>
            </a:pPr>
            <a:r>
              <a:rPr sz="33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33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215"/>
              </a:spcBef>
            </a:pPr>
            <a:endParaRPr sz="33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3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33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29322" y="4120874"/>
            <a:ext cx="29368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10" dirty="0">
                <a:solidFill>
                  <a:srgbClr val="EB3D44"/>
                </a:solidFill>
                <a:latin typeface="Trebuchet MS" panose="020B0603020202020204"/>
                <a:cs typeface="Trebuchet MS" panose="020B0603020202020204"/>
              </a:rPr>
              <a:t>1.</a:t>
            </a:r>
            <a:r>
              <a:rPr sz="2800" b="1" i="1" spc="-200" dirty="0">
                <a:solidFill>
                  <a:srgbClr val="EB3D4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b="1" spc="-10" dirty="0">
                <a:solidFill>
                  <a:srgbClr val="EB3D44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编译器版本声明</a:t>
            </a:r>
            <a:endParaRPr sz="2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36021" y="4665360"/>
            <a:ext cx="197294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35305" algn="l"/>
              </a:tabLst>
            </a:pPr>
            <a:r>
              <a:rPr sz="2800" b="1" i="1" spc="-25" dirty="0">
                <a:solidFill>
                  <a:srgbClr val="EB3D44"/>
                </a:solidFill>
                <a:latin typeface="Trebuchet MS" panose="020B0603020202020204"/>
                <a:cs typeface="Trebuchet MS" panose="020B0603020202020204"/>
              </a:rPr>
              <a:t>2.</a:t>
            </a:r>
            <a:r>
              <a:rPr sz="2800" b="1" i="1" dirty="0">
                <a:solidFill>
                  <a:srgbClr val="EB3D44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2800" b="1" spc="-15" dirty="0">
                <a:solidFill>
                  <a:srgbClr val="EB3D44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定义合约</a:t>
            </a:r>
            <a:endParaRPr sz="2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463338" y="5147021"/>
            <a:ext cx="18688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10" dirty="0">
                <a:solidFill>
                  <a:srgbClr val="EB3D44"/>
                </a:solidFill>
                <a:latin typeface="Trebuchet MS" panose="020B0603020202020204"/>
                <a:cs typeface="Trebuchet MS" panose="020B0603020202020204"/>
              </a:rPr>
              <a:t>3.</a:t>
            </a:r>
            <a:r>
              <a:rPr sz="2800" b="1" i="1" spc="-200" dirty="0">
                <a:solidFill>
                  <a:srgbClr val="EB3D4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b="1" spc="-15" dirty="0">
                <a:solidFill>
                  <a:srgbClr val="EB3D44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状态变量</a:t>
            </a:r>
            <a:endParaRPr sz="2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468542" y="7115547"/>
            <a:ext cx="18688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i="1" spc="-10" dirty="0">
                <a:solidFill>
                  <a:srgbClr val="EB3D44"/>
                </a:solidFill>
                <a:latin typeface="Trebuchet MS" panose="020B0603020202020204"/>
                <a:cs typeface="Trebuchet MS" panose="020B0603020202020204"/>
              </a:rPr>
              <a:t>4.</a:t>
            </a:r>
            <a:r>
              <a:rPr sz="2800" b="1" i="1" spc="-200" dirty="0">
                <a:solidFill>
                  <a:srgbClr val="EB3D44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800" b="1" spc="-15" dirty="0">
                <a:solidFill>
                  <a:srgbClr val="EB3D44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合约函数</a:t>
            </a:r>
            <a:endParaRPr sz="2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78905" y="3310809"/>
            <a:ext cx="9192895" cy="69672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28295" indent="-315595">
              <a:lnSpc>
                <a:spcPct val="100000"/>
              </a:lnSpc>
              <a:spcBef>
                <a:spcPts val="90"/>
              </a:spcBef>
              <a:buSzPct val="82000"/>
              <a:buFont typeface="Microsoft Sans Serif" panose="020B0604020202020204"/>
              <a:buChar char="•"/>
              <a:tabLst>
                <a:tab pos="328295" algn="l"/>
              </a:tabLst>
            </a:pPr>
            <a:r>
              <a:rPr sz="27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静态类型、编译型、⾼级语⾔</a:t>
            </a: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28295" indent="-315595">
              <a:lnSpc>
                <a:spcPct val="100000"/>
              </a:lnSpc>
              <a:spcBef>
                <a:spcPts val="4040"/>
              </a:spcBef>
              <a:buSzPct val="82000"/>
              <a:buFont typeface="Microsoft Sans Serif" panose="020B0604020202020204"/>
              <a:buChar char="•"/>
              <a:tabLst>
                <a:tab pos="328295" algn="l"/>
              </a:tabLst>
            </a:pPr>
            <a:r>
              <a:rPr sz="27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针对 </a:t>
            </a:r>
            <a:r>
              <a:rPr sz="2750" spc="-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EVM</a:t>
            </a:r>
            <a:r>
              <a:rPr sz="27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专⻔设计</a:t>
            </a: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28295" indent="-315595">
              <a:lnSpc>
                <a:spcPct val="100000"/>
              </a:lnSpc>
              <a:spcBef>
                <a:spcPts val="4040"/>
              </a:spcBef>
              <a:buSzPct val="82000"/>
              <a:buFont typeface="Microsoft Sans Serif" panose="020B0604020202020204"/>
              <a:buChar char="•"/>
              <a:tabLst>
                <a:tab pos="328295" algn="l"/>
              </a:tabLst>
            </a:pPr>
            <a:r>
              <a:rPr sz="27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受 </a:t>
            </a:r>
            <a:r>
              <a:rPr sz="275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C++</a:t>
            </a:r>
            <a:r>
              <a:rPr sz="27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2750" spc="-2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JavaScript</a:t>
            </a:r>
            <a:r>
              <a:rPr sz="2750" spc="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等语⾔影响</a:t>
            </a: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935355" lvl="1" indent="-315595">
              <a:lnSpc>
                <a:spcPct val="100000"/>
              </a:lnSpc>
              <a:spcBef>
                <a:spcPts val="4035"/>
              </a:spcBef>
              <a:buSzPct val="82000"/>
              <a:buFont typeface="Microsoft Sans Serif" panose="020B0604020202020204"/>
              <a:buChar char="•"/>
              <a:tabLst>
                <a:tab pos="935355" algn="l"/>
              </a:tabLst>
            </a:pPr>
            <a:r>
              <a:rPr sz="27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如：变量声明、</a:t>
            </a:r>
            <a:r>
              <a:rPr sz="275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for</a:t>
            </a:r>
            <a:r>
              <a:rPr sz="27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循环、重载函数的概念 来⾃于 </a:t>
            </a:r>
            <a:r>
              <a:rPr sz="275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C++</a:t>
            </a:r>
            <a:endParaRPr sz="27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9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750">
              <a:latin typeface="Microsoft Sans Serif" panose="020B0604020202020204"/>
              <a:cs typeface="Microsoft Sans Serif" panose="020B0604020202020204"/>
            </a:endParaRPr>
          </a:p>
          <a:p>
            <a:pPr marL="935355" lvl="1" indent="-31559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935355" algn="l"/>
              </a:tabLst>
            </a:pPr>
            <a:r>
              <a:rPr sz="27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函数关键字、导⼊语法来⾃于 </a:t>
            </a:r>
            <a:r>
              <a:rPr sz="275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JavaScript</a:t>
            </a:r>
            <a:endParaRPr sz="27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925"/>
              </a:spcBef>
            </a:pPr>
            <a:endParaRPr sz="2750">
              <a:latin typeface="Microsoft Sans Serif" panose="020B0604020202020204"/>
              <a:cs typeface="Microsoft Sans Serif" panose="020B0604020202020204"/>
            </a:endParaRPr>
          </a:p>
          <a:p>
            <a:pPr marL="328295" indent="-315595">
              <a:lnSpc>
                <a:spcPct val="100000"/>
              </a:lnSpc>
              <a:buSzPct val="82000"/>
              <a:buFont typeface="Trebuchet MS" panose="020B0603020202020204"/>
              <a:buChar char="•"/>
              <a:tabLst>
                <a:tab pos="328295" algn="l"/>
              </a:tabLst>
            </a:pPr>
            <a:r>
              <a:rPr sz="2750" b="1" spc="-4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⽂档</a:t>
            </a:r>
            <a:endParaRPr sz="27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935355" lvl="1" indent="-315595">
              <a:lnSpc>
                <a:spcPct val="100000"/>
              </a:lnSpc>
              <a:spcBef>
                <a:spcPts val="4040"/>
              </a:spcBef>
              <a:buSzPct val="82000"/>
              <a:buFont typeface="Microsoft Sans Serif" panose="020B0604020202020204"/>
              <a:buChar char="•"/>
              <a:tabLst>
                <a:tab pos="935355" algn="l"/>
              </a:tabLst>
            </a:pPr>
            <a:r>
              <a:rPr sz="275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中⽂：</a:t>
            </a:r>
            <a:r>
              <a:rPr sz="275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https://learnblockchain.cn/docs/solidity/</a:t>
            </a:r>
            <a:endParaRPr sz="27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92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750">
              <a:latin typeface="Microsoft Sans Serif" panose="020B0604020202020204"/>
              <a:cs typeface="Microsoft Sans Serif" panose="020B0604020202020204"/>
            </a:endParaRPr>
          </a:p>
          <a:p>
            <a:pPr marL="935355" lvl="1" indent="-31559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935355" algn="l"/>
              </a:tabLst>
            </a:pPr>
            <a:r>
              <a:rPr sz="275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英⽂：</a:t>
            </a:r>
            <a:r>
              <a:rPr sz="275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https://docs.soliditylang.org/</a:t>
            </a:r>
            <a:endParaRPr sz="27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666703" y="1638557"/>
            <a:ext cx="677100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200" dirty="0"/>
              <a:t> 语⾔</a:t>
            </a:r>
            <a:endParaRPr spc="2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07940" y="3258421"/>
            <a:ext cx="13400405" cy="70796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47040" indent="-358140">
              <a:lnSpc>
                <a:spcPct val="100000"/>
              </a:lnSpc>
              <a:spcBef>
                <a:spcPts val="110"/>
              </a:spcBef>
              <a:buSzPct val="82000"/>
              <a:buChar char="•"/>
              <a:tabLst>
                <a:tab pos="447040" algn="l"/>
                <a:tab pos="1734185" algn="l"/>
              </a:tabLst>
            </a:pPr>
            <a:r>
              <a:rPr sz="31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Solidity</a:t>
            </a:r>
            <a:r>
              <a:rPr sz="3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31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值类型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54100" lvl="1" indent="-358140">
              <a:lnSpc>
                <a:spcPct val="100000"/>
              </a:lnSpc>
              <a:spcBef>
                <a:spcPts val="5375"/>
              </a:spcBef>
              <a:buSzPct val="82000"/>
              <a:buFont typeface="Microsoft Sans Serif" panose="020B0604020202020204"/>
              <a:buChar char="•"/>
              <a:tabLst>
                <a:tab pos="1054100" algn="l"/>
              </a:tabLst>
            </a:pP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布尔、</a:t>
            </a:r>
            <a:r>
              <a:rPr sz="3100" b="1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整型</a:t>
            </a: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、定⻓浮点型、定⻓字节数组、枚举、函数类型、</a:t>
            </a:r>
            <a:r>
              <a:rPr sz="3100" b="1" spc="-1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地址类型</a:t>
            </a:r>
            <a:endParaRPr sz="31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054100" lvl="1" indent="-358140">
              <a:lnSpc>
                <a:spcPct val="100000"/>
              </a:lnSpc>
              <a:spcBef>
                <a:spcPts val="4685"/>
              </a:spcBef>
              <a:buSzPct val="82000"/>
              <a:buFont typeface="Microsoft Sans Serif" panose="020B0604020202020204"/>
              <a:buChar char="•"/>
              <a:tabLst>
                <a:tab pos="1054100" algn="l"/>
              </a:tabLst>
            </a:pPr>
            <a:r>
              <a:rPr sz="3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⼗六进制常量、有理数和整型常量、字符串常量、地址常量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47040" indent="-358140">
              <a:lnSpc>
                <a:spcPct val="100000"/>
              </a:lnSpc>
              <a:spcBef>
                <a:spcPts val="4685"/>
              </a:spcBef>
              <a:buSzPct val="82000"/>
              <a:buChar char="•"/>
              <a:tabLst>
                <a:tab pos="447040" algn="l"/>
                <a:tab pos="1734185" algn="l"/>
              </a:tabLst>
            </a:pPr>
            <a:r>
              <a:rPr sz="31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Solidity</a:t>
            </a:r>
            <a:r>
              <a:rPr sz="3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31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引⽤类型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54100" lvl="1" indent="-358140">
              <a:lnSpc>
                <a:spcPct val="100000"/>
              </a:lnSpc>
              <a:spcBef>
                <a:spcPts val="5375"/>
              </a:spcBef>
              <a:buSzPct val="82000"/>
              <a:buFont typeface="Trebuchet MS" panose="020B0603020202020204"/>
              <a:buChar char="•"/>
              <a:tabLst>
                <a:tab pos="1054100" algn="l"/>
              </a:tabLst>
            </a:pPr>
            <a:r>
              <a:rPr sz="3100" b="1" spc="-2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结构体</a:t>
            </a:r>
            <a:endParaRPr sz="31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054100" lvl="1" indent="-358140">
              <a:lnSpc>
                <a:spcPct val="100000"/>
              </a:lnSpc>
              <a:spcBef>
                <a:spcPts val="4685"/>
              </a:spcBef>
              <a:buSzPct val="82000"/>
              <a:buFont typeface="Trebuchet MS" panose="020B0603020202020204"/>
              <a:buChar char="•"/>
              <a:tabLst>
                <a:tab pos="1054100" algn="l"/>
              </a:tabLst>
            </a:pPr>
            <a:r>
              <a:rPr sz="3100" b="1" spc="-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数组</a:t>
            </a:r>
            <a:endParaRPr sz="31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447040" indent="-358140">
              <a:lnSpc>
                <a:spcPct val="100000"/>
              </a:lnSpc>
              <a:spcBef>
                <a:spcPts val="4685"/>
              </a:spcBef>
              <a:buSzPct val="82000"/>
              <a:buFont typeface="Trebuchet MS" panose="020B0603020202020204"/>
              <a:buChar char="•"/>
              <a:tabLst>
                <a:tab pos="447040" algn="l"/>
              </a:tabLst>
            </a:pPr>
            <a:r>
              <a:rPr sz="3100" b="1" spc="-1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映射类型</a:t>
            </a:r>
            <a:endParaRPr sz="31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71969" y="1638557"/>
            <a:ext cx="876046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114" dirty="0"/>
              <a:t> 数据类型</a:t>
            </a:r>
            <a:endParaRPr spc="114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868616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515" dirty="0"/>
              <a:t> - 整型</a:t>
            </a:r>
            <a:endParaRPr spc="515" dirty="0"/>
          </a:p>
        </p:txBody>
      </p:sp>
      <p:sp>
        <p:nvSpPr>
          <p:cNvPr id="4" name="object 4"/>
          <p:cNvSpPr txBox="1"/>
          <p:nvPr/>
        </p:nvSpPr>
        <p:spPr>
          <a:xfrm>
            <a:off x="1006759" y="3727918"/>
            <a:ext cx="13577569" cy="43224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57860" indent="-60706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57860" algn="l"/>
                <a:tab pos="3070225" algn="l"/>
              </a:tabLst>
            </a:pP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整型</a:t>
            </a:r>
            <a:r>
              <a:rPr sz="52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52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int/uint</a:t>
            </a:r>
            <a:r>
              <a:rPr sz="525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52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,</a:t>
            </a:r>
            <a:r>
              <a:rPr sz="525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52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uint8</a:t>
            </a:r>
            <a:r>
              <a:rPr sz="525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52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…</a:t>
            </a:r>
            <a:r>
              <a:rPr sz="525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52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uint256</a:t>
            </a:r>
            <a:endParaRPr sz="5250">
              <a:latin typeface="Courier New" panose="02070309020205020404"/>
              <a:cs typeface="Courier New" panose="02070309020205020404"/>
            </a:endParaRPr>
          </a:p>
          <a:p>
            <a:pPr marL="628015">
              <a:lnSpc>
                <a:spcPct val="100000"/>
              </a:lnSpc>
              <a:spcBef>
                <a:spcPts val="3910"/>
              </a:spcBef>
            </a:pPr>
            <a:r>
              <a:rPr sz="34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⽀持运算符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26160" lvl="1" indent="-398145">
              <a:lnSpc>
                <a:spcPct val="100000"/>
              </a:lnSpc>
              <a:spcBef>
                <a:spcPts val="725"/>
              </a:spcBef>
              <a:buSzPct val="81000"/>
              <a:buFont typeface="Microsoft Sans Serif" panose="020B0604020202020204"/>
              <a:buChar char="•"/>
              <a:tabLst>
                <a:tab pos="1026160" algn="l"/>
              </a:tabLst>
            </a:pPr>
            <a:r>
              <a:rPr sz="345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⽐较运算： </a:t>
            </a:r>
            <a:r>
              <a:rPr sz="3450" spc="-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&lt;=, &lt; , ==, !=, &gt;=, &gt;</a:t>
            </a:r>
            <a:endParaRPr sz="3450">
              <a:latin typeface="Courier New" panose="02070309020205020404"/>
              <a:cs typeface="Courier New" panose="02070309020205020404"/>
            </a:endParaRPr>
          </a:p>
          <a:p>
            <a:pPr marL="1026160" lvl="1" indent="-398145">
              <a:lnSpc>
                <a:spcPct val="100000"/>
              </a:lnSpc>
              <a:spcBef>
                <a:spcPts val="720"/>
              </a:spcBef>
              <a:buSzPct val="81000"/>
              <a:buFont typeface="Microsoft Sans Serif" panose="020B0604020202020204"/>
              <a:buChar char="•"/>
              <a:tabLst>
                <a:tab pos="1026160" algn="l"/>
                <a:tab pos="3049270" algn="l"/>
              </a:tabLst>
            </a:pP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位运算</a:t>
            </a:r>
            <a:r>
              <a:rPr sz="3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&amp;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|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^(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异或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)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~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（位取反</a:t>
            </a:r>
            <a:r>
              <a:rPr sz="3450" spc="-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）</a:t>
            </a:r>
            <a:endParaRPr sz="34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026160" lvl="1" indent="-398145">
              <a:lnSpc>
                <a:spcPct val="100000"/>
              </a:lnSpc>
              <a:spcBef>
                <a:spcPts val="725"/>
              </a:spcBef>
              <a:buSzPct val="81000"/>
              <a:buFont typeface="Microsoft Sans Serif" panose="020B0604020202020204"/>
              <a:buChar char="•"/>
              <a:tabLst>
                <a:tab pos="1026160" algn="l"/>
                <a:tab pos="3488690" algn="l"/>
              </a:tabLst>
            </a:pP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算术运算</a:t>
            </a:r>
            <a:r>
              <a:rPr sz="34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+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-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-(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负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)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*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/,</a:t>
            </a:r>
            <a:r>
              <a:rPr sz="34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%(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取余数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),</a:t>
            </a:r>
            <a:r>
              <a:rPr sz="34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**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（幂</a:t>
            </a:r>
            <a:r>
              <a:rPr sz="3450" spc="-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）</a:t>
            </a:r>
            <a:endParaRPr sz="34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026160" lvl="1" indent="-398145">
              <a:lnSpc>
                <a:spcPct val="100000"/>
              </a:lnSpc>
              <a:spcBef>
                <a:spcPts val="725"/>
              </a:spcBef>
              <a:buSzPct val="81000"/>
              <a:buFont typeface="Microsoft Sans Serif" panose="020B0604020202020204"/>
              <a:buChar char="•"/>
              <a:tabLst>
                <a:tab pos="1026160" algn="l"/>
              </a:tabLst>
            </a:pPr>
            <a:r>
              <a:rPr sz="34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移位： 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&lt;&lt; (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左移位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), &gt;&gt;(</a:t>
            </a:r>
            <a:r>
              <a:rPr sz="34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右移位</a:t>
            </a:r>
            <a:r>
              <a:rPr sz="3450" spc="-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)</a:t>
            </a:r>
            <a:endParaRPr sz="34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90119" y="9088737"/>
            <a:ext cx="17655540" cy="1010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000"/>
              </a:lnSpc>
              <a:spcBef>
                <a:spcPts val="95"/>
              </a:spcBef>
            </a:pPr>
            <a:r>
              <a:rPr sz="2750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在使⽤整型时，要特别注意整型的⼤⼩及所能容纳的最⼤值和最⼩值， 如</a:t>
            </a:r>
            <a:r>
              <a:rPr sz="275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uint8</a:t>
            </a:r>
            <a:r>
              <a:rPr sz="2750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的最⼤值为</a:t>
            </a:r>
            <a:r>
              <a:rPr sz="2750" spc="-1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0x</a:t>
            </a:r>
            <a:r>
              <a:rPr sz="2750" spc="-10" dirty="0">
                <a:solidFill>
                  <a:srgbClr val="494949"/>
                </a:solidFill>
                <a:latin typeface="Trebuchet MS" panose="020B0603020202020204"/>
                <a:cs typeface="Trebuchet MS" panose="020B0603020202020204"/>
              </a:rPr>
              <a:t>ff</a:t>
            </a:r>
            <a:r>
              <a:rPr sz="2750" spc="-10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2750" spc="-1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255</a:t>
            </a:r>
            <a:r>
              <a:rPr sz="2750" spc="-10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），</a:t>
            </a:r>
            <a:r>
              <a:rPr sz="2750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最⼩值是</a:t>
            </a:r>
            <a:r>
              <a:rPr sz="2750" spc="-5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0</a:t>
            </a:r>
            <a:r>
              <a:rPr sz="2750" spc="-80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从 </a:t>
            </a:r>
            <a:r>
              <a:rPr sz="275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solidity</a:t>
            </a:r>
            <a:r>
              <a:rPr sz="2750" spc="-3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0.6.0</a:t>
            </a:r>
            <a:r>
              <a:rPr sz="2750" spc="-25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25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版本开始可以通过 </a:t>
            </a:r>
            <a:r>
              <a:rPr sz="275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Type(T).min</a:t>
            </a:r>
            <a:r>
              <a:rPr sz="2750" spc="-35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100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和 </a:t>
            </a:r>
            <a:r>
              <a:rPr sz="275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Type(T).max</a:t>
            </a:r>
            <a:r>
              <a:rPr sz="2750" spc="-3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750" spc="-5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获得整型的最⼩值与最⼤值。</a:t>
            </a:r>
            <a:endParaRPr sz="275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847725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515" dirty="0"/>
              <a:t> - 整型</a:t>
            </a:r>
            <a:endParaRPr spc="51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787816" y="3231102"/>
            <a:ext cx="10427492" cy="71755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83603" y="3310375"/>
            <a:ext cx="4763770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^0.5.0;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//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testOverflow</a:t>
            </a:r>
            <a:r>
              <a:rPr sz="2400" spc="-1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52512" y="4776298"/>
            <a:ext cx="6585584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add1()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pure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(uint8)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12498" y="4776298"/>
            <a:ext cx="166560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508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uint8 uint8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434735" y="5142779"/>
            <a:ext cx="1847850" cy="7505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x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128;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y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x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341393" y="5875741"/>
            <a:ext cx="166560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y;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12498" y="6242222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12498" y="7341665"/>
            <a:ext cx="822579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add2()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pure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(uint8)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9322343" y="7795574"/>
          <a:ext cx="3055620" cy="10356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33780"/>
                <a:gridCol w="364490"/>
                <a:gridCol w="364490"/>
                <a:gridCol w="819785"/>
                <a:gridCol w="396239"/>
              </a:tblGrid>
              <a:tr h="334645">
                <a:tc>
                  <a:txBody>
                    <a:bodyPr/>
                    <a:lstStyle/>
                    <a:p>
                      <a:pPr marL="31750">
                        <a:lnSpc>
                          <a:spcPts val="2285"/>
                        </a:lnSpc>
                      </a:pPr>
                      <a:r>
                        <a:rPr sz="2400" spc="-10" dirty="0">
                          <a:latin typeface="Courier New" panose="02070309020205020404"/>
                          <a:cs typeface="Courier New" panose="02070309020205020404"/>
                        </a:rPr>
                        <a:t>uint8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85"/>
                        </a:lnSpc>
                      </a:pPr>
                      <a:r>
                        <a:rPr sz="2400" spc="-50" dirty="0">
                          <a:latin typeface="Courier New" panose="02070309020205020404"/>
                          <a:cs typeface="Courier New" panose="02070309020205020404"/>
                        </a:rPr>
                        <a:t>i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285"/>
                        </a:lnSpc>
                      </a:pPr>
                      <a:r>
                        <a:rPr sz="2400" spc="-50" dirty="0">
                          <a:latin typeface="Courier New" panose="02070309020205020404"/>
                          <a:cs typeface="Courier New" panose="02070309020205020404"/>
                        </a:rPr>
                        <a:t>=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285"/>
                        </a:lnSpc>
                      </a:pPr>
                      <a:r>
                        <a:rPr sz="2400" spc="-15" dirty="0">
                          <a:latin typeface="Courier New" panose="02070309020205020404"/>
                          <a:cs typeface="Courier New" panose="02070309020205020404"/>
                        </a:rPr>
                        <a:t>240;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366395">
                <a:tc>
                  <a:txBody>
                    <a:bodyPr/>
                    <a:lstStyle/>
                    <a:p>
                      <a:pPr marL="31750">
                        <a:lnSpc>
                          <a:spcPts val="2530"/>
                        </a:lnSpc>
                      </a:pPr>
                      <a:r>
                        <a:rPr sz="2400" spc="-10" dirty="0">
                          <a:latin typeface="Courier New" panose="02070309020205020404"/>
                          <a:cs typeface="Courier New" panose="02070309020205020404"/>
                        </a:rPr>
                        <a:t>uint8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0"/>
                        </a:lnSpc>
                      </a:pPr>
                      <a:r>
                        <a:rPr sz="2400" spc="-50" dirty="0">
                          <a:latin typeface="Courier New" panose="02070309020205020404"/>
                          <a:cs typeface="Courier New" panose="02070309020205020404"/>
                        </a:rPr>
                        <a:t>j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0"/>
                        </a:lnSpc>
                      </a:pPr>
                      <a:r>
                        <a:rPr sz="2400" spc="-50" dirty="0">
                          <a:latin typeface="Courier New" panose="02070309020205020404"/>
                          <a:cs typeface="Courier New" panose="02070309020205020404"/>
                        </a:rPr>
                        <a:t>=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530"/>
                        </a:lnSpc>
                      </a:pPr>
                      <a:r>
                        <a:rPr sz="2400" spc="-25" dirty="0">
                          <a:latin typeface="Courier New" panose="02070309020205020404"/>
                          <a:cs typeface="Courier New" panose="02070309020205020404"/>
                        </a:rPr>
                        <a:t>16;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30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/>
                </a:tc>
              </a:tr>
              <a:tr h="334645">
                <a:tc>
                  <a:txBody>
                    <a:bodyPr/>
                    <a:lstStyle/>
                    <a:p>
                      <a:pPr marL="31750">
                        <a:lnSpc>
                          <a:spcPts val="2530"/>
                        </a:lnSpc>
                      </a:pPr>
                      <a:r>
                        <a:rPr sz="2400" spc="-10" dirty="0">
                          <a:latin typeface="Courier New" panose="02070309020205020404"/>
                          <a:cs typeface="Courier New" panose="02070309020205020404"/>
                        </a:rPr>
                        <a:t>uint8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0"/>
                        </a:lnSpc>
                      </a:pPr>
                      <a:r>
                        <a:rPr sz="2400" spc="-50" dirty="0">
                          <a:latin typeface="Courier New" panose="02070309020205020404"/>
                          <a:cs typeface="Courier New" panose="02070309020205020404"/>
                        </a:rPr>
                        <a:t>k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30"/>
                        </a:lnSpc>
                      </a:pPr>
                      <a:r>
                        <a:rPr sz="2400" spc="-50" dirty="0">
                          <a:latin typeface="Courier New" panose="02070309020205020404"/>
                          <a:cs typeface="Courier New" panose="02070309020205020404"/>
                        </a:rPr>
                        <a:t>=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ts val="2530"/>
                        </a:lnSpc>
                      </a:pPr>
                      <a:r>
                        <a:rPr sz="2400" dirty="0">
                          <a:latin typeface="Courier New" panose="02070309020205020404"/>
                          <a:cs typeface="Courier New" panose="02070309020205020404"/>
                        </a:rPr>
                        <a:t>i</a:t>
                      </a:r>
                      <a:r>
                        <a:rPr sz="2400" spc="-25" dirty="0">
                          <a:latin typeface="Courier New" panose="02070309020205020404"/>
                          <a:cs typeface="Courier New" panose="02070309020205020404"/>
                        </a:rPr>
                        <a:t> </a:t>
                      </a:r>
                      <a:r>
                        <a:rPr sz="2400" spc="-50" dirty="0">
                          <a:latin typeface="Courier New" panose="02070309020205020404"/>
                          <a:cs typeface="Courier New" panose="02070309020205020404"/>
                        </a:rPr>
                        <a:t>+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2530"/>
                        </a:lnSpc>
                      </a:pPr>
                      <a:r>
                        <a:rPr sz="2400" spc="-25" dirty="0">
                          <a:latin typeface="Courier New" panose="02070309020205020404"/>
                          <a:cs typeface="Courier New" panose="02070309020205020404"/>
                        </a:rPr>
                        <a:t>j;</a:t>
                      </a:r>
                      <a:endParaRPr sz="2400">
                        <a:latin typeface="Courier New" panose="02070309020205020404"/>
                        <a:cs typeface="Courier New" panose="02070309020205020404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7883603" y="8807589"/>
            <a:ext cx="93662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5553" y="5408358"/>
            <a:ext cx="6533515" cy="22117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8000"/>
              </a:lnSpc>
              <a:spcBef>
                <a:spcPts val="95"/>
              </a:spcBef>
            </a:pPr>
            <a:r>
              <a:rPr sz="3100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预测⼀下</a:t>
            </a:r>
            <a:r>
              <a:rPr sz="310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2</a:t>
            </a:r>
            <a:r>
              <a:rPr sz="3100" spc="-5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个函数分别的结果是什么？</a:t>
            </a:r>
            <a:r>
              <a:rPr sz="3100" spc="-15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为什么？</a:t>
            </a:r>
            <a:endParaRPr sz="3100">
              <a:latin typeface="微软雅黑" panose="020B0503020204020204" charset="-122"/>
              <a:cs typeface="微软雅黑" panose="020B0503020204020204" charset="-122"/>
            </a:endParaRPr>
          </a:p>
          <a:p>
            <a:pPr marL="66040">
              <a:lnSpc>
                <a:spcPct val="100000"/>
              </a:lnSpc>
              <a:spcBef>
                <a:spcPts val="3550"/>
              </a:spcBef>
            </a:pPr>
            <a:r>
              <a:rPr sz="410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testOverflow.sol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20640" y="3225450"/>
            <a:ext cx="18749010" cy="7138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3080" indent="-436880">
              <a:lnSpc>
                <a:spcPct val="100000"/>
              </a:lnSpc>
              <a:spcBef>
                <a:spcPts val="100"/>
              </a:spcBef>
              <a:buSzPct val="82000"/>
              <a:buFont typeface="Microsoft Sans Serif" panose="020B0604020202020204"/>
              <a:buChar char="•"/>
              <a:tabLst>
                <a:tab pos="513080" algn="l"/>
              </a:tabLst>
            </a:pPr>
            <a:r>
              <a:rPr sz="38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值类型赋值 </a:t>
            </a:r>
            <a:r>
              <a:rPr sz="3800" spc="1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= </a:t>
            </a:r>
            <a:r>
              <a:rPr sz="3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拷⻉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6880">
              <a:lnSpc>
                <a:spcPct val="100000"/>
              </a:lnSpc>
              <a:spcBef>
                <a:spcPts val="5725"/>
              </a:spcBef>
              <a:buSzPct val="82000"/>
              <a:buFont typeface="Microsoft Sans Serif" panose="020B0604020202020204"/>
              <a:buChar char="•"/>
              <a:tabLst>
                <a:tab pos="513080" algn="l"/>
              </a:tabLst>
            </a:pP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引⽤类型太⼤</a:t>
            </a:r>
            <a:r>
              <a:rPr sz="3800" spc="-6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800" spc="-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&gt;32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个字节），拷⻉开销很⼤，可使⽤</a:t>
            </a:r>
            <a:r>
              <a:rPr sz="3800" spc="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“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引⽤</a:t>
            </a:r>
            <a:r>
              <a:rPr sz="3800" spc="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”</a:t>
            </a:r>
            <a:r>
              <a:rPr sz="38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⽅式，指向同⼀个变量。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13080" indent="-436880">
              <a:lnSpc>
                <a:spcPct val="100000"/>
              </a:lnSpc>
              <a:spcBef>
                <a:spcPts val="5730"/>
              </a:spcBef>
              <a:buSzPct val="82000"/>
              <a:buFont typeface="Microsoft Sans Serif" panose="020B0604020202020204"/>
              <a:buChar char="•"/>
              <a:tabLst>
                <a:tab pos="513080" algn="l"/>
              </a:tabLst>
            </a:pPr>
            <a:r>
              <a:rPr sz="38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引⽤类型太⼤， 不同的位置，不同的</a:t>
            </a:r>
            <a:r>
              <a:rPr sz="3800" spc="-5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gas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费⽤，需要有⼀个属性来标识数据的存储位置</a:t>
            </a:r>
            <a:r>
              <a:rPr sz="3800" spc="-4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endParaRPr sz="38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4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800">
              <a:latin typeface="Microsoft Sans Serif" panose="020B0604020202020204"/>
              <a:cs typeface="Microsoft Sans Serif" panose="020B0604020202020204"/>
            </a:endParaRPr>
          </a:p>
          <a:p>
            <a:pPr marL="1120140" lvl="1" indent="-436880">
              <a:lnSpc>
                <a:spcPct val="100000"/>
              </a:lnSpc>
              <a:buSzPct val="82000"/>
              <a:buChar char="•"/>
              <a:tabLst>
                <a:tab pos="1120140" algn="l"/>
              </a:tabLst>
            </a:pPr>
            <a:r>
              <a:rPr sz="3800" spc="-1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memory</a:t>
            </a:r>
            <a:r>
              <a:rPr sz="380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内存</a:t>
            </a:r>
            <a:r>
              <a:rPr sz="3800" spc="-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380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 </a:t>
            </a:r>
            <a:r>
              <a:rPr sz="38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⽣命周期只存在于函数调⽤期间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20140" lvl="1" indent="-436880">
              <a:lnSpc>
                <a:spcPct val="100000"/>
              </a:lnSpc>
              <a:spcBef>
                <a:spcPts val="5730"/>
              </a:spcBef>
              <a:buSzPct val="82000"/>
              <a:buChar char="•"/>
              <a:tabLst>
                <a:tab pos="1120140" algn="l"/>
              </a:tabLst>
            </a:pPr>
            <a:r>
              <a:rPr sz="38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storage</a:t>
            </a:r>
            <a:r>
              <a:rPr sz="3800" spc="-229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存储</a:t>
            </a:r>
            <a:r>
              <a:rPr sz="3800" spc="-2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38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 </a:t>
            </a:r>
            <a:r>
              <a:rPr sz="38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状态变量保存的位置，</a:t>
            </a:r>
            <a:r>
              <a:rPr sz="3800" spc="-4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gas</a:t>
            </a:r>
            <a:r>
              <a:rPr sz="38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开销最⼤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120140" lvl="1" indent="-436880">
              <a:lnSpc>
                <a:spcPct val="100000"/>
              </a:lnSpc>
              <a:spcBef>
                <a:spcPts val="5730"/>
              </a:spcBef>
              <a:buSzPct val="82000"/>
              <a:buChar char="•"/>
              <a:tabLst>
                <a:tab pos="1120140" algn="l"/>
                <a:tab pos="5721985" algn="l"/>
              </a:tabLst>
            </a:pPr>
            <a:r>
              <a:rPr sz="38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calldata</a:t>
            </a:r>
            <a:r>
              <a:rPr sz="3800" spc="-254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调⽤数据</a:t>
            </a:r>
            <a:r>
              <a:rPr sz="38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r>
              <a:rPr sz="380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38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38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⽤于函数参数不可变存储区</a:t>
            </a:r>
            <a:r>
              <a:rPr sz="38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域</a:t>
            </a:r>
            <a:endParaRPr sz="38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205439" y="1638557"/>
            <a:ext cx="96932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365" dirty="0"/>
              <a:t> - 引⽤类型</a:t>
            </a:r>
            <a:endParaRPr spc="36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66205" y="3223993"/>
            <a:ext cx="7945120" cy="71494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414020" indent="-388620">
              <a:lnSpc>
                <a:spcPct val="100000"/>
              </a:lnSpc>
              <a:spcBef>
                <a:spcPts val="125"/>
              </a:spcBef>
              <a:buSzPct val="82000"/>
              <a:buChar char="•"/>
              <a:tabLst>
                <a:tab pos="414020" algn="l"/>
              </a:tabLst>
            </a:pPr>
            <a:r>
              <a:rPr sz="3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T[k]</a:t>
            </a:r>
            <a:r>
              <a:rPr sz="335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: </a:t>
            </a: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元素类型为</a:t>
            </a:r>
            <a:r>
              <a:rPr sz="335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3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，固定⻓度为</a:t>
            </a:r>
            <a:r>
              <a:rPr sz="335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</a:t>
            </a:r>
            <a:r>
              <a:rPr sz="33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的数组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20445" lvl="1" indent="-387985">
              <a:lnSpc>
                <a:spcPct val="100000"/>
              </a:lnSpc>
              <a:spcBef>
                <a:spcPts val="4705"/>
              </a:spcBef>
              <a:buSzPct val="82000"/>
              <a:buChar char="•"/>
              <a:tabLst>
                <a:tab pos="1019810" algn="l"/>
              </a:tabLst>
            </a:pP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uint[10]</a:t>
            </a:r>
            <a:r>
              <a:rPr sz="335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tens;</a:t>
            </a:r>
            <a:endParaRPr sz="3350">
              <a:latin typeface="Courier New" panose="02070309020205020404"/>
              <a:cs typeface="Courier New" panose="02070309020205020404"/>
            </a:endParaRPr>
          </a:p>
          <a:p>
            <a:pPr lvl="1">
              <a:lnSpc>
                <a:spcPct val="100000"/>
              </a:lnSpc>
              <a:spcBef>
                <a:spcPts val="805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3350">
              <a:latin typeface="Courier New" panose="02070309020205020404"/>
              <a:cs typeface="Courier New" panose="02070309020205020404"/>
            </a:endParaRPr>
          </a:p>
          <a:p>
            <a:pPr marL="414020" indent="-388620">
              <a:lnSpc>
                <a:spcPct val="100000"/>
              </a:lnSpc>
              <a:spcBef>
                <a:spcPts val="5"/>
              </a:spcBef>
              <a:buSzPct val="82000"/>
              <a:buChar char="•"/>
              <a:tabLst>
                <a:tab pos="414020" algn="l"/>
              </a:tabLst>
            </a:pPr>
            <a:r>
              <a:rPr sz="3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T[</a:t>
            </a:r>
            <a:r>
              <a:rPr sz="335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] : </a:t>
            </a: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元素类型为</a:t>
            </a:r>
            <a:r>
              <a:rPr sz="335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33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，⻓度动态调整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20445" lvl="1" indent="-387985">
              <a:lnSpc>
                <a:spcPct val="100000"/>
              </a:lnSpc>
              <a:spcBef>
                <a:spcPts val="4705"/>
              </a:spcBef>
              <a:buSzPct val="82000"/>
              <a:buChar char="•"/>
              <a:tabLst>
                <a:tab pos="1019810" algn="l"/>
              </a:tabLst>
            </a:pP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uint[]</a:t>
            </a:r>
            <a:r>
              <a:rPr sz="335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public</a:t>
            </a:r>
            <a:r>
              <a:rPr sz="335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numbers;</a:t>
            </a:r>
            <a:endParaRPr sz="3350">
              <a:latin typeface="Courier New" panose="02070309020205020404"/>
              <a:cs typeface="Courier New" panose="02070309020205020404"/>
            </a:endParaRPr>
          </a:p>
          <a:p>
            <a:pPr lvl="1">
              <a:lnSpc>
                <a:spcPct val="100000"/>
              </a:lnSpc>
              <a:spcBef>
                <a:spcPts val="805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3350">
              <a:latin typeface="Courier New" panose="02070309020205020404"/>
              <a:cs typeface="Courier New" panose="02070309020205020404"/>
            </a:endParaRPr>
          </a:p>
          <a:p>
            <a:pPr marL="414020" indent="-38862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14020" algn="l"/>
              </a:tabLst>
            </a:pP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数组通过下标进⾏访问，序号是从</a:t>
            </a:r>
            <a:r>
              <a:rPr sz="3350" spc="-1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0</a:t>
            </a:r>
            <a:r>
              <a:rPr sz="33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开始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20445" lvl="1" indent="-387985">
              <a:lnSpc>
                <a:spcPct val="100000"/>
              </a:lnSpc>
              <a:spcBef>
                <a:spcPts val="4705"/>
              </a:spcBef>
              <a:buSzPct val="82000"/>
              <a:buChar char="•"/>
              <a:tabLst>
                <a:tab pos="1019810" algn="l"/>
              </a:tabLst>
            </a:pPr>
            <a:r>
              <a:rPr sz="33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tens[0],</a:t>
            </a:r>
            <a:r>
              <a:rPr sz="33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3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numbers[1]</a:t>
            </a:r>
            <a:endParaRPr sz="3350">
              <a:latin typeface="Courier New" panose="02070309020205020404"/>
              <a:cs typeface="Courier New" panose="02070309020205020404"/>
            </a:endParaRPr>
          </a:p>
          <a:p>
            <a:pPr lvl="1">
              <a:lnSpc>
                <a:spcPct val="100000"/>
              </a:lnSpc>
              <a:spcBef>
                <a:spcPts val="805"/>
              </a:spcBef>
              <a:buClr>
                <a:srgbClr val="535353"/>
              </a:buClr>
              <a:buFont typeface="Courier New" panose="02070309020205020404"/>
              <a:buChar char="•"/>
            </a:pPr>
            <a:endParaRPr sz="3350">
              <a:latin typeface="Courier New" panose="02070309020205020404"/>
              <a:cs typeface="Courier New" panose="02070309020205020404"/>
            </a:endParaRPr>
          </a:p>
          <a:p>
            <a:pPr marL="414020" indent="-388620">
              <a:lnSpc>
                <a:spcPct val="100000"/>
              </a:lnSpc>
              <a:buSzPct val="82000"/>
              <a:buChar char="•"/>
              <a:tabLst>
                <a:tab pos="414020" algn="l"/>
              </a:tabLst>
            </a:pPr>
            <a:r>
              <a:rPr sz="335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bytes</a:t>
            </a:r>
            <a:r>
              <a:rPr sz="33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335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string</a:t>
            </a:r>
            <a:r>
              <a:rPr sz="335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3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是⼀种特殊的数组</a:t>
            </a:r>
            <a:endParaRPr sz="33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776287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515" dirty="0"/>
              <a:t> - 数组</a:t>
            </a:r>
            <a:endParaRPr spc="515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63173" y="3219385"/>
            <a:ext cx="15284450" cy="71348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03885" indent="-540385">
              <a:lnSpc>
                <a:spcPct val="100000"/>
              </a:lnSpc>
              <a:spcBef>
                <a:spcPts val="95"/>
              </a:spcBef>
              <a:buSzPct val="82000"/>
              <a:buFont typeface="Microsoft Sans Serif" panose="020B0604020202020204"/>
              <a:buChar char="•"/>
              <a:tabLst>
                <a:tab pos="603885" algn="l"/>
              </a:tabLst>
            </a:pP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成员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10945" lvl="1" indent="-540385">
              <a:lnSpc>
                <a:spcPct val="100000"/>
              </a:lnSpc>
              <a:spcBef>
                <a:spcPts val="6945"/>
              </a:spcBef>
              <a:buSzPct val="82000"/>
              <a:buChar char="•"/>
              <a:tabLst>
                <a:tab pos="1210945" algn="l"/>
              </a:tabLst>
            </a:pPr>
            <a:r>
              <a:rPr sz="470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Lengh</a:t>
            </a: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属性：表示当前数组的⻓度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10945" lvl="1" indent="-540385">
              <a:lnSpc>
                <a:spcPct val="100000"/>
              </a:lnSpc>
              <a:spcBef>
                <a:spcPts val="6945"/>
              </a:spcBef>
              <a:buSzPct val="82000"/>
              <a:buChar char="•"/>
              <a:tabLst>
                <a:tab pos="1210945" algn="l"/>
              </a:tabLst>
            </a:pPr>
            <a:r>
              <a:rPr sz="470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push()</a:t>
            </a:r>
            <a:r>
              <a:rPr sz="4700" spc="-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：添加新的零初始化元素到数组末尾，返回引⽤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10945" lvl="1" indent="-540385">
              <a:lnSpc>
                <a:spcPct val="100000"/>
              </a:lnSpc>
              <a:spcBef>
                <a:spcPts val="6945"/>
              </a:spcBef>
              <a:buSzPct val="82000"/>
              <a:buChar char="•"/>
              <a:tabLst>
                <a:tab pos="1210945" algn="l"/>
              </a:tabLst>
            </a:pPr>
            <a:r>
              <a:rPr sz="4700" spc="-2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push(x)</a:t>
            </a:r>
            <a:r>
              <a:rPr sz="4700" spc="-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动态数组末尾添加⼀个给定的元素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10945" lvl="1" indent="-540385">
              <a:lnSpc>
                <a:spcPct val="100000"/>
              </a:lnSpc>
              <a:spcBef>
                <a:spcPts val="6945"/>
              </a:spcBef>
              <a:buSzPct val="82000"/>
              <a:buChar char="•"/>
              <a:tabLst>
                <a:tab pos="1210945" algn="l"/>
                <a:tab pos="2928620" algn="l"/>
              </a:tabLst>
            </a:pPr>
            <a:r>
              <a:rPr sz="47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pop():</a:t>
            </a:r>
            <a:r>
              <a:rPr sz="47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4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从数组末尾删除元素</a:t>
            </a:r>
            <a:endParaRPr sz="47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7849870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515" dirty="0"/>
              <a:t> - 数组</a:t>
            </a:r>
            <a:endParaRPr spc="515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054850" y="1638300"/>
            <a:ext cx="923988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515" dirty="0"/>
              <a:t> - 数组</a:t>
            </a:r>
            <a:endParaRPr spc="51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91143" y="2688623"/>
            <a:ext cx="12436385" cy="82677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86930" y="3127134"/>
            <a:ext cx="9865995" cy="25888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6200140" indent="-72898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testArray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uint[10]</a:t>
            </a:r>
            <a:r>
              <a:rPr sz="2400" spc="-1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tens;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1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uint[]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numbers;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copy(uint[]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calldata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arrs)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returns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509238" y="5326020"/>
            <a:ext cx="221234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(uint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len)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44720" y="5692501"/>
            <a:ext cx="403479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numbers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arrs;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numbers.length;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15825" y="6425463"/>
            <a:ext cx="549211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test(uint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len)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public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42524" y="7158425"/>
            <a:ext cx="713232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34515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pure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adaArr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["This",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"is",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"an",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"array"];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44720" y="7524905"/>
            <a:ext cx="294132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string[4]</a:t>
            </a:r>
            <a:r>
              <a:rPr sz="2400" spc="-1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memory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uint[]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memory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c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860301" y="7891387"/>
            <a:ext cx="330581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new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uint[](len);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042524" y="8990830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15825" y="8257868"/>
            <a:ext cx="3670300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5080" indent="-72898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add(uint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x)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numbers.push(x);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86930" y="9723791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7600" y="5291702"/>
            <a:ext cx="26416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testA</a:t>
            </a:r>
            <a:r>
              <a:rPr sz="410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rr</a:t>
            </a:r>
            <a:r>
              <a:rPr sz="4100" spc="-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100" spc="-6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y</a:t>
            </a:r>
            <a:r>
              <a:rPr sz="41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.sol: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33524" y="4152041"/>
            <a:ext cx="13063381" cy="69596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58206" y="4224831"/>
            <a:ext cx="148336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5080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ourier New" panose="02070309020205020404"/>
                <a:cs typeface="Courier New" panose="02070309020205020404"/>
              </a:rPr>
              <a:t>uint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for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24919" y="4957793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i++)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15996" y="4224831"/>
            <a:ext cx="4034790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dosome()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 marR="5080" indent="18161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len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numbers.length;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(uint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i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0;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i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&lt;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len;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//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do...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58206" y="5690755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98220" y="6790198"/>
            <a:ext cx="330581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remove(uint</a:t>
            </a:r>
            <a:r>
              <a:rPr sz="2400" spc="-1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index)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60472" y="6790198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58206" y="6790198"/>
            <a:ext cx="166560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5080">
              <a:lnSpc>
                <a:spcPct val="100000"/>
              </a:lnSpc>
              <a:spcBef>
                <a:spcPts val="5"/>
              </a:spcBef>
            </a:pPr>
            <a:r>
              <a:rPr sz="2400" spc="-20" dirty="0">
                <a:latin typeface="Courier New" panose="02070309020205020404"/>
                <a:cs typeface="Courier New" panose="02070309020205020404"/>
              </a:rPr>
              <a:t>uint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if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(i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98220" y="7156679"/>
            <a:ext cx="385254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len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numbers.length;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9431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==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len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-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1)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49352" y="8989084"/>
            <a:ext cx="3488054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numbers[len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-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1];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487101" y="7889641"/>
            <a:ext cx="3305810" cy="22225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numbers.pop(); break;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}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else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6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5080" algn="just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numbers[index] numbers.pop(); break;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58206" y="10088527"/>
            <a:ext cx="9366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7077" y="1638557"/>
            <a:ext cx="13867130" cy="20897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50545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51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- 数组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432435" indent="-394335">
              <a:lnSpc>
                <a:spcPct val="100000"/>
              </a:lnSpc>
              <a:spcBef>
                <a:spcPts val="2775"/>
              </a:spcBef>
              <a:buSzPct val="82000"/>
              <a:buFont typeface="Microsoft Sans Serif" panose="020B0604020202020204"/>
              <a:buChar char="•"/>
              <a:tabLst>
                <a:tab pos="431800" algn="l"/>
              </a:tabLst>
            </a:pPr>
            <a:r>
              <a:rPr sz="34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数组的使⽤要注意 </a:t>
            </a:r>
            <a:r>
              <a:rPr sz="3400" spc="-3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Gas</a:t>
            </a:r>
            <a:r>
              <a:rPr sz="34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问题， 你能发现 </a:t>
            </a:r>
            <a:r>
              <a:rPr sz="34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dosome()</a:t>
            </a:r>
            <a:r>
              <a:rPr sz="3400" spc="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4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函数有什么问题吗？</a:t>
            </a:r>
            <a:endParaRPr sz="34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617710" y="3902075"/>
            <a:ext cx="868045" cy="58293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US" sz="3700">
                <a:latin typeface="Microsoft JhengHei UI Light" panose="020B0304030504040204" charset="-120"/>
                <a:cs typeface="Microsoft JhengHei UI Light" panose="020B0304030504040204" charset="-120"/>
              </a:rPr>
              <a:t>1-1</a:t>
            </a:r>
            <a:endParaRPr lang="en-US"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86630" y="4892040"/>
            <a:ext cx="10530205" cy="1216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zh-CN" altLang="en-US" spc="30" dirty="0"/>
              <a:t>区块链与智能合约</a:t>
            </a:r>
            <a:r>
              <a:rPr lang="zh-CN" altLang="en-US" spc="30" dirty="0"/>
              <a:t>基础</a:t>
            </a:r>
            <a:endParaRPr lang="zh-CN" altLang="en-US" spc="30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02806" y="1596674"/>
            <a:ext cx="869886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425" dirty="0"/>
              <a:t> - 结构体</a:t>
            </a:r>
            <a:endParaRPr spc="42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94687" y="4581865"/>
            <a:ext cx="12796527" cy="60452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78905" y="3343934"/>
            <a:ext cx="13851255" cy="28073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</a:t>
            </a:r>
            <a:r>
              <a:rPr sz="525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Struct</a:t>
            </a:r>
            <a:r>
              <a:rPr sz="525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声明⼀个结构体，定义⼀个新类型。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888105" marR="6492240" indent="-364490">
              <a:lnSpc>
                <a:spcPct val="100000"/>
              </a:lnSpc>
              <a:spcBef>
                <a:spcPts val="404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testStruct</a:t>
            </a:r>
            <a:r>
              <a:rPr sz="2400" spc="-1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struct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Funder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4617085" marR="6856730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address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addr;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amount;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54921" y="6127617"/>
            <a:ext cx="2941320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mapping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(uint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=&gt;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37144" y="7227060"/>
            <a:ext cx="439928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contribute(uint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52725" y="6860579"/>
            <a:ext cx="531050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Funder)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funders;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65227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id)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payable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50529" y="7593541"/>
            <a:ext cx="203009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msg.sender,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37214" y="7593541"/>
            <a:ext cx="130111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amount: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295004" y="7593541"/>
            <a:ext cx="221234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msg.value});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48263" y="7593541"/>
            <a:ext cx="494601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funders[id]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Funder({addr: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funders[id]</a:t>
            </a:r>
            <a:r>
              <a:rPr sz="2400" spc="-1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=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99396" y="7960022"/>
            <a:ext cx="330581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Funder(msg.sender,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19368" y="8326504"/>
            <a:ext cx="148336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459382" y="8692984"/>
            <a:ext cx="51282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getFund(uint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id)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view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561648" y="7960022"/>
            <a:ext cx="3488054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msg.value);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94310">
              <a:lnSpc>
                <a:spcPct val="100000"/>
              </a:lnSpc>
              <a:tabLst>
                <a:tab pos="1833880" algn="l"/>
              </a:tabLst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	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(address,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206124" y="8692984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090473" y="9059465"/>
            <a:ext cx="986599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70025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2400" spc="-1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(funders[id].addr,</a:t>
            </a:r>
            <a:r>
              <a:rPr sz="2400" spc="-1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funders[id].amount);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3883" y="6499869"/>
            <a:ext cx="267017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testStruct.sol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00173" y="1596674"/>
            <a:ext cx="77038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515" dirty="0"/>
              <a:t> - 映射</a:t>
            </a:r>
            <a:endParaRPr spc="515" dirty="0"/>
          </a:p>
        </p:txBody>
      </p:sp>
      <p:sp>
        <p:nvSpPr>
          <p:cNvPr id="4" name="object 4"/>
          <p:cNvSpPr txBox="1"/>
          <p:nvPr/>
        </p:nvSpPr>
        <p:spPr>
          <a:xfrm>
            <a:off x="528105" y="4083095"/>
            <a:ext cx="15051405" cy="4511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6875" indent="-333375">
              <a:lnSpc>
                <a:spcPct val="100000"/>
              </a:lnSpc>
              <a:spcBef>
                <a:spcPts val="100"/>
              </a:spcBef>
              <a:buSzPct val="81000"/>
              <a:buFont typeface="Microsoft Sans Serif" panose="020B0604020202020204"/>
              <a:buChar char="•"/>
              <a:tabLst>
                <a:tab pos="396875" algn="l"/>
              </a:tabLst>
            </a:pPr>
            <a:r>
              <a:rPr sz="29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声明形式： </a:t>
            </a:r>
            <a:r>
              <a:rPr sz="290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mapping(KeyType</a:t>
            </a:r>
            <a:r>
              <a:rPr sz="2900" spc="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=&gt; </a:t>
            </a:r>
            <a:r>
              <a:rPr sz="290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ValueType)</a:t>
            </a:r>
            <a:r>
              <a:rPr sz="29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 例如：</a:t>
            </a:r>
            <a:r>
              <a:rPr sz="29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mapping(address</a:t>
            </a:r>
            <a:r>
              <a:rPr sz="2900" spc="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=&gt; </a:t>
            </a:r>
            <a:r>
              <a:rPr sz="290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uint</a:t>
            </a:r>
            <a:r>
              <a:rPr sz="29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 </a:t>
            </a:r>
            <a:r>
              <a:rPr sz="29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public</a:t>
            </a:r>
            <a:r>
              <a:rPr sz="29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00" spc="-2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balances;</a:t>
            </a:r>
            <a:endParaRPr sz="29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69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900">
              <a:latin typeface="Microsoft Sans Serif" panose="020B0604020202020204"/>
              <a:cs typeface="Microsoft Sans Serif" panose="020B0604020202020204"/>
            </a:endParaRPr>
          </a:p>
          <a:p>
            <a:pPr marL="396875" indent="-333375">
              <a:lnSpc>
                <a:spcPct val="100000"/>
              </a:lnSpc>
              <a:spcBef>
                <a:spcPts val="5"/>
              </a:spcBef>
              <a:buSzPct val="81000"/>
              <a:buFont typeface="Microsoft Sans Serif" panose="020B0604020202020204"/>
              <a:buChar char="•"/>
              <a:tabLst>
                <a:tab pos="396875" algn="l"/>
              </a:tabLst>
            </a:pPr>
            <a:r>
              <a:rPr sz="29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使⽤⽅式类似数组，通过 </a:t>
            </a:r>
            <a:r>
              <a:rPr sz="29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key</a:t>
            </a:r>
            <a:r>
              <a:rPr sz="29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访问，例如： </a:t>
            </a:r>
            <a:r>
              <a:rPr sz="29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balances[userAddr];</a:t>
            </a:r>
            <a:endParaRPr sz="29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03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2900">
              <a:latin typeface="Microsoft Sans Serif" panose="020B0604020202020204"/>
              <a:cs typeface="Microsoft Sans Serif" panose="020B0604020202020204"/>
            </a:endParaRPr>
          </a:p>
          <a:p>
            <a:pPr marL="396875" indent="-333375">
              <a:lnSpc>
                <a:spcPct val="100000"/>
              </a:lnSpc>
              <a:buSzPct val="81000"/>
              <a:buFont typeface="Microsoft Sans Serif" panose="020B0604020202020204"/>
              <a:buChar char="•"/>
              <a:tabLst>
                <a:tab pos="396875" algn="l"/>
              </a:tabLst>
            </a:pPr>
            <a:r>
              <a:rPr sz="29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映射没有⻓度、没有 </a:t>
            </a:r>
            <a:r>
              <a:rPr sz="2900" spc="-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key</a:t>
            </a:r>
            <a:r>
              <a:rPr sz="29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的集合或 </a:t>
            </a:r>
            <a:r>
              <a:rPr sz="290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value</a:t>
            </a:r>
            <a:r>
              <a:rPr sz="29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9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的集合的概念</a:t>
            </a:r>
            <a:endParaRPr sz="2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96875" indent="-333375">
              <a:lnSpc>
                <a:spcPct val="100000"/>
              </a:lnSpc>
              <a:spcBef>
                <a:spcPts val="4315"/>
              </a:spcBef>
              <a:buSzPct val="81000"/>
              <a:buFont typeface="Microsoft Sans Serif" panose="020B0604020202020204"/>
              <a:buChar char="•"/>
              <a:tabLst>
                <a:tab pos="396875" algn="l"/>
              </a:tabLst>
            </a:pPr>
            <a:r>
              <a:rPr sz="29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只能作为状态变量</a:t>
            </a:r>
            <a:r>
              <a:rPr sz="29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900" spc="-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storage</a:t>
            </a:r>
            <a:r>
              <a:rPr sz="29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9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96875" indent="-333375">
              <a:lnSpc>
                <a:spcPct val="100000"/>
              </a:lnSpc>
              <a:spcBef>
                <a:spcPts val="4315"/>
              </a:spcBef>
              <a:buSzPct val="81000"/>
              <a:buFont typeface="Microsoft Sans Serif" panose="020B0604020202020204"/>
              <a:buChar char="•"/>
              <a:tabLst>
                <a:tab pos="396875" algn="l"/>
              </a:tabLst>
            </a:pPr>
            <a:r>
              <a:rPr sz="29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如果访问⼀个不存在的键，返回的是默认值。</a:t>
            </a:r>
            <a:endParaRPr sz="29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00173" y="1596674"/>
            <a:ext cx="770382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515" dirty="0"/>
              <a:t> - 映射</a:t>
            </a:r>
            <a:endParaRPr spc="51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665569" y="3438554"/>
            <a:ext cx="10494774" cy="67691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761356" y="3875802"/>
            <a:ext cx="458152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&gt;=0.8.0;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MappingExample</a:t>
            </a:r>
            <a:r>
              <a:rPr sz="2400" spc="-1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90251" y="4975245"/>
            <a:ext cx="7496809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mapping(address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=&gt;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uint)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balances;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 marR="5080" algn="ctr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update(uint</a:t>
            </a:r>
            <a:r>
              <a:rPr sz="2400" spc="-1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newBalance)</a:t>
            </a:r>
            <a:r>
              <a:rPr sz="2400" spc="-1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balances[msg.sender]</a:t>
            </a:r>
            <a:r>
              <a:rPr sz="2400" spc="-1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1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newBalance;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28070" y="7174131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public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503636" y="7174131"/>
            <a:ext cx="75438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20" dirty="0">
                <a:latin typeface="Courier New" panose="02070309020205020404"/>
                <a:cs typeface="Courier New" panose="02070309020205020404"/>
              </a:rPr>
              <a:t>view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14755" y="7174131"/>
            <a:ext cx="239458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returns(uint)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61356" y="7540612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90251" y="6441169"/>
            <a:ext cx="4581525" cy="1856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5080" indent="-728980">
              <a:lnSpc>
                <a:spcPct val="2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5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get(address</a:t>
            </a:r>
            <a:r>
              <a:rPr sz="2400" spc="-1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key)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balances[key];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61356" y="8273574"/>
            <a:ext cx="936625" cy="112331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6283" y="5647009"/>
            <a:ext cx="318262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testMapping.sol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13480" y="1596390"/>
            <a:ext cx="14306550" cy="24168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245" dirty="0"/>
              <a:t> - </a:t>
            </a:r>
            <a:r>
              <a:rPr lang="zh-CN" spc="245" dirty="0"/>
              <a:t>内置</a:t>
            </a:r>
            <a:r>
              <a:rPr spc="245" dirty="0"/>
              <a:t>全局变量及函数</a:t>
            </a:r>
            <a:endParaRPr spc="245" dirty="0"/>
          </a:p>
        </p:txBody>
      </p:sp>
      <p:sp>
        <p:nvSpPr>
          <p:cNvPr id="4" name="object 4"/>
          <p:cNvSpPr txBox="1"/>
          <p:nvPr/>
        </p:nvSpPr>
        <p:spPr>
          <a:xfrm>
            <a:off x="461010" y="3594100"/>
            <a:ext cx="10502265" cy="455993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92430" indent="-303530">
              <a:lnSpc>
                <a:spcPct val="100000"/>
              </a:lnSpc>
              <a:spcBef>
                <a:spcPts val="135"/>
              </a:spcBef>
              <a:buSzPct val="83000"/>
              <a:buFont typeface="Microsoft Sans Serif" panose="020B0604020202020204"/>
              <a:buChar char="•"/>
              <a:tabLst>
                <a:tab pos="392430" algn="l"/>
              </a:tabLst>
            </a:pPr>
            <a:r>
              <a:rPr sz="26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区块和交易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92430" indent="-303530">
              <a:lnSpc>
                <a:spcPct val="100000"/>
              </a:lnSpc>
              <a:spcBef>
                <a:spcPts val="3270"/>
              </a:spcBef>
              <a:buSzPct val="83000"/>
              <a:buFont typeface="Microsoft Sans Serif" panose="020B0604020202020204"/>
              <a:buChar char="•"/>
              <a:tabLst>
                <a:tab pos="392430" algn="l"/>
              </a:tabLst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错误处理</a:t>
            </a:r>
            <a:r>
              <a:rPr sz="26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(require()/revert())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30"/>
              </a:spcBef>
              <a:buFont typeface="Microsoft Sans Serif" panose="020B0604020202020204"/>
              <a:buChar char="•"/>
            </a:pP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 marL="485140" indent="-39624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485140" algn="l"/>
              </a:tabLst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数学及加密</a:t>
            </a:r>
            <a:r>
              <a:rPr sz="2600" spc="-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(sha256)</a:t>
            </a: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325"/>
              </a:spcBef>
              <a:buFont typeface="Microsoft Sans Serif" panose="020B0604020202020204"/>
              <a:buChar char="•"/>
            </a:pPr>
            <a:endParaRPr sz="2600">
              <a:latin typeface="Microsoft Sans Serif" panose="020B0604020202020204"/>
              <a:cs typeface="Microsoft Sans Serif" panose="020B0604020202020204"/>
            </a:endParaRPr>
          </a:p>
          <a:p>
            <a:pPr marL="392430" indent="-303530">
              <a:lnSpc>
                <a:spcPct val="100000"/>
              </a:lnSpc>
              <a:buSzPct val="83000"/>
              <a:buFont typeface="Microsoft Sans Serif" panose="020B0604020202020204"/>
              <a:buChar char="•"/>
              <a:tabLst>
                <a:tab pos="392430" algn="l"/>
              </a:tabLst>
            </a:pPr>
            <a:r>
              <a:rPr sz="2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类型信息</a:t>
            </a:r>
            <a:r>
              <a:rPr sz="2600" spc="-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6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tyep(C</a:t>
            </a:r>
            <a:r>
              <a:rPr sz="26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). </a:t>
            </a:r>
            <a:r>
              <a:rPr sz="26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creationCode</a:t>
            </a:r>
            <a:r>
              <a:rPr sz="26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/ </a:t>
            </a:r>
            <a:r>
              <a:rPr sz="2600" spc="-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type(T).min</a:t>
            </a:r>
            <a:r>
              <a:rPr sz="2600" spc="-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91490" indent="-402590">
              <a:lnSpc>
                <a:spcPct val="100000"/>
              </a:lnSpc>
              <a:spcBef>
                <a:spcPts val="3270"/>
              </a:spcBef>
              <a:buSzPct val="83000"/>
              <a:buChar char="•"/>
              <a:tabLst>
                <a:tab pos="491490" algn="l"/>
              </a:tabLst>
            </a:pPr>
            <a:r>
              <a:rPr sz="2600" b="1" spc="40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ABI</a:t>
            </a:r>
            <a:r>
              <a:rPr sz="2600" b="1" spc="20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2600" b="1" spc="-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编码</a:t>
            </a:r>
            <a:endParaRPr sz="26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392430" indent="-303530">
              <a:lnSpc>
                <a:spcPct val="100000"/>
              </a:lnSpc>
              <a:spcBef>
                <a:spcPts val="3270"/>
              </a:spcBef>
              <a:buSzPct val="83000"/>
              <a:buFont typeface="Trebuchet MS" panose="020B0603020202020204"/>
              <a:buChar char="•"/>
              <a:tabLst>
                <a:tab pos="392430" algn="l"/>
              </a:tabLst>
            </a:pPr>
            <a:r>
              <a:rPr sz="2600" b="1" spc="-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地址及合约</a:t>
            </a:r>
            <a:endParaRPr sz="26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8685" y="9851773"/>
            <a:ext cx="18787110" cy="125095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8470900" marR="5080" indent="-8458835">
              <a:lnSpc>
                <a:spcPts val="4700"/>
              </a:lnSpc>
              <a:spcBef>
                <a:spcPts val="445"/>
              </a:spcBef>
            </a:pPr>
            <a:r>
              <a:rPr sz="41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https://learnblockchain.cn/docs/solidity/units-</a:t>
            </a:r>
            <a:r>
              <a:rPr sz="41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and-</a:t>
            </a:r>
            <a:r>
              <a:rPr sz="41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global-</a:t>
            </a:r>
            <a:r>
              <a:rPr sz="41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variables.html#special-</a:t>
            </a:r>
            <a:r>
              <a:rPr sz="41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variables-</a:t>
            </a:r>
            <a:r>
              <a:rPr sz="41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and- </a:t>
            </a:r>
            <a:r>
              <a:rPr sz="41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functions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13338" y="1596674"/>
            <a:ext cx="126777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245" dirty="0"/>
              <a:t> - 全局变量及函数</a:t>
            </a:r>
            <a:endParaRPr spc="245" dirty="0"/>
          </a:p>
        </p:txBody>
      </p:sp>
      <p:sp>
        <p:nvSpPr>
          <p:cNvPr id="4" name="object 4"/>
          <p:cNvSpPr txBox="1"/>
          <p:nvPr/>
        </p:nvSpPr>
        <p:spPr>
          <a:xfrm>
            <a:off x="599846" y="3582017"/>
            <a:ext cx="308229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09880" indent="-297180">
              <a:lnSpc>
                <a:spcPct val="100000"/>
              </a:lnSpc>
              <a:spcBef>
                <a:spcPts val="135"/>
              </a:spcBef>
              <a:buSzPct val="82000"/>
              <a:buFont typeface="Microsoft Sans Serif" panose="020B0604020202020204"/>
              <a:buChar char="•"/>
              <a:tabLst>
                <a:tab pos="309880" algn="l"/>
              </a:tabLst>
            </a:pPr>
            <a:r>
              <a:rPr sz="25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block.number</a:t>
            </a:r>
            <a:r>
              <a:rPr sz="2550" spc="19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550" spc="-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(</a:t>
            </a:r>
            <a:endParaRPr sz="25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3224" y="3582017"/>
            <a:ext cx="313817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</a:t>
            </a:r>
            <a:r>
              <a:rPr sz="2550" spc="-15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): </a:t>
            </a:r>
            <a:r>
              <a:rPr sz="25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当前区块号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9846" y="4376234"/>
            <a:ext cx="1146175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09880" indent="-297180">
              <a:lnSpc>
                <a:spcPct val="100000"/>
              </a:lnSpc>
              <a:spcBef>
                <a:spcPts val="135"/>
              </a:spcBef>
              <a:buSzPct val="82000"/>
              <a:buFont typeface="Microsoft Sans Serif" panose="020B0604020202020204"/>
              <a:buChar char="•"/>
              <a:tabLst>
                <a:tab pos="309880" algn="l"/>
              </a:tabLst>
            </a:pPr>
            <a:r>
              <a:rPr sz="25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block.timestamp</a:t>
            </a:r>
            <a:r>
              <a:rPr sz="2550" spc="8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( </a:t>
            </a:r>
            <a:r>
              <a:rPr sz="25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uint):</a:t>
            </a:r>
            <a:r>
              <a:rPr sz="2550" spc="1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550" spc="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⾃ </a:t>
            </a:r>
            <a:r>
              <a:rPr sz="255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unix</a:t>
            </a:r>
            <a:r>
              <a:rPr sz="255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epoch</a:t>
            </a:r>
            <a:r>
              <a:rPr sz="255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起始当前区块以秒计的时间戳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65012" y="5385732"/>
            <a:ext cx="6099810" cy="41973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550" b="1" spc="9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( </a:t>
            </a:r>
            <a:r>
              <a:rPr sz="2550" b="1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address</a:t>
            </a:r>
            <a:r>
              <a:rPr sz="2550" b="1" spc="-13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): </a:t>
            </a:r>
            <a:r>
              <a:rPr sz="2550" b="1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消息发送者（当前调⽤</a:t>
            </a:r>
            <a:r>
              <a:rPr sz="2550" b="1" spc="-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）</a:t>
            </a:r>
            <a:endParaRPr sz="25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1746" y="5385732"/>
            <a:ext cx="7806055" cy="121412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47980" indent="-297180">
              <a:lnSpc>
                <a:spcPct val="100000"/>
              </a:lnSpc>
              <a:spcBef>
                <a:spcPts val="135"/>
              </a:spcBef>
              <a:buSzPct val="82000"/>
              <a:buFont typeface="Trebuchet MS" panose="020B0603020202020204"/>
              <a:buChar char="•"/>
              <a:tabLst>
                <a:tab pos="347980" algn="l"/>
              </a:tabLst>
            </a:pPr>
            <a:r>
              <a:rPr sz="2550" b="1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msg.sender</a:t>
            </a:r>
            <a:endParaRPr sz="255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305"/>
              </a:spcBef>
              <a:buFont typeface="Trebuchet MS" panose="020B0603020202020204"/>
              <a:buChar char="•"/>
            </a:pPr>
            <a:endParaRPr sz="2550">
              <a:latin typeface="Courier New" panose="02070309020205020404"/>
              <a:cs typeface="Courier New" panose="02070309020205020404"/>
            </a:endParaRPr>
          </a:p>
          <a:p>
            <a:pPr marL="347980" indent="-29718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347980" algn="l"/>
              </a:tabLst>
            </a:pPr>
            <a:r>
              <a:rPr sz="25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msg.value</a:t>
            </a:r>
            <a:r>
              <a:rPr sz="2550" spc="5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( </a:t>
            </a:r>
            <a:r>
              <a:rPr sz="25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uint</a:t>
            </a:r>
            <a:r>
              <a:rPr sz="2550" spc="-17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): </a:t>
            </a:r>
            <a:r>
              <a:rPr sz="25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随消息发送的 </a:t>
            </a:r>
            <a:r>
              <a:rPr sz="2550" spc="-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wei</a:t>
            </a:r>
            <a:r>
              <a:rPr sz="255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5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的数量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9846" y="6974165"/>
            <a:ext cx="10306685" cy="11360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09880" indent="-297180">
              <a:lnSpc>
                <a:spcPct val="100000"/>
              </a:lnSpc>
              <a:spcBef>
                <a:spcPts val="135"/>
              </a:spcBef>
              <a:buSzPct val="82000"/>
              <a:buFont typeface="Microsoft Sans Serif" panose="020B0604020202020204"/>
              <a:buChar char="•"/>
              <a:tabLst>
                <a:tab pos="309880" algn="l"/>
              </a:tabLst>
            </a:pPr>
            <a:r>
              <a:rPr sz="25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tx.origin</a:t>
            </a:r>
            <a:r>
              <a:rPr sz="2550" spc="24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5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(address</a:t>
            </a:r>
            <a:r>
              <a:rPr sz="2550" spc="254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5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payable):</a:t>
            </a:r>
            <a:r>
              <a:rPr sz="2550" spc="254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5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交易发起者（完全的调⽤链</a:t>
            </a:r>
            <a:r>
              <a:rPr sz="25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5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09880" indent="-297180">
              <a:lnSpc>
                <a:spcPct val="100000"/>
              </a:lnSpc>
              <a:spcBef>
                <a:spcPts val="2575"/>
              </a:spcBef>
              <a:buSzPct val="82000"/>
              <a:buChar char="•"/>
              <a:tabLst>
                <a:tab pos="309880" algn="l"/>
              </a:tabLst>
            </a:pPr>
            <a:r>
              <a:rPr sz="3825" spc="1627" baseline="-30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…</a:t>
            </a:r>
            <a:endParaRPr sz="3825" baseline="-30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8685" y="9851773"/>
            <a:ext cx="18787110" cy="125095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8470900" marR="5080" indent="-8458835">
              <a:lnSpc>
                <a:spcPts val="4700"/>
              </a:lnSpc>
              <a:spcBef>
                <a:spcPts val="445"/>
              </a:spcBef>
            </a:pPr>
            <a:r>
              <a:rPr sz="41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https://learnblockchain.cn/docs/solidity/units-</a:t>
            </a:r>
            <a:r>
              <a:rPr sz="41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and-</a:t>
            </a:r>
            <a:r>
              <a:rPr sz="41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global-</a:t>
            </a:r>
            <a:r>
              <a:rPr sz="41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variables.html#special-</a:t>
            </a:r>
            <a:r>
              <a:rPr sz="4100" spc="-2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variables-</a:t>
            </a:r>
            <a:r>
              <a:rPr sz="4100" spc="-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and- </a:t>
            </a:r>
            <a:r>
              <a:rPr sz="41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functions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57986" y="1596674"/>
            <a:ext cx="158813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ABI</a:t>
            </a:r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578905" y="3529562"/>
            <a:ext cx="13519785" cy="56102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7515" indent="-424815">
              <a:lnSpc>
                <a:spcPct val="100000"/>
              </a:lnSpc>
              <a:spcBef>
                <a:spcPts val="90"/>
              </a:spcBef>
              <a:buSzPct val="81000"/>
              <a:buChar char="•"/>
              <a:tabLst>
                <a:tab pos="437515" algn="l"/>
                <a:tab pos="6899275" algn="l"/>
              </a:tabLst>
            </a:pPr>
            <a:r>
              <a:rPr sz="37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ABI</a:t>
            </a:r>
            <a:r>
              <a:rPr sz="3700" spc="-18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37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Application</a:t>
            </a:r>
            <a:r>
              <a:rPr sz="37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Binary</a:t>
            </a:r>
            <a:r>
              <a:rPr sz="37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Interface</a:t>
            </a:r>
            <a:r>
              <a:rPr sz="37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应⽤程序⼆进制接⼝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5450"/>
              </a:spcBef>
              <a:buSzPct val="81000"/>
              <a:buChar char="•"/>
              <a:tabLst>
                <a:tab pos="437515" algn="l"/>
              </a:tabLst>
            </a:pPr>
            <a:r>
              <a:rPr sz="37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ABI</a:t>
            </a:r>
            <a:r>
              <a:rPr sz="37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接⼝描述： 定义如何与合约交互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7515" indent="-424815">
              <a:lnSpc>
                <a:spcPct val="100000"/>
              </a:lnSpc>
              <a:spcBef>
                <a:spcPts val="5445"/>
              </a:spcBef>
              <a:buSzPct val="81000"/>
              <a:buChar char="•"/>
              <a:tabLst>
                <a:tab pos="437515" algn="l"/>
              </a:tabLst>
            </a:pPr>
            <a:r>
              <a:rPr sz="37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ABI</a:t>
            </a:r>
            <a:r>
              <a:rPr sz="37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编码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4575" lvl="1" indent="-424815">
              <a:lnSpc>
                <a:spcPct val="100000"/>
              </a:lnSpc>
              <a:spcBef>
                <a:spcPts val="5445"/>
              </a:spcBef>
              <a:buSzPct val="81000"/>
              <a:buFont typeface="Microsoft Sans Serif" panose="020B0604020202020204"/>
              <a:buChar char="•"/>
              <a:tabLst>
                <a:tab pos="1044575" algn="l"/>
              </a:tabLst>
            </a:pPr>
            <a:r>
              <a:rPr sz="370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函数选择器：对函数签名计算</a:t>
            </a:r>
            <a:r>
              <a:rPr sz="3700" spc="-3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Keccak-</a:t>
            </a:r>
            <a:r>
              <a:rPr sz="3700" spc="-2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256</a:t>
            </a:r>
            <a:r>
              <a:rPr sz="37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哈希，取前 </a:t>
            </a:r>
            <a:r>
              <a:rPr sz="37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4</a:t>
            </a:r>
            <a:r>
              <a:rPr sz="370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个字节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4575" lvl="1" indent="-424815">
              <a:lnSpc>
                <a:spcPct val="100000"/>
              </a:lnSpc>
              <a:spcBef>
                <a:spcPts val="5445"/>
              </a:spcBef>
              <a:buSzPct val="81000"/>
              <a:buFont typeface="Microsoft Sans Serif" panose="020B0604020202020204"/>
              <a:buChar char="•"/>
              <a:tabLst>
                <a:tab pos="1044575" algn="l"/>
              </a:tabLst>
            </a:pP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参数编码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57986" y="1596674"/>
            <a:ext cx="158813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ABI</a:t>
            </a:r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92863" y="4929185"/>
            <a:ext cx="2731151" cy="6464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5027" y="4929185"/>
            <a:ext cx="3673531" cy="6464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83998" y="5046057"/>
            <a:ext cx="70231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950845" algn="l"/>
                <a:tab pos="3554095" algn="l"/>
              </a:tabLst>
            </a:pP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调⽤⼀个合约函</a:t>
            </a:r>
            <a:r>
              <a:rPr sz="3675" b="1" spc="-75" baseline="1000" dirty="0">
                <a:latin typeface="Microsoft JhengHei UI" panose="020B0604030504040204" charset="-120"/>
                <a:cs typeface="Microsoft JhengHei UI" panose="020B0604030504040204" charset="-120"/>
              </a:rPr>
              <a:t>数</a:t>
            </a: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	</a:t>
            </a:r>
            <a:r>
              <a:rPr sz="2450" b="1" spc="5" dirty="0">
                <a:latin typeface="Arial" panose="020B0604020202020204"/>
                <a:cs typeface="Arial" panose="020B0604020202020204"/>
              </a:rPr>
              <a:t>=</a:t>
            </a:r>
            <a:r>
              <a:rPr sz="2450" b="1" dirty="0">
                <a:latin typeface="Arial" panose="020B0604020202020204"/>
                <a:cs typeface="Arial" panose="020B0604020202020204"/>
              </a:rPr>
              <a:t>	</a:t>
            </a: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向合约地址发送⼀个交</a:t>
            </a:r>
            <a:r>
              <a:rPr sz="3675" b="1" spc="-75" baseline="1000" dirty="0">
                <a:latin typeface="Microsoft JhengHei UI" panose="020B0604030504040204" charset="-120"/>
                <a:cs typeface="Microsoft JhengHei UI" panose="020B0604030504040204" charset="-120"/>
              </a:rPr>
              <a:t>易</a:t>
            </a:r>
            <a:endParaRPr sz="3675" baseline="10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86986" y="5618859"/>
            <a:ext cx="2733040" cy="1971675"/>
          </a:xfrm>
          <a:custGeom>
            <a:avLst/>
            <a:gdLst/>
            <a:ahLst/>
            <a:cxnLst/>
            <a:rect l="l" t="t" r="r" b="b"/>
            <a:pathLst>
              <a:path w="2733040" h="1971675">
                <a:moveTo>
                  <a:pt x="1463960" y="0"/>
                </a:moveTo>
                <a:lnTo>
                  <a:pt x="1293481" y="267334"/>
                </a:lnTo>
                <a:lnTo>
                  <a:pt x="85075" y="267334"/>
                </a:lnTo>
                <a:lnTo>
                  <a:pt x="51932" y="274011"/>
                </a:lnTo>
                <a:lnTo>
                  <a:pt x="24893" y="292227"/>
                </a:lnTo>
                <a:lnTo>
                  <a:pt x="6676" y="319267"/>
                </a:lnTo>
                <a:lnTo>
                  <a:pt x="0" y="352410"/>
                </a:lnTo>
                <a:lnTo>
                  <a:pt x="0" y="1886068"/>
                </a:lnTo>
                <a:lnTo>
                  <a:pt x="6676" y="1919212"/>
                </a:lnTo>
                <a:lnTo>
                  <a:pt x="24893" y="1946251"/>
                </a:lnTo>
                <a:lnTo>
                  <a:pt x="51932" y="1964468"/>
                </a:lnTo>
                <a:lnTo>
                  <a:pt x="85075" y="1971144"/>
                </a:lnTo>
                <a:lnTo>
                  <a:pt x="2647825" y="1971144"/>
                </a:lnTo>
                <a:lnTo>
                  <a:pt x="2680968" y="1964468"/>
                </a:lnTo>
                <a:lnTo>
                  <a:pt x="2708007" y="1946251"/>
                </a:lnTo>
                <a:lnTo>
                  <a:pt x="2726224" y="1919212"/>
                </a:lnTo>
                <a:lnTo>
                  <a:pt x="2732901" y="1886068"/>
                </a:lnTo>
                <a:lnTo>
                  <a:pt x="2732901" y="352410"/>
                </a:lnTo>
                <a:lnTo>
                  <a:pt x="2726224" y="319267"/>
                </a:lnTo>
                <a:lnTo>
                  <a:pt x="2708007" y="292227"/>
                </a:lnTo>
                <a:lnTo>
                  <a:pt x="2680968" y="274011"/>
                </a:lnTo>
                <a:lnTo>
                  <a:pt x="2647825" y="267334"/>
                </a:lnTo>
                <a:lnTo>
                  <a:pt x="1634440" y="267334"/>
                </a:lnTo>
                <a:lnTo>
                  <a:pt x="146396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354074" y="6328575"/>
            <a:ext cx="2599055" cy="731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2020" marR="5080" indent="-909955">
              <a:lnSpc>
                <a:spcPct val="119000"/>
              </a:lnSpc>
              <a:spcBef>
                <a:spcPts val="95"/>
              </a:spcBef>
            </a:pPr>
            <a:r>
              <a:rPr sz="1950" b="1" dirty="0">
                <a:latin typeface="Microsoft JhengHei UI" panose="020B0604030504040204" charset="-120"/>
                <a:cs typeface="Microsoft JhengHei UI" panose="020B0604030504040204" charset="-120"/>
              </a:rPr>
              <a:t>交易的内容就是 </a:t>
            </a:r>
            <a:r>
              <a:rPr sz="1950" b="1" dirty="0">
                <a:latin typeface="Arial" panose="020B0604020202020204"/>
                <a:cs typeface="Arial" panose="020B0604020202020204"/>
              </a:rPr>
              <a:t>ABI </a:t>
            </a:r>
            <a:r>
              <a:rPr sz="1950" b="1" spc="-50" dirty="0">
                <a:latin typeface="Microsoft JhengHei UI" panose="020B0604030504040204" charset="-120"/>
                <a:cs typeface="Microsoft JhengHei UI" panose="020B0604030504040204" charset="-120"/>
              </a:rPr>
              <a:t>编</a:t>
            </a:r>
            <a:r>
              <a:rPr sz="1950" b="1" spc="-20" dirty="0">
                <a:latin typeface="Microsoft JhengHei UI" panose="020B0604030504040204" charset="-120"/>
                <a:cs typeface="Microsoft JhengHei UI" panose="020B0604030504040204" charset="-120"/>
              </a:rPr>
              <a:t>码数据</a:t>
            </a:r>
            <a:endParaRPr sz="19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57986" y="1596674"/>
            <a:ext cx="158813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ABI</a:t>
            </a:r>
            <a:endParaRPr spc="-2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092863" y="4929185"/>
            <a:ext cx="2731151" cy="6464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5027" y="4929185"/>
            <a:ext cx="3673531" cy="64643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83998" y="5046057"/>
            <a:ext cx="7023100" cy="4025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2950845" algn="l"/>
                <a:tab pos="3554095" algn="l"/>
              </a:tabLst>
            </a:pP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调⽤⼀个合约函</a:t>
            </a:r>
            <a:r>
              <a:rPr sz="3675" b="1" spc="-75" baseline="1000" dirty="0">
                <a:latin typeface="Microsoft JhengHei UI" panose="020B0604030504040204" charset="-120"/>
                <a:cs typeface="Microsoft JhengHei UI" panose="020B0604030504040204" charset="-120"/>
              </a:rPr>
              <a:t>数</a:t>
            </a: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	</a:t>
            </a:r>
            <a:r>
              <a:rPr sz="2450" b="1" spc="5" dirty="0">
                <a:latin typeface="Arial" panose="020B0604020202020204"/>
                <a:cs typeface="Arial" panose="020B0604020202020204"/>
              </a:rPr>
              <a:t>=</a:t>
            </a:r>
            <a:r>
              <a:rPr sz="2450" b="1" dirty="0">
                <a:latin typeface="Arial" panose="020B0604020202020204"/>
                <a:cs typeface="Arial" panose="020B0604020202020204"/>
              </a:rPr>
              <a:t>	</a:t>
            </a:r>
            <a:r>
              <a:rPr sz="3675" b="1" baseline="1000" dirty="0">
                <a:latin typeface="Microsoft JhengHei UI" panose="020B0604030504040204" charset="-120"/>
                <a:cs typeface="Microsoft JhengHei UI" panose="020B0604030504040204" charset="-120"/>
              </a:rPr>
              <a:t>向合约地址发送⼀个交</a:t>
            </a:r>
            <a:r>
              <a:rPr sz="3675" b="1" spc="-75" baseline="1000" dirty="0">
                <a:latin typeface="Microsoft JhengHei UI" panose="020B0604030504040204" charset="-120"/>
                <a:cs typeface="Microsoft JhengHei UI" panose="020B0604030504040204" charset="-120"/>
              </a:rPr>
              <a:t>易</a:t>
            </a:r>
            <a:endParaRPr sz="3675" baseline="10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286986" y="5618859"/>
            <a:ext cx="2733040" cy="1971675"/>
          </a:xfrm>
          <a:custGeom>
            <a:avLst/>
            <a:gdLst/>
            <a:ahLst/>
            <a:cxnLst/>
            <a:rect l="l" t="t" r="r" b="b"/>
            <a:pathLst>
              <a:path w="2733040" h="1971675">
                <a:moveTo>
                  <a:pt x="1463960" y="0"/>
                </a:moveTo>
                <a:lnTo>
                  <a:pt x="1293481" y="267334"/>
                </a:lnTo>
                <a:lnTo>
                  <a:pt x="85075" y="267334"/>
                </a:lnTo>
                <a:lnTo>
                  <a:pt x="51932" y="274011"/>
                </a:lnTo>
                <a:lnTo>
                  <a:pt x="24893" y="292227"/>
                </a:lnTo>
                <a:lnTo>
                  <a:pt x="6676" y="319267"/>
                </a:lnTo>
                <a:lnTo>
                  <a:pt x="0" y="352410"/>
                </a:lnTo>
                <a:lnTo>
                  <a:pt x="0" y="1886068"/>
                </a:lnTo>
                <a:lnTo>
                  <a:pt x="6676" y="1919212"/>
                </a:lnTo>
                <a:lnTo>
                  <a:pt x="24893" y="1946251"/>
                </a:lnTo>
                <a:lnTo>
                  <a:pt x="51932" y="1964468"/>
                </a:lnTo>
                <a:lnTo>
                  <a:pt x="85075" y="1971144"/>
                </a:lnTo>
                <a:lnTo>
                  <a:pt x="2647825" y="1971144"/>
                </a:lnTo>
                <a:lnTo>
                  <a:pt x="2680968" y="1964468"/>
                </a:lnTo>
                <a:lnTo>
                  <a:pt x="2708007" y="1946251"/>
                </a:lnTo>
                <a:lnTo>
                  <a:pt x="2726224" y="1919212"/>
                </a:lnTo>
                <a:lnTo>
                  <a:pt x="2732901" y="1886068"/>
                </a:lnTo>
                <a:lnTo>
                  <a:pt x="2732901" y="352410"/>
                </a:lnTo>
                <a:lnTo>
                  <a:pt x="2726224" y="319267"/>
                </a:lnTo>
                <a:lnTo>
                  <a:pt x="2708007" y="292227"/>
                </a:lnTo>
                <a:lnTo>
                  <a:pt x="2680968" y="274011"/>
                </a:lnTo>
                <a:lnTo>
                  <a:pt x="2647825" y="267334"/>
                </a:lnTo>
                <a:lnTo>
                  <a:pt x="1634440" y="267334"/>
                </a:lnTo>
                <a:lnTo>
                  <a:pt x="1463960" y="0"/>
                </a:lnTo>
                <a:close/>
              </a:path>
            </a:pathLst>
          </a:custGeom>
          <a:ln w="1047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354074" y="6328575"/>
            <a:ext cx="2599055" cy="731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2020" marR="5080" indent="-909955">
              <a:lnSpc>
                <a:spcPct val="119000"/>
              </a:lnSpc>
              <a:spcBef>
                <a:spcPts val="95"/>
              </a:spcBef>
            </a:pPr>
            <a:r>
              <a:rPr sz="1950" b="1" dirty="0">
                <a:latin typeface="Microsoft JhengHei UI" panose="020B0604030504040204" charset="-120"/>
                <a:cs typeface="Microsoft JhengHei UI" panose="020B0604030504040204" charset="-120"/>
              </a:rPr>
              <a:t>交易的内容就是 </a:t>
            </a:r>
            <a:r>
              <a:rPr sz="1950" b="1" dirty="0">
                <a:latin typeface="Arial" panose="020B0604020202020204"/>
                <a:cs typeface="Arial" panose="020B0604020202020204"/>
              </a:rPr>
              <a:t>ABI </a:t>
            </a:r>
            <a:r>
              <a:rPr sz="1950" b="1" spc="-50" dirty="0">
                <a:latin typeface="Microsoft JhengHei UI" panose="020B0604030504040204" charset="-120"/>
                <a:cs typeface="Microsoft JhengHei UI" panose="020B0604030504040204" charset="-120"/>
              </a:rPr>
              <a:t>编</a:t>
            </a:r>
            <a:r>
              <a:rPr sz="1950" b="1" spc="-20" dirty="0">
                <a:latin typeface="Microsoft JhengHei UI" panose="020B0604030504040204" charset="-120"/>
                <a:cs typeface="Microsoft JhengHei UI" panose="020B0604030504040204" charset="-120"/>
              </a:rPr>
              <a:t>码数据</a:t>
            </a:r>
            <a:endParaRPr sz="19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31229" y="0"/>
            <a:ext cx="8041639" cy="11075009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57986" y="1596674"/>
            <a:ext cx="158813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5" dirty="0"/>
              <a:t>ABI</a:t>
            </a:r>
            <a:endParaRPr spc="-25" dirty="0"/>
          </a:p>
        </p:txBody>
      </p:sp>
      <p:sp>
        <p:nvSpPr>
          <p:cNvPr id="4" name="object 4"/>
          <p:cNvSpPr txBox="1"/>
          <p:nvPr/>
        </p:nvSpPr>
        <p:spPr>
          <a:xfrm>
            <a:off x="1818702" y="3888753"/>
            <a:ext cx="3533775" cy="240665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ct val="106000"/>
              </a:lnSpc>
              <a:spcBef>
                <a:spcPts val="260"/>
              </a:spcBef>
            </a:pPr>
            <a:r>
              <a:rPr sz="245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Tx </a:t>
            </a:r>
            <a:r>
              <a:rPr sz="2450" spc="-1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Hash</a:t>
            </a:r>
            <a:r>
              <a:rPr sz="2450" spc="-10" dirty="0">
                <a:solidFill>
                  <a:srgbClr val="494949"/>
                </a:solidFill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450" spc="-1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https:// mumbai.polygonscan.com/ </a:t>
            </a:r>
            <a:r>
              <a:rPr sz="2450" spc="-25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tx/ </a:t>
            </a:r>
            <a:r>
              <a:rPr sz="2450" spc="-1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0x6d45ded0fa162200c9b58 9ded76697830ea69652f523</a:t>
            </a:r>
            <a:endParaRPr sz="2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50" spc="-10" dirty="0">
                <a:solidFill>
                  <a:srgbClr val="494949"/>
                </a:solidFill>
                <a:latin typeface="Times New Roman" panose="02020603050405020304"/>
                <a:cs typeface="Times New Roman" panose="02020603050405020304"/>
              </a:rPr>
              <a:t>5d66ff671932d4aee51d</a:t>
            </a:r>
            <a:endParaRPr sz="2450">
              <a:latin typeface="Times New Roman" panose="02020603050405020304"/>
              <a:cs typeface="Times New Roman" panose="020206030504050203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8214949" y="3588568"/>
            <a:ext cx="9376577" cy="473169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8740602" y="3078830"/>
            <a:ext cx="7496809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494949"/>
                </a:solidFill>
                <a:latin typeface="Courier New" panose="02070309020205020404"/>
                <a:cs typeface="Courier New" panose="02070309020205020404"/>
              </a:rPr>
              <a:t>bytes4(keccak256(“count()”))</a:t>
            </a:r>
            <a:r>
              <a:rPr sz="2400" spc="-80" dirty="0">
                <a:solidFill>
                  <a:srgbClr val="494949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494949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80" dirty="0">
                <a:solidFill>
                  <a:srgbClr val="494949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solidFill>
                  <a:srgbClr val="494949"/>
                </a:solidFill>
                <a:latin typeface="Courier New" panose="02070309020205020404"/>
                <a:cs typeface="Courier New" panose="02070309020205020404"/>
              </a:rPr>
              <a:t>0x06661abd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8831" y="7212533"/>
            <a:ext cx="676529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https://chaintool.tech/convertABI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52991" y="9851985"/>
            <a:ext cx="1105344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ABI</a:t>
            </a:r>
            <a:r>
              <a:rPr sz="410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1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编码 </a:t>
            </a:r>
            <a:r>
              <a:rPr sz="41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API</a:t>
            </a:r>
            <a:r>
              <a:rPr sz="41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</a:t>
            </a:r>
            <a:r>
              <a:rPr sz="41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abi.encodeWithSignature(string</a:t>
            </a:r>
            <a:r>
              <a:rPr sz="4100" spc="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100" spc="-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sigs)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78905" y="3683610"/>
            <a:ext cx="13677265" cy="628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7995" indent="-455295">
              <a:lnSpc>
                <a:spcPct val="100000"/>
              </a:lnSpc>
              <a:spcBef>
                <a:spcPts val="105"/>
              </a:spcBef>
              <a:buSzPct val="82000"/>
              <a:buChar char="•"/>
              <a:tabLst>
                <a:tab pos="467995" algn="l"/>
                <a:tab pos="2104390" algn="l"/>
              </a:tabLst>
            </a:pPr>
            <a:r>
              <a:rPr sz="395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Solidity</a:t>
            </a:r>
            <a:r>
              <a:rPr sz="39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39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使⽤地址类型来表示⼀个账号，地址类型有两种形式</a:t>
            </a:r>
            <a:endParaRPr sz="39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86216" y="5025757"/>
            <a:ext cx="16065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•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41699" y="4997222"/>
            <a:ext cx="397256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address</a:t>
            </a:r>
            <a:r>
              <a:rPr sz="2600" spc="-9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：⼀个</a:t>
            </a:r>
            <a:r>
              <a:rPr sz="26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20</a:t>
            </a:r>
            <a:r>
              <a:rPr sz="260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字节的值。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86216" y="5996932"/>
            <a:ext cx="160655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100" spc="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•</a:t>
            </a:r>
            <a:endParaRPr sz="2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41699" y="5968397"/>
            <a:ext cx="8808085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6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address</a:t>
            </a:r>
            <a:r>
              <a:rPr sz="2600" spc="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6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payable</a:t>
            </a:r>
            <a:r>
              <a:rPr sz="2600" spc="-6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：表示可⽀付地址，可调⽤</a:t>
            </a:r>
            <a:r>
              <a:rPr sz="2600" b="1" spc="10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transfer</a:t>
            </a:r>
            <a:r>
              <a:rPr sz="26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</a:t>
            </a:r>
            <a:r>
              <a:rPr sz="2600" b="1" spc="9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send</a:t>
            </a:r>
            <a:r>
              <a:rPr sz="26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。</a:t>
            </a:r>
            <a:endParaRPr sz="26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205439" y="1638557"/>
            <a:ext cx="96932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365" dirty="0"/>
              <a:t> - 地址类型</a:t>
            </a:r>
            <a:endParaRPr spc="365" dirty="0"/>
          </a:p>
        </p:txBody>
      </p:sp>
      <p:sp>
        <p:nvSpPr>
          <p:cNvPr id="9" name="object 9"/>
          <p:cNvSpPr txBox="1"/>
          <p:nvPr/>
        </p:nvSpPr>
        <p:spPr>
          <a:xfrm>
            <a:off x="578905" y="7117863"/>
            <a:ext cx="13780135" cy="33286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437515" indent="-424815">
              <a:lnSpc>
                <a:spcPct val="100000"/>
              </a:lnSpc>
              <a:spcBef>
                <a:spcPts val="90"/>
              </a:spcBef>
              <a:buSzPct val="81000"/>
              <a:buFont typeface="Microsoft Sans Serif" panose="020B0604020202020204"/>
              <a:buChar char="•"/>
              <a:tabLst>
                <a:tab pos="437515" algn="l"/>
              </a:tabLst>
            </a:pPr>
            <a:r>
              <a:rPr sz="37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成员函数</a:t>
            </a:r>
            <a:endParaRPr sz="37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4575" lvl="1" indent="-424815">
              <a:lnSpc>
                <a:spcPct val="100000"/>
              </a:lnSpc>
              <a:spcBef>
                <a:spcPts val="4425"/>
              </a:spcBef>
              <a:buSzPct val="81000"/>
              <a:buChar char="•"/>
              <a:tabLst>
                <a:tab pos="1044575" algn="l"/>
              </a:tabLst>
            </a:pPr>
            <a:r>
              <a:rPr sz="2400" spc="-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&lt;address&gt;.balance(uint256)</a:t>
            </a:r>
            <a:r>
              <a:rPr sz="24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返回地址的余额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4575" lvl="1" indent="-424815">
              <a:lnSpc>
                <a:spcPct val="100000"/>
              </a:lnSpc>
              <a:spcBef>
                <a:spcPts val="4250"/>
              </a:spcBef>
              <a:buSzPct val="81000"/>
              <a:buChar char="•"/>
              <a:tabLst>
                <a:tab pos="1044575" algn="l"/>
              </a:tabLst>
            </a:pPr>
            <a:r>
              <a:rPr sz="24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&lt;address</a:t>
            </a:r>
            <a:r>
              <a:rPr sz="24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00" spc="-1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payable&gt;.transfer(uint256</a:t>
            </a:r>
            <a:r>
              <a:rPr sz="24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amount)</a:t>
            </a:r>
            <a:r>
              <a:rPr sz="24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向地址发送以太币，失败时抛出异常 </a:t>
            </a:r>
            <a:r>
              <a:rPr sz="24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24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gas</a:t>
            </a:r>
            <a:r>
              <a:rPr sz="24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2400" spc="-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2300</a:t>
            </a:r>
            <a:r>
              <a:rPr sz="240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24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044575" lvl="1" indent="-424815">
              <a:lnSpc>
                <a:spcPct val="100000"/>
              </a:lnSpc>
              <a:spcBef>
                <a:spcPts val="4255"/>
              </a:spcBef>
              <a:buSzPct val="81000"/>
              <a:buChar char="•"/>
              <a:tabLst>
                <a:tab pos="1044575" algn="l"/>
                <a:tab pos="8091170" algn="l"/>
              </a:tabLst>
            </a:pPr>
            <a:r>
              <a:rPr sz="24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&lt;address</a:t>
            </a:r>
            <a:r>
              <a:rPr sz="2400" spc="-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00" spc="-1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payable&gt;.send(uint256</a:t>
            </a:r>
            <a:r>
              <a:rPr sz="2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0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amount</a:t>
            </a:r>
            <a:r>
              <a:rPr sz="2400" spc="-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) </a:t>
            </a:r>
            <a:r>
              <a:rPr sz="2400" spc="-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returns</a:t>
            </a:r>
            <a:r>
              <a:rPr sz="2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4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(bool):</a:t>
            </a:r>
            <a:r>
              <a:rPr sz="24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24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向地址发送以太币，失败时返回</a:t>
            </a:r>
            <a:r>
              <a:rPr sz="24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false</a:t>
            </a:r>
            <a:endParaRPr sz="24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53505" y="4565589"/>
            <a:ext cx="11393170" cy="3821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45160" indent="-607695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45160" algn="l"/>
                <a:tab pos="6457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</a:t>
            </a:r>
            <a:r>
              <a:rPr sz="5250" spc="-3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</a:t>
            </a:r>
            <a:r>
              <a:rPr sz="5250" spc="-6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5250" spc="-5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sh</a:t>
            </a:r>
            <a:r>
              <a:rPr sz="525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串联的区块结构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45160" indent="-60769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645160" algn="l"/>
                <a:tab pos="6457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区块内的交易通过</a:t>
            </a:r>
            <a:r>
              <a:rPr sz="5250" spc="-13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250" spc="-2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Merkel</a:t>
            </a:r>
            <a:r>
              <a:rPr sz="5250" spc="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树保存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4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45160" indent="-607695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645160" algn="l"/>
                <a:tab pos="645795" algn="l"/>
              </a:tabLst>
            </a:pPr>
            <a:r>
              <a:rPr sz="5250" spc="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⼀个由多个节点组成的⽹络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30" dirty="0"/>
              <a:t>什么是区块链</a:t>
            </a:r>
            <a:endParaRPr spc="3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5439" y="1638557"/>
            <a:ext cx="96932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365" dirty="0"/>
              <a:t> - 地址类型</a:t>
            </a:r>
            <a:endParaRPr spc="3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103164" y="3646355"/>
            <a:ext cx="9351097" cy="4978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198950" y="3727413"/>
            <a:ext cx="421703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^0.6.0;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98950" y="4460375"/>
            <a:ext cx="7145020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testAddr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935990" marR="5080" indent="-546735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20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testTrasfer(address</a:t>
            </a:r>
            <a:r>
              <a:rPr sz="2400" spc="-20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payable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address</a:t>
            </a:r>
            <a:r>
              <a:rPr sz="2400" spc="-9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myAddress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address(this);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22573" y="7025742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8950" y="7392223"/>
            <a:ext cx="58483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2851" y="9742833"/>
            <a:ext cx="19368135" cy="5029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00" spc="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给⼀个合约地址转账，即上⾯代码 </a:t>
            </a:r>
            <a:r>
              <a:rPr sz="3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3100" spc="6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是合约地址时，合约的</a:t>
            </a:r>
            <a:r>
              <a:rPr sz="3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receive</a:t>
            </a: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函数或</a:t>
            </a:r>
            <a:r>
              <a:rPr sz="31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fallback</a:t>
            </a: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函数会随着</a:t>
            </a:r>
            <a:r>
              <a:rPr sz="3100" spc="-1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transfer</a:t>
            </a:r>
            <a:r>
              <a:rPr sz="3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调⽤⼀起执⾏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318182" y="5164663"/>
            <a:ext cx="3978275" cy="93408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x)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84175">
              <a:lnSpc>
                <a:spcPct val="100000"/>
              </a:lnSpc>
              <a:spcBef>
                <a:spcPts val="325"/>
              </a:spcBef>
            </a:pPr>
            <a:r>
              <a:rPr sz="3100" spc="-10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合约转换为地址类型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7173" y="6187642"/>
            <a:ext cx="10415905" cy="1110615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1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if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(myAddress.balance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&gt;=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10)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66445">
              <a:lnSpc>
                <a:spcPct val="100000"/>
              </a:lnSpc>
              <a:spcBef>
                <a:spcPts val="1120"/>
              </a:spcBef>
              <a:tabLst>
                <a:tab pos="4154170" algn="l"/>
                <a:tab pos="8107045" algn="l"/>
              </a:tabLst>
            </a:pPr>
            <a:r>
              <a:rPr sz="3600" spc="-15" baseline="42000" dirty="0">
                <a:latin typeface="Courier New" panose="02070309020205020404"/>
                <a:cs typeface="Courier New" panose="02070309020205020404"/>
              </a:rPr>
              <a:t>x.transfer(10);</a:t>
            </a:r>
            <a:r>
              <a:rPr sz="3600" baseline="42000" dirty="0">
                <a:latin typeface="Courier New" panose="02070309020205020404"/>
                <a:cs typeface="Courier New" panose="02070309020205020404"/>
              </a:rPr>
              <a:t>	</a:t>
            </a:r>
            <a:r>
              <a:rPr sz="3100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</a:t>
            </a:r>
            <a:r>
              <a:rPr sz="3100" spc="-4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3100" spc="55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</a:t>
            </a:r>
            <a:r>
              <a:rPr sz="3100" spc="-150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transfer</a:t>
            </a:r>
            <a:r>
              <a:rPr sz="3100" spc="50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⽅法</a:t>
            </a:r>
            <a:r>
              <a:rPr sz="3100" spc="-365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3100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3100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向</a:t>
            </a:r>
            <a:r>
              <a:rPr sz="3100" spc="-105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3100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x</a:t>
            </a:r>
            <a:r>
              <a:rPr sz="3100" spc="-5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dirty="0">
                <a:solidFill>
                  <a:srgbClr val="EB3D44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转</a:t>
            </a:r>
            <a:r>
              <a:rPr sz="3100" spc="-95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10</a:t>
            </a:r>
            <a:r>
              <a:rPr sz="3100" spc="-5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25" dirty="0">
                <a:solidFill>
                  <a:srgbClr val="EB3D44"/>
                </a:solidFill>
                <a:latin typeface="Microsoft Sans Serif" panose="020B0604020202020204"/>
                <a:cs typeface="Microsoft Sans Serif" panose="020B0604020202020204"/>
              </a:rPr>
              <a:t>wei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1298" y="5291702"/>
            <a:ext cx="244856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testAddr.sol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428260" y="1638557"/>
            <a:ext cx="924814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25" dirty="0"/>
              <a:t>地址类型 - 底层调⽤</a:t>
            </a:r>
            <a:endParaRPr spc="225" dirty="0"/>
          </a:p>
        </p:txBody>
      </p:sp>
      <p:sp>
        <p:nvSpPr>
          <p:cNvPr id="4" name="object 4"/>
          <p:cNvSpPr txBox="1"/>
          <p:nvPr/>
        </p:nvSpPr>
        <p:spPr>
          <a:xfrm>
            <a:off x="746439" y="3931862"/>
            <a:ext cx="17457420" cy="7251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40385" indent="-527685">
              <a:lnSpc>
                <a:spcPct val="100000"/>
              </a:lnSpc>
              <a:spcBef>
                <a:spcPts val="90"/>
              </a:spcBef>
              <a:buSzPct val="82000"/>
              <a:buFont typeface="Microsoft Sans Serif" panose="020B0604020202020204"/>
              <a:buChar char="•"/>
              <a:tabLst>
                <a:tab pos="540385" algn="l"/>
              </a:tabLst>
            </a:pPr>
            <a:r>
              <a:rPr sz="46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底层函数：</a:t>
            </a:r>
            <a:r>
              <a:rPr sz="4600" b="1" spc="-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call</a:t>
            </a:r>
            <a:r>
              <a:rPr sz="4600" b="1" spc="-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4600" b="1" spc="-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delegatecall</a:t>
            </a:r>
            <a:r>
              <a:rPr sz="4600" spc="-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，</a:t>
            </a:r>
            <a:r>
              <a:rPr sz="4350" spc="-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staticcall</a:t>
            </a:r>
            <a:r>
              <a:rPr sz="4350" spc="-2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（</a:t>
            </a:r>
            <a:r>
              <a:rPr sz="43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不修改状态</a:t>
            </a:r>
            <a:r>
              <a:rPr sz="4350" spc="-5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）</a:t>
            </a:r>
            <a:endParaRPr sz="435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3750" y="5316559"/>
            <a:ext cx="156210" cy="3397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50" spc="2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•</a:t>
            </a:r>
            <a:endParaRPr sz="20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82111" y="5284886"/>
            <a:ext cx="3852545" cy="40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&lt;address&gt;.call(bytes</a:t>
            </a:r>
            <a:endParaRPr sz="25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00145" y="5284886"/>
            <a:ext cx="1365250" cy="40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memory)</a:t>
            </a:r>
            <a:endParaRPr sz="25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30825" y="5284886"/>
            <a:ext cx="1365250" cy="40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returns</a:t>
            </a:r>
            <a:endParaRPr sz="25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61504" y="5284886"/>
            <a:ext cx="1173480" cy="40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(bool,</a:t>
            </a:r>
            <a:endParaRPr sz="25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300850" y="5284886"/>
            <a:ext cx="982344" cy="40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bytes</a:t>
            </a:r>
            <a:endParaRPr sz="25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448860" y="5284886"/>
            <a:ext cx="1365250" cy="4083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5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memory)</a:t>
            </a:r>
            <a:endParaRPr sz="25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84736" y="6636971"/>
            <a:ext cx="494474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调⽤合约的</a:t>
            </a:r>
            <a:r>
              <a:rPr sz="345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count</a:t>
            </a:r>
            <a:r>
              <a:rPr sz="3450" spc="-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() </a:t>
            </a:r>
            <a:r>
              <a:rPr sz="34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⽅法：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13" name="object 1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63641" y="8288668"/>
            <a:ext cx="7149684" cy="167640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59427" y="8366055"/>
            <a:ext cx="695007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 marR="5080" indent="-7289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callCount(Counter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c)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c.count();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59427" y="9099017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1051" y="7918549"/>
            <a:ext cx="12071942" cy="241300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986837" y="7999574"/>
            <a:ext cx="166560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bytes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626851" y="7999574"/>
            <a:ext cx="640334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4310" marR="5080" indent="-182245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lowCallCount(address</a:t>
            </a:r>
            <a:r>
              <a:rPr sz="2400" spc="-1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addr)</a:t>
            </a:r>
            <a:r>
              <a:rPr sz="2400" spc="-1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6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memory</a:t>
            </a:r>
            <a:r>
              <a:rPr sz="2400" spc="-1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methodData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=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453550" y="8366055"/>
            <a:ext cx="640334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abi.encodeWithSignature("count()");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715733" y="8732536"/>
            <a:ext cx="403479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addr.call(methodData);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986837" y="9099017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752754" y="10669515"/>
            <a:ext cx="943800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直接</a:t>
            </a:r>
            <a:r>
              <a:rPr sz="345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abi</a:t>
            </a:r>
            <a:r>
              <a:rPr sz="34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编码的⽅式调⽤合约函数， 有什么作⽤？</a:t>
            </a:r>
            <a:endParaRPr sz="34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51851" y="10600051"/>
            <a:ext cx="21742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testABI.sol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22993" y="1638557"/>
            <a:ext cx="725868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75" dirty="0"/>
              <a:t>地址 - 底层调⽤</a:t>
            </a:r>
            <a:endParaRPr spc="275" dirty="0"/>
          </a:p>
        </p:txBody>
      </p:sp>
      <p:sp>
        <p:nvSpPr>
          <p:cNvPr id="4" name="object 4"/>
          <p:cNvSpPr txBox="1"/>
          <p:nvPr/>
        </p:nvSpPr>
        <p:spPr>
          <a:xfrm>
            <a:off x="708339" y="3940775"/>
            <a:ext cx="18089245" cy="407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57860" indent="-60706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57860" algn="l"/>
              </a:tabLst>
            </a:pP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底层调⽤失败不是发⽣异常（</a:t>
            </a:r>
            <a:r>
              <a:rPr sz="5250" spc="-204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525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</a:t>
            </a:r>
            <a:r>
              <a:rPr sz="525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</a:t>
            </a:r>
            <a:r>
              <a:rPr sz="5250" spc="-1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</a:t>
            </a:r>
            <a:r>
              <a:rPr sz="5250" spc="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5250" spc="-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5250" spc="-1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），</a:t>
            </a:r>
            <a:r>
              <a:rPr sz="52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⽽是⽤返回值表示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57860" indent="-607060">
              <a:lnSpc>
                <a:spcPct val="100000"/>
              </a:lnSpc>
              <a:spcBef>
                <a:spcPts val="6480"/>
              </a:spcBef>
              <a:buSzPct val="82000"/>
              <a:buChar char="•"/>
              <a:tabLst>
                <a:tab pos="657860" algn="l"/>
              </a:tabLst>
            </a:pPr>
            <a:r>
              <a:rPr sz="525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call()</a:t>
            </a:r>
            <a:r>
              <a:rPr sz="5250" spc="-7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 切换上下⽂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57860" indent="-607060">
              <a:lnSpc>
                <a:spcPct val="100000"/>
              </a:lnSpc>
              <a:spcBef>
                <a:spcPts val="6480"/>
              </a:spcBef>
              <a:buSzPct val="82000"/>
              <a:buChar char="•"/>
              <a:tabLst>
                <a:tab pos="657860" algn="l"/>
                <a:tab pos="5541010" algn="l"/>
              </a:tabLst>
            </a:pPr>
            <a:r>
              <a:rPr sz="5250" spc="-3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delegatecall()</a:t>
            </a:r>
            <a:r>
              <a:rPr sz="5250" spc="-3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</a:t>
            </a: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	</a:t>
            </a:r>
            <a:r>
              <a:rPr sz="52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保持上下⽂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5295364" y="859204"/>
            <a:ext cx="11748333" cy="485849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95364" y="5943766"/>
            <a:ext cx="11748333" cy="485849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91193" y="5291702"/>
            <a:ext cx="43332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35" dirty="0">
                <a:latin typeface="Microsoft Sans Serif" panose="020B0604020202020204"/>
                <a:cs typeface="Microsoft Sans Serif" panose="020B0604020202020204"/>
              </a:rPr>
              <a:t>testCall_Delegate.sol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78347" y="1638557"/>
            <a:ext cx="8147684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525" dirty="0"/>
              <a:t>地址 - </a:t>
            </a:r>
            <a:r>
              <a:rPr spc="365" dirty="0"/>
              <a:t>CALL</a:t>
            </a:r>
            <a:r>
              <a:rPr spc="200" dirty="0"/>
              <a:t> 转账</a:t>
            </a:r>
            <a:endParaRPr spc="200" dirty="0"/>
          </a:p>
        </p:txBody>
      </p:sp>
      <p:sp>
        <p:nvSpPr>
          <p:cNvPr id="4" name="object 4"/>
          <p:cNvSpPr txBox="1"/>
          <p:nvPr/>
        </p:nvSpPr>
        <p:spPr>
          <a:xfrm>
            <a:off x="1147268" y="7646462"/>
            <a:ext cx="424815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addr.call{value:</a:t>
            </a:r>
            <a:endParaRPr sz="34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33743" y="7646462"/>
            <a:ext cx="319278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1</a:t>
            </a:r>
            <a:r>
              <a:rPr sz="3450" spc="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34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ether}(new</a:t>
            </a:r>
            <a:endParaRPr sz="34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064544" y="7646462"/>
            <a:ext cx="24009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bytes</a:t>
            </a:r>
            <a:r>
              <a:rPr sz="3450" spc="-10" dirty="0">
                <a:solidFill>
                  <a:srgbClr val="24292F"/>
                </a:solidFill>
                <a:latin typeface="Courier New" panose="02070309020205020404"/>
                <a:cs typeface="Courier New" panose="02070309020205020404"/>
              </a:rPr>
              <a:t>(</a:t>
            </a:r>
            <a:r>
              <a:rPr sz="34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0</a:t>
            </a:r>
            <a:r>
              <a:rPr sz="3450" spc="-10" dirty="0">
                <a:solidFill>
                  <a:srgbClr val="24292F"/>
                </a:solidFill>
                <a:latin typeface="Courier New" panose="02070309020205020404"/>
                <a:cs typeface="Courier New" panose="02070309020205020404"/>
              </a:rPr>
              <a:t>)</a:t>
            </a:r>
            <a:r>
              <a:rPr sz="34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)</a:t>
            </a:r>
            <a:endParaRPr sz="34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31461" y="7646462"/>
            <a:ext cx="4775835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03910" algn="l"/>
              </a:tabLst>
            </a:pPr>
            <a:r>
              <a:rPr sz="3450" spc="-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=</a:t>
            </a:r>
            <a:r>
              <a:rPr sz="34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	</a:t>
            </a:r>
            <a:r>
              <a:rPr sz="34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addr.transfer(1</a:t>
            </a:r>
            <a:endParaRPr sz="34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245756" y="7646462"/>
            <a:ext cx="1609090" cy="5537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45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ether)</a:t>
            </a:r>
            <a:endParaRPr sz="345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1511" y="3320715"/>
            <a:ext cx="12293600" cy="2217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89280" indent="-563880">
              <a:lnSpc>
                <a:spcPct val="100000"/>
              </a:lnSpc>
              <a:spcBef>
                <a:spcPts val="105"/>
              </a:spcBef>
              <a:buSzPct val="82000"/>
              <a:buChar char="•"/>
              <a:tabLst>
                <a:tab pos="589280" algn="l"/>
              </a:tabLst>
            </a:pPr>
            <a:r>
              <a:rPr sz="4900" spc="-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&lt;addr&gt;.transfer()</a:t>
            </a:r>
            <a:endParaRPr sz="4900">
              <a:latin typeface="Courier New" panose="02070309020205020404"/>
              <a:cs typeface="Courier New" panose="02070309020205020404"/>
            </a:endParaRPr>
          </a:p>
          <a:p>
            <a:pPr marL="1370330" lvl="1" indent="-737870">
              <a:lnSpc>
                <a:spcPct val="100000"/>
              </a:lnSpc>
              <a:spcBef>
                <a:spcPts val="5485"/>
              </a:spcBef>
              <a:buSzPct val="82000"/>
              <a:buChar char="•"/>
              <a:tabLst>
                <a:tab pos="1370330" algn="l"/>
              </a:tabLst>
            </a:pPr>
            <a:r>
              <a:rPr sz="4900" spc="-6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gas</a:t>
            </a:r>
            <a:r>
              <a:rPr sz="4900" spc="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9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限制⼏乎⽆法向合约转账，怎么办？</a:t>
            </a:r>
            <a:endParaRPr sz="49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2534" y="9726911"/>
            <a:ext cx="1798320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https://github.com/Uniswap/solidity-</a:t>
            </a: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lib/</a:t>
            </a:r>
            <a:r>
              <a:rPr sz="410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</a:t>
            </a: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lob/master/</a:t>
            </a:r>
            <a:r>
              <a:rPr sz="41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con</a:t>
            </a: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1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acts/lib</a:t>
            </a:r>
            <a:r>
              <a:rPr sz="41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1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ies/</a:t>
            </a:r>
            <a:r>
              <a:rPr sz="4100" spc="-6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</a:t>
            </a:r>
            <a:r>
              <a:rPr sz="4100" spc="-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</a:t>
            </a:r>
            <a:r>
              <a:rPr sz="41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ns</a:t>
            </a:r>
            <a:r>
              <a:rPr sz="41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</a:t>
            </a:r>
            <a:r>
              <a:rPr sz="4100" spc="-2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erH</a:t>
            </a: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elpe</a:t>
            </a:r>
            <a:r>
              <a:rPr sz="4100" spc="-5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</a:t>
            </a:r>
            <a:r>
              <a:rPr sz="4100" spc="-1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5439" y="1638557"/>
            <a:ext cx="96932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85" dirty="0"/>
              <a:t>SOLIDITY</a:t>
            </a:r>
            <a:r>
              <a:rPr spc="365" dirty="0"/>
              <a:t> - 合约类型</a:t>
            </a:r>
            <a:endParaRPr spc="365" dirty="0"/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925098" y="4276847"/>
            <a:ext cx="5145225" cy="27686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020884" y="4346992"/>
            <a:ext cx="4946015" cy="1856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Counter{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76555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count()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89255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20884" y="6179397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46501" y="8319118"/>
            <a:ext cx="2827655" cy="733425"/>
          </a:xfrm>
          <a:custGeom>
            <a:avLst/>
            <a:gdLst/>
            <a:ahLst/>
            <a:cxnLst/>
            <a:rect l="l" t="t" r="r" b="b"/>
            <a:pathLst>
              <a:path w="2827654" h="733425">
                <a:moveTo>
                  <a:pt x="2827598" y="0"/>
                </a:moveTo>
                <a:lnTo>
                  <a:pt x="0" y="0"/>
                </a:lnTo>
                <a:lnTo>
                  <a:pt x="0" y="732961"/>
                </a:lnTo>
                <a:lnTo>
                  <a:pt x="2827598" y="732961"/>
                </a:lnTo>
                <a:lnTo>
                  <a:pt x="2827598" y="0"/>
                </a:lnTo>
                <a:close/>
              </a:path>
            </a:pathLst>
          </a:custGeom>
          <a:solidFill>
            <a:srgbClr val="B4B4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0233352" y="8319118"/>
            <a:ext cx="3141980" cy="733425"/>
          </a:xfrm>
          <a:custGeom>
            <a:avLst/>
            <a:gdLst/>
            <a:ahLst/>
            <a:cxnLst/>
            <a:rect l="l" t="t" r="r" b="b"/>
            <a:pathLst>
              <a:path w="3141980" h="733425">
                <a:moveTo>
                  <a:pt x="3141779" y="0"/>
                </a:moveTo>
                <a:lnTo>
                  <a:pt x="0" y="0"/>
                </a:lnTo>
                <a:lnTo>
                  <a:pt x="0" y="732961"/>
                </a:lnTo>
                <a:lnTo>
                  <a:pt x="3141779" y="732961"/>
                </a:lnTo>
                <a:lnTo>
                  <a:pt x="3141779" y="0"/>
                </a:lnTo>
                <a:close/>
              </a:path>
            </a:pathLst>
          </a:custGeom>
          <a:solidFill>
            <a:srgbClr val="B4B4B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2792183" y="7500160"/>
            <a:ext cx="16737965" cy="2821305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499745" indent="-474345">
              <a:lnSpc>
                <a:spcPct val="100000"/>
              </a:lnSpc>
              <a:spcBef>
                <a:spcPts val="945"/>
              </a:spcBef>
              <a:buSzPct val="82000"/>
              <a:buFont typeface="Microsoft Sans Serif" panose="020B0604020202020204"/>
              <a:buChar char="•"/>
              <a:tabLst>
                <a:tab pos="499745" algn="l"/>
              </a:tabLst>
            </a:pPr>
            <a:r>
              <a:rPr sz="4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每个合约都是⼀个类型，可声明⼀个合约类型。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607060">
              <a:lnSpc>
                <a:spcPct val="100000"/>
              </a:lnSpc>
              <a:spcBef>
                <a:spcPts val="850"/>
              </a:spcBef>
              <a:tabLst>
                <a:tab pos="4822825" algn="l"/>
              </a:tabLst>
            </a:pPr>
            <a:r>
              <a:rPr sz="4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如：</a:t>
            </a:r>
            <a:r>
              <a:rPr sz="4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Counter</a:t>
            </a:r>
            <a:r>
              <a:rPr sz="41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100" spc="-2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c</a:t>
            </a:r>
            <a:r>
              <a:rPr sz="4100" spc="-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;</a:t>
            </a:r>
            <a:r>
              <a:rPr sz="41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4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则可以使⽤</a:t>
            </a:r>
            <a:r>
              <a:rPr sz="410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c.count()</a:t>
            </a:r>
            <a:r>
              <a:rPr sz="4100" spc="1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4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调⽤函</a:t>
            </a:r>
            <a:r>
              <a:rPr sz="41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数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99745" indent="-474345">
              <a:lnSpc>
                <a:spcPct val="100000"/>
              </a:lnSpc>
              <a:spcBef>
                <a:spcPts val="5555"/>
              </a:spcBef>
              <a:buSzPct val="82000"/>
              <a:buFont typeface="Microsoft Sans Serif" panose="020B0604020202020204"/>
              <a:buChar char="•"/>
              <a:tabLst>
                <a:tab pos="499745" algn="l"/>
              </a:tabLst>
            </a:pPr>
            <a:r>
              <a:rPr sz="4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合约可以显式转换为</a:t>
            </a:r>
            <a:r>
              <a:rPr sz="4100" spc="-3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address</a:t>
            </a:r>
            <a:r>
              <a:rPr sz="4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类型，从⽽可以使⽤地址类型的成员函数。</a:t>
            </a:r>
            <a:endParaRPr sz="4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25161" y="5427801"/>
            <a:ext cx="217424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testABI.sol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21030" indent="-570230">
              <a:lnSpc>
                <a:spcPct val="100000"/>
              </a:lnSpc>
              <a:spcBef>
                <a:spcPts val="110"/>
              </a:spcBef>
              <a:buSzPct val="82000"/>
              <a:buFont typeface="Microsoft Sans Serif" panose="020B0604020202020204"/>
              <a:buChar char="•"/>
              <a:tabLst>
                <a:tab pos="621030" algn="l"/>
              </a:tabLst>
            </a:pPr>
            <a:r>
              <a:rPr sz="4950" dirty="0"/>
              <a:t>编写⼀个</a:t>
            </a:r>
            <a:r>
              <a:rPr sz="4950" spc="-509" dirty="0">
                <a:latin typeface="Microsoft Sans Serif" panose="020B0604020202020204"/>
                <a:cs typeface="Microsoft Sans Serif" panose="020B0604020202020204"/>
              </a:rPr>
              <a:t>Bank</a:t>
            </a:r>
            <a:r>
              <a:rPr sz="4950" spc="-20" dirty="0"/>
              <a:t>合约：</a:t>
            </a:r>
            <a:endParaRPr sz="4950">
              <a:latin typeface="Microsoft Sans Serif" panose="020B0604020202020204"/>
              <a:cs typeface="Microsoft Sans Serif" panose="020B0604020202020204"/>
            </a:endParaRPr>
          </a:p>
          <a:p>
            <a:pPr marL="1228725" lvl="1" indent="-570865">
              <a:lnSpc>
                <a:spcPct val="100000"/>
              </a:lnSpc>
              <a:spcBef>
                <a:spcPts val="7405"/>
              </a:spcBef>
              <a:buSzPct val="82000"/>
              <a:buFont typeface="Microsoft Sans Serif" panose="020B0604020202020204"/>
              <a:buChar char="•"/>
              <a:tabLst>
                <a:tab pos="1228725" algn="l"/>
              </a:tabLst>
            </a:pPr>
            <a:r>
              <a:rPr sz="49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 </a:t>
            </a:r>
            <a:r>
              <a:rPr sz="495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Metamask</a:t>
            </a:r>
            <a:r>
              <a:rPr sz="495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向</a:t>
            </a:r>
            <a:r>
              <a:rPr sz="4950" spc="-5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Bank</a:t>
            </a:r>
            <a:r>
              <a:rPr sz="4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合约转账</a:t>
            </a:r>
            <a:r>
              <a:rPr sz="4950" spc="-3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</a:t>
            </a:r>
            <a:endParaRPr sz="49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805"/>
              </a:spcBef>
              <a:buClr>
                <a:srgbClr val="535353"/>
              </a:buClr>
              <a:buFont typeface="Microsoft Sans Serif" panose="020B0604020202020204"/>
              <a:buChar char="•"/>
            </a:pPr>
          </a:p>
          <a:p>
            <a:pPr marL="1228725" lvl="1" indent="-57086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1228725" algn="l"/>
              </a:tabLst>
            </a:pPr>
            <a:r>
              <a:rPr sz="4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</a:t>
            </a:r>
            <a:r>
              <a:rPr sz="4950" spc="-5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Bank</a:t>
            </a:r>
            <a:r>
              <a:rPr sz="49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合约记录每个地址转账⾦额</a:t>
            </a:r>
            <a:endParaRPr sz="4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28725" lvl="1" indent="-570865">
              <a:lnSpc>
                <a:spcPct val="100000"/>
              </a:lnSpc>
              <a:spcBef>
                <a:spcPts val="7405"/>
              </a:spcBef>
              <a:buSzPct val="82000"/>
              <a:buFont typeface="Microsoft Sans Serif" panose="020B0604020202020204"/>
              <a:buChar char="•"/>
              <a:tabLst>
                <a:tab pos="1228725" algn="l"/>
              </a:tabLst>
            </a:pPr>
            <a:r>
              <a:rPr sz="49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 </a:t>
            </a:r>
            <a:r>
              <a:rPr sz="4950" spc="-5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Bank</a:t>
            </a:r>
            <a:r>
              <a:rPr sz="49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 </a:t>
            </a:r>
            <a:r>
              <a:rPr sz="495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withdraw(),</a:t>
            </a:r>
            <a:r>
              <a:rPr sz="495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9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实现提取出所有的 </a:t>
            </a:r>
            <a:r>
              <a:rPr sz="4950" spc="-3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</a:t>
            </a:r>
            <a:endParaRPr sz="49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47248" y="1638557"/>
            <a:ext cx="300990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练习题</a:t>
            </a:r>
            <a:endParaRPr spc="-2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19863" y="3690998"/>
            <a:ext cx="14612619" cy="5867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621030" indent="-570230">
              <a:lnSpc>
                <a:spcPct val="100000"/>
              </a:lnSpc>
              <a:spcBef>
                <a:spcPts val="110"/>
              </a:spcBef>
              <a:buSzPct val="82000"/>
              <a:buFont typeface="Microsoft Sans Serif" panose="020B0604020202020204"/>
              <a:buChar char="•"/>
              <a:tabLst>
                <a:tab pos="621030" algn="l"/>
              </a:tabLst>
            </a:pPr>
            <a:r>
              <a:rPr sz="4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编写⼀个</a:t>
            </a:r>
            <a:r>
              <a:rPr sz="4950" spc="-5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Bank</a:t>
            </a:r>
            <a:r>
              <a:rPr sz="49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合约：</a:t>
            </a:r>
            <a:endParaRPr sz="4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28725" lvl="1" indent="-570865">
              <a:lnSpc>
                <a:spcPct val="100000"/>
              </a:lnSpc>
              <a:spcBef>
                <a:spcPts val="7405"/>
              </a:spcBef>
              <a:buSzPct val="82000"/>
              <a:buFont typeface="Microsoft Sans Serif" panose="020B0604020202020204"/>
              <a:buChar char="•"/>
              <a:tabLst>
                <a:tab pos="1228725" algn="l"/>
              </a:tabLst>
            </a:pPr>
            <a:r>
              <a:rPr sz="49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 </a:t>
            </a:r>
            <a:r>
              <a:rPr sz="4950" spc="-4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Metamask</a:t>
            </a:r>
            <a:r>
              <a:rPr sz="495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向</a:t>
            </a:r>
            <a:r>
              <a:rPr sz="4950" spc="-5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Bank</a:t>
            </a:r>
            <a:r>
              <a:rPr sz="4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合约转账</a:t>
            </a:r>
            <a:r>
              <a:rPr sz="4950" spc="-3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</a:t>
            </a:r>
            <a:endParaRPr sz="49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1805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4950">
              <a:latin typeface="Microsoft Sans Serif" panose="020B0604020202020204"/>
              <a:cs typeface="Microsoft Sans Serif" panose="020B0604020202020204"/>
            </a:endParaRPr>
          </a:p>
          <a:p>
            <a:pPr marL="1228725" lvl="1" indent="-570865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1228725" algn="l"/>
              </a:tabLst>
            </a:pPr>
            <a:r>
              <a:rPr sz="49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</a:t>
            </a:r>
            <a:r>
              <a:rPr sz="4950" spc="-5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Bank</a:t>
            </a:r>
            <a:r>
              <a:rPr sz="49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合约记录每个地址转账⾦额</a:t>
            </a:r>
            <a:endParaRPr sz="49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28725" lvl="1" indent="-570865">
              <a:lnSpc>
                <a:spcPct val="100000"/>
              </a:lnSpc>
              <a:spcBef>
                <a:spcPts val="7405"/>
              </a:spcBef>
              <a:buSzPct val="82000"/>
              <a:buFont typeface="Microsoft Sans Serif" panose="020B0604020202020204"/>
              <a:buChar char="•"/>
              <a:tabLst>
                <a:tab pos="1228725" algn="l"/>
              </a:tabLst>
            </a:pPr>
            <a:r>
              <a:rPr sz="49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编写 </a:t>
            </a:r>
            <a:r>
              <a:rPr sz="4950" spc="-50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Bank</a:t>
            </a:r>
            <a:r>
              <a:rPr sz="49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合约 </a:t>
            </a:r>
            <a:r>
              <a:rPr sz="495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withdraw(),</a:t>
            </a:r>
            <a:r>
              <a:rPr sz="495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9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实现提取出所有的 </a:t>
            </a:r>
            <a:r>
              <a:rPr sz="4950" spc="-3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</a:t>
            </a:r>
            <a:endParaRPr sz="4950">
              <a:latin typeface="Microsoft Sans Serif" panose="020B0604020202020204"/>
              <a:cs typeface="Microsoft Sans Serif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47248" y="1638557"/>
            <a:ext cx="300990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20" dirty="0">
                <a:latin typeface="Microsoft JhengHei UI" panose="020B0604030504040204" charset="-120"/>
                <a:cs typeface="Microsoft JhengHei UI" panose="020B0604030504040204" charset="-120"/>
              </a:rPr>
              <a:t>练习题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494463" y="3712108"/>
            <a:ext cx="12045950" cy="583755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434340" indent="-358140">
              <a:lnSpc>
                <a:spcPct val="100000"/>
              </a:lnSpc>
              <a:spcBef>
                <a:spcPts val="110"/>
              </a:spcBef>
              <a:buSzPct val="82000"/>
              <a:buFont typeface="Microsoft Sans Serif" panose="020B0604020202020204"/>
              <a:buChar char="•"/>
              <a:tabLst>
                <a:tab pos="434340" algn="l"/>
              </a:tabLst>
            </a:pPr>
            <a:r>
              <a:rPr sz="310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理解合约作为⼀个账号、也可以持有资产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4340" indent="-358140">
              <a:lnSpc>
                <a:spcPct val="100000"/>
              </a:lnSpc>
              <a:spcBef>
                <a:spcPts val="4685"/>
              </a:spcBef>
              <a:buSzPct val="82000"/>
              <a:buChar char="•"/>
              <a:tabLst>
                <a:tab pos="434340" algn="l"/>
              </a:tabLst>
            </a:pPr>
            <a:r>
              <a:rPr sz="3100" spc="-2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msg.value</a:t>
            </a:r>
            <a:r>
              <a:rPr sz="31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/ </a:t>
            </a:r>
            <a:r>
              <a:rPr sz="3100" spc="-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如何传递 </a:t>
            </a:r>
            <a:r>
              <a:rPr sz="3100" spc="-3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Value</a:t>
            </a: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118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3100">
              <a:latin typeface="Microsoft Sans Serif" panose="020B0604020202020204"/>
              <a:cs typeface="Microsoft Sans Serif" panose="020B0604020202020204"/>
            </a:endParaRPr>
          </a:p>
          <a:p>
            <a:pPr marL="434340" indent="-358140">
              <a:lnSpc>
                <a:spcPct val="100000"/>
              </a:lnSpc>
              <a:buSzPct val="82000"/>
              <a:buFont typeface="Microsoft Sans Serif" panose="020B0604020202020204"/>
              <a:buChar char="•"/>
              <a:tabLst>
                <a:tab pos="434340" algn="l"/>
              </a:tabLst>
            </a:pPr>
            <a:r>
              <a:rPr sz="31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回调函数的理解</a:t>
            </a:r>
            <a:r>
              <a:rPr sz="3100" spc="-1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（</a:t>
            </a:r>
            <a:r>
              <a:rPr sz="310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receive/fallback</a:t>
            </a:r>
            <a:r>
              <a:rPr sz="3100" spc="-1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）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4340" indent="-358140">
              <a:lnSpc>
                <a:spcPct val="100000"/>
              </a:lnSpc>
              <a:spcBef>
                <a:spcPts val="4685"/>
              </a:spcBef>
              <a:buSzPct val="82000"/>
              <a:buChar char="•"/>
              <a:tabLst>
                <a:tab pos="434340" algn="l"/>
              </a:tabLst>
            </a:pPr>
            <a:r>
              <a:rPr sz="3100" spc="-3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Payable</a:t>
            </a:r>
            <a:r>
              <a:rPr sz="3100" spc="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关键字理解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4340" indent="-358140">
              <a:lnSpc>
                <a:spcPct val="100000"/>
              </a:lnSpc>
              <a:spcBef>
                <a:spcPts val="4685"/>
              </a:spcBef>
              <a:buSzPct val="82000"/>
              <a:buChar char="•"/>
              <a:tabLst>
                <a:tab pos="434340" algn="l"/>
              </a:tabLst>
            </a:pPr>
            <a:r>
              <a:rPr sz="31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Mapping</a:t>
            </a:r>
            <a:r>
              <a:rPr sz="3100" spc="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434340" indent="-358140">
              <a:lnSpc>
                <a:spcPct val="100000"/>
              </a:lnSpc>
              <a:spcBef>
                <a:spcPts val="4685"/>
              </a:spcBef>
              <a:buSzPct val="82000"/>
              <a:buFont typeface="Microsoft Sans Serif" panose="020B0604020202020204"/>
              <a:buChar char="•"/>
              <a:tabLst>
                <a:tab pos="434340" algn="l"/>
              </a:tabLst>
            </a:pPr>
            <a:r>
              <a:rPr sz="3100" spc="-8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附加：</a:t>
            </a:r>
            <a:r>
              <a:rPr sz="310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Metamask</a:t>
            </a:r>
            <a:r>
              <a:rPr sz="31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连 </a:t>
            </a:r>
            <a:r>
              <a:rPr sz="31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1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进⾏转账， </a:t>
            </a:r>
            <a:r>
              <a:rPr sz="310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MetaMask</a:t>
            </a:r>
            <a:r>
              <a:rPr sz="3100" spc="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导⼊ </a:t>
            </a:r>
            <a:r>
              <a:rPr sz="310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Hardhat</a:t>
            </a:r>
            <a:r>
              <a:rPr sz="31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10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账号</a:t>
            </a:r>
            <a:endParaRPr sz="31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049881" y="1638557"/>
            <a:ext cx="400494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-15" dirty="0">
                <a:latin typeface="Microsoft JhengHei UI" panose="020B0604030504040204" charset="-120"/>
                <a:cs typeface="Microsoft JhengHei UI" panose="020B0604030504040204" charset="-120"/>
              </a:rPr>
              <a:t>习题解答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83962" y="2132723"/>
            <a:ext cx="15536176" cy="732362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004317" y="9727920"/>
            <a:ext cx="5389880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0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https://blockchaindemo.io/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51054" y="1778229"/>
            <a:ext cx="15487727" cy="7753804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02806" y="1596674"/>
            <a:ext cx="869886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425" dirty="0">
                <a:latin typeface="Microsoft JhengHei UI" panose="020B0604030504040204" charset="-120"/>
                <a:cs typeface="Microsoft JhengHei UI" panose="020B0604030504040204" charset="-120"/>
              </a:rPr>
              <a:t> - 可⻅性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8905" y="3582671"/>
            <a:ext cx="18496915" cy="22872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19760" marR="5080" indent="-607695">
              <a:lnSpc>
                <a:spcPct val="141000"/>
              </a:lnSpc>
              <a:spcBef>
                <a:spcPts val="95"/>
              </a:spcBef>
              <a:buSzPct val="82000"/>
              <a:buFont typeface="Microsoft Sans Serif" panose="020B0604020202020204"/>
              <a:buChar char="•"/>
              <a:tabLst>
                <a:tab pos="619760" algn="l"/>
              </a:tabLst>
            </a:pP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使⽤</a:t>
            </a:r>
            <a:r>
              <a:rPr sz="5250" spc="-3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public</a:t>
            </a:r>
            <a:r>
              <a:rPr sz="5250" spc="1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525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private</a:t>
            </a: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525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external</a:t>
            </a: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、</a:t>
            </a:r>
            <a:r>
              <a:rPr sz="5250" spc="-25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internal</a:t>
            </a:r>
            <a:r>
              <a:rPr sz="5250" spc="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可⻅性关键字来控制变量和函数是否可以被外部使⽤。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547033" y="7336985"/>
            <a:ext cx="15372976" cy="31115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642820" y="7414962"/>
            <a:ext cx="439928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&gt;=0.8.0;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42820" y="8336399"/>
            <a:ext cx="3488054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Avaiable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51743" y="8702881"/>
            <a:ext cx="166560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a)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public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936232" y="8702881"/>
            <a:ext cx="367030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b)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{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1;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71715" y="8702881"/>
            <a:ext cx="312356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cal(uint function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11729" y="9069361"/>
            <a:ext cx="221234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setData(uint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80638" y="9069361"/>
            <a:ext cx="203009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a)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internal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73981" y="8702881"/>
            <a:ext cx="3488054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pure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(uint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10553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{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data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a;</a:t>
            </a:r>
            <a:r>
              <a:rPr sz="2400" spc="-3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42820" y="9435842"/>
            <a:ext cx="385254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data;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988242" y="3120590"/>
            <a:ext cx="1476375" cy="793115"/>
            <a:chOff x="4988242" y="3120590"/>
            <a:chExt cx="1476375" cy="793115"/>
          </a:xfrm>
        </p:grpSpPr>
        <p:sp>
          <p:nvSpPr>
            <p:cNvPr id="16" name="object 16"/>
            <p:cNvSpPr/>
            <p:nvPr/>
          </p:nvSpPr>
          <p:spPr>
            <a:xfrm>
              <a:off x="4998712" y="3131061"/>
              <a:ext cx="1455420" cy="772160"/>
            </a:xfrm>
            <a:custGeom>
              <a:avLst/>
              <a:gdLst/>
              <a:ahLst/>
              <a:cxnLst/>
              <a:rect l="l" t="t" r="r" b="b"/>
              <a:pathLst>
                <a:path w="1455420" h="772160">
                  <a:moveTo>
                    <a:pt x="877264" y="601749"/>
                  </a:moveTo>
                  <a:lnTo>
                    <a:pt x="679953" y="601749"/>
                  </a:lnTo>
                  <a:lnTo>
                    <a:pt x="778445" y="771901"/>
                  </a:lnTo>
                  <a:lnTo>
                    <a:pt x="877264" y="601749"/>
                  </a:lnTo>
                  <a:close/>
                </a:path>
                <a:path w="1455420" h="772160">
                  <a:moveTo>
                    <a:pt x="1405716" y="0"/>
                  </a:moveTo>
                  <a:lnTo>
                    <a:pt x="49410" y="0"/>
                  </a:lnTo>
                  <a:lnTo>
                    <a:pt x="30201" y="3839"/>
                  </a:lnTo>
                  <a:lnTo>
                    <a:pt x="14493" y="14329"/>
                  </a:lnTo>
                  <a:lnTo>
                    <a:pt x="3891" y="29925"/>
                  </a:lnTo>
                  <a:lnTo>
                    <a:pt x="0" y="49082"/>
                  </a:lnTo>
                  <a:lnTo>
                    <a:pt x="0" y="552339"/>
                  </a:lnTo>
                  <a:lnTo>
                    <a:pt x="3891" y="571547"/>
                  </a:lnTo>
                  <a:lnTo>
                    <a:pt x="14493" y="587255"/>
                  </a:lnTo>
                  <a:lnTo>
                    <a:pt x="30201" y="597858"/>
                  </a:lnTo>
                  <a:lnTo>
                    <a:pt x="49410" y="601749"/>
                  </a:lnTo>
                  <a:lnTo>
                    <a:pt x="1405716" y="601749"/>
                  </a:lnTo>
                  <a:lnTo>
                    <a:pt x="1424924" y="597858"/>
                  </a:lnTo>
                  <a:lnTo>
                    <a:pt x="1440632" y="587255"/>
                  </a:lnTo>
                  <a:lnTo>
                    <a:pt x="1451234" y="571547"/>
                  </a:lnTo>
                  <a:lnTo>
                    <a:pt x="1455126" y="552339"/>
                  </a:lnTo>
                  <a:lnTo>
                    <a:pt x="1455126" y="49082"/>
                  </a:lnTo>
                  <a:lnTo>
                    <a:pt x="1451235" y="29925"/>
                  </a:lnTo>
                  <a:lnTo>
                    <a:pt x="1440632" y="14329"/>
                  </a:lnTo>
                  <a:lnTo>
                    <a:pt x="1424924" y="3839"/>
                  </a:lnTo>
                  <a:lnTo>
                    <a:pt x="140571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4998712" y="3131061"/>
              <a:ext cx="1455420" cy="772160"/>
            </a:xfrm>
            <a:custGeom>
              <a:avLst/>
              <a:gdLst/>
              <a:ahLst/>
              <a:cxnLst/>
              <a:rect l="l" t="t" r="r" b="b"/>
              <a:pathLst>
                <a:path w="1455420" h="772160">
                  <a:moveTo>
                    <a:pt x="778444" y="771900"/>
                  </a:moveTo>
                  <a:lnTo>
                    <a:pt x="679953" y="601748"/>
                  </a:lnTo>
                  <a:lnTo>
                    <a:pt x="49409" y="601748"/>
                  </a:lnTo>
                  <a:lnTo>
                    <a:pt x="30201" y="597857"/>
                  </a:lnTo>
                  <a:lnTo>
                    <a:pt x="14493" y="587255"/>
                  </a:lnTo>
                  <a:lnTo>
                    <a:pt x="3890" y="571547"/>
                  </a:lnTo>
                  <a:lnTo>
                    <a:pt x="0" y="552339"/>
                  </a:lnTo>
                  <a:lnTo>
                    <a:pt x="0" y="49082"/>
                  </a:lnTo>
                  <a:lnTo>
                    <a:pt x="3890" y="29925"/>
                  </a:lnTo>
                  <a:lnTo>
                    <a:pt x="14493" y="14329"/>
                  </a:lnTo>
                  <a:lnTo>
                    <a:pt x="30201" y="3839"/>
                  </a:lnTo>
                  <a:lnTo>
                    <a:pt x="49409" y="0"/>
                  </a:lnTo>
                  <a:lnTo>
                    <a:pt x="1405716" y="0"/>
                  </a:lnTo>
                  <a:lnTo>
                    <a:pt x="1424924" y="3839"/>
                  </a:lnTo>
                  <a:lnTo>
                    <a:pt x="1440632" y="14329"/>
                  </a:lnTo>
                  <a:lnTo>
                    <a:pt x="1451235" y="29925"/>
                  </a:lnTo>
                  <a:lnTo>
                    <a:pt x="1455126" y="49082"/>
                  </a:lnTo>
                  <a:lnTo>
                    <a:pt x="1455126" y="552339"/>
                  </a:lnTo>
                  <a:lnTo>
                    <a:pt x="1451234" y="571547"/>
                  </a:lnTo>
                  <a:lnTo>
                    <a:pt x="1440632" y="587255"/>
                  </a:lnTo>
                  <a:lnTo>
                    <a:pt x="1424924" y="597857"/>
                  </a:lnTo>
                  <a:lnTo>
                    <a:pt x="1405716" y="601748"/>
                  </a:lnTo>
                  <a:lnTo>
                    <a:pt x="877263" y="601748"/>
                  </a:lnTo>
                  <a:lnTo>
                    <a:pt x="778444" y="77190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" name="object 18"/>
          <p:cNvSpPr txBox="1"/>
          <p:nvPr/>
        </p:nvSpPr>
        <p:spPr>
          <a:xfrm>
            <a:off x="5462274" y="3247447"/>
            <a:ext cx="52832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25" dirty="0">
                <a:latin typeface="宋体" panose="02010600030101010101" pitchFamily="2" charset="-122"/>
                <a:cs typeface="宋体" panose="02010600030101010101" pitchFamily="2" charset="-122"/>
              </a:rPr>
              <a:t>内部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0266481" y="3183423"/>
            <a:ext cx="1566545" cy="945515"/>
            <a:chOff x="10266481" y="3183423"/>
            <a:chExt cx="1566545" cy="945515"/>
          </a:xfrm>
        </p:grpSpPr>
        <p:sp>
          <p:nvSpPr>
            <p:cNvPr id="20" name="object 20"/>
            <p:cNvSpPr/>
            <p:nvPr/>
          </p:nvSpPr>
          <p:spPr>
            <a:xfrm>
              <a:off x="10276951" y="3193894"/>
              <a:ext cx="1545590" cy="924560"/>
            </a:xfrm>
            <a:custGeom>
              <a:avLst/>
              <a:gdLst/>
              <a:ahLst/>
              <a:cxnLst/>
              <a:rect l="l" t="t" r="r" b="b"/>
              <a:pathLst>
                <a:path w="1545590" h="924560">
                  <a:moveTo>
                    <a:pt x="882174" y="683879"/>
                  </a:moveTo>
                  <a:lnTo>
                    <a:pt x="673081" y="683879"/>
                  </a:lnTo>
                  <a:lnTo>
                    <a:pt x="777789" y="924055"/>
                  </a:lnTo>
                  <a:lnTo>
                    <a:pt x="882174" y="683879"/>
                  </a:lnTo>
                  <a:close/>
                </a:path>
                <a:path w="1545590" h="924560">
                  <a:moveTo>
                    <a:pt x="1492752" y="0"/>
                  </a:moveTo>
                  <a:lnTo>
                    <a:pt x="52354" y="0"/>
                  </a:lnTo>
                  <a:lnTo>
                    <a:pt x="31975" y="4114"/>
                  </a:lnTo>
                  <a:lnTo>
                    <a:pt x="15334" y="15334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631525"/>
                  </a:lnTo>
                  <a:lnTo>
                    <a:pt x="4114" y="651904"/>
                  </a:lnTo>
                  <a:lnTo>
                    <a:pt x="15334" y="668545"/>
                  </a:lnTo>
                  <a:lnTo>
                    <a:pt x="31975" y="679765"/>
                  </a:lnTo>
                  <a:lnTo>
                    <a:pt x="52354" y="683879"/>
                  </a:lnTo>
                  <a:lnTo>
                    <a:pt x="1492752" y="683879"/>
                  </a:lnTo>
                  <a:lnTo>
                    <a:pt x="1513133" y="679765"/>
                  </a:lnTo>
                  <a:lnTo>
                    <a:pt x="1529774" y="668545"/>
                  </a:lnTo>
                  <a:lnTo>
                    <a:pt x="1540993" y="651904"/>
                  </a:lnTo>
                  <a:lnTo>
                    <a:pt x="1545106" y="631525"/>
                  </a:lnTo>
                  <a:lnTo>
                    <a:pt x="1545106" y="52354"/>
                  </a:lnTo>
                  <a:lnTo>
                    <a:pt x="1540993" y="31975"/>
                  </a:lnTo>
                  <a:lnTo>
                    <a:pt x="1529774" y="15334"/>
                  </a:lnTo>
                  <a:lnTo>
                    <a:pt x="1513133" y="4114"/>
                  </a:lnTo>
                  <a:lnTo>
                    <a:pt x="14927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0276951" y="3193894"/>
              <a:ext cx="1545590" cy="924560"/>
            </a:xfrm>
            <a:custGeom>
              <a:avLst/>
              <a:gdLst/>
              <a:ahLst/>
              <a:cxnLst/>
              <a:rect l="l" t="t" r="r" b="b"/>
              <a:pathLst>
                <a:path w="1545590" h="924560">
                  <a:moveTo>
                    <a:pt x="52354" y="0"/>
                  </a:moveTo>
                  <a:lnTo>
                    <a:pt x="31975" y="4114"/>
                  </a:lnTo>
                  <a:lnTo>
                    <a:pt x="15334" y="15334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631525"/>
                  </a:lnTo>
                  <a:lnTo>
                    <a:pt x="4114" y="651903"/>
                  </a:lnTo>
                  <a:lnTo>
                    <a:pt x="15334" y="668545"/>
                  </a:lnTo>
                  <a:lnTo>
                    <a:pt x="31975" y="679765"/>
                  </a:lnTo>
                  <a:lnTo>
                    <a:pt x="52354" y="683879"/>
                  </a:lnTo>
                  <a:lnTo>
                    <a:pt x="673081" y="683879"/>
                  </a:lnTo>
                  <a:lnTo>
                    <a:pt x="777790" y="924055"/>
                  </a:lnTo>
                  <a:lnTo>
                    <a:pt x="882172" y="683879"/>
                  </a:lnTo>
                  <a:lnTo>
                    <a:pt x="1492755" y="683879"/>
                  </a:lnTo>
                  <a:lnTo>
                    <a:pt x="1513134" y="679765"/>
                  </a:lnTo>
                  <a:lnTo>
                    <a:pt x="1529775" y="668545"/>
                  </a:lnTo>
                  <a:lnTo>
                    <a:pt x="1540995" y="651903"/>
                  </a:lnTo>
                  <a:lnTo>
                    <a:pt x="1545110" y="631525"/>
                  </a:lnTo>
                  <a:lnTo>
                    <a:pt x="1545110" y="52354"/>
                  </a:lnTo>
                  <a:lnTo>
                    <a:pt x="1540995" y="31975"/>
                  </a:lnTo>
                  <a:lnTo>
                    <a:pt x="1529775" y="15334"/>
                  </a:lnTo>
                  <a:lnTo>
                    <a:pt x="1513134" y="4114"/>
                  </a:lnTo>
                  <a:lnTo>
                    <a:pt x="1492755" y="0"/>
                  </a:lnTo>
                  <a:lnTo>
                    <a:pt x="52354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/>
          <p:cNvSpPr txBox="1"/>
          <p:nvPr/>
        </p:nvSpPr>
        <p:spPr>
          <a:xfrm>
            <a:off x="10408554" y="3352288"/>
            <a:ext cx="128206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10" dirty="0">
                <a:latin typeface="宋体" panose="02010600030101010101" pitchFamily="2" charset="-122"/>
                <a:cs typeface="宋体" panose="02010600030101010101" pitchFamily="2" charset="-122"/>
              </a:rPr>
              <a:t>内部及继承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771859" y="3120532"/>
            <a:ext cx="1217295" cy="800100"/>
            <a:chOff x="2771859" y="3120532"/>
            <a:chExt cx="1217295" cy="800100"/>
          </a:xfrm>
        </p:grpSpPr>
        <p:sp>
          <p:nvSpPr>
            <p:cNvPr id="24" name="object 24"/>
            <p:cNvSpPr/>
            <p:nvPr/>
          </p:nvSpPr>
          <p:spPr>
            <a:xfrm>
              <a:off x="2782329" y="3131003"/>
              <a:ext cx="1196340" cy="779145"/>
            </a:xfrm>
            <a:custGeom>
              <a:avLst/>
              <a:gdLst/>
              <a:ahLst/>
              <a:cxnLst/>
              <a:rect l="l" t="t" r="r" b="b"/>
              <a:pathLst>
                <a:path w="1196339" h="779145">
                  <a:moveTo>
                    <a:pt x="676026" y="683879"/>
                  </a:moveTo>
                  <a:lnTo>
                    <a:pt x="466281" y="683879"/>
                  </a:lnTo>
                  <a:lnTo>
                    <a:pt x="570989" y="778772"/>
                  </a:lnTo>
                  <a:lnTo>
                    <a:pt x="676026" y="683879"/>
                  </a:lnTo>
                  <a:close/>
                </a:path>
                <a:path w="1196339" h="779145">
                  <a:moveTo>
                    <a:pt x="1143944" y="0"/>
                  </a:moveTo>
                  <a:lnTo>
                    <a:pt x="52354" y="0"/>
                  </a:lnTo>
                  <a:lnTo>
                    <a:pt x="31975" y="4114"/>
                  </a:lnTo>
                  <a:lnTo>
                    <a:pt x="15333" y="15334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631525"/>
                  </a:lnTo>
                  <a:lnTo>
                    <a:pt x="4114" y="651903"/>
                  </a:lnTo>
                  <a:lnTo>
                    <a:pt x="15333" y="668545"/>
                  </a:lnTo>
                  <a:lnTo>
                    <a:pt x="31975" y="679765"/>
                  </a:lnTo>
                  <a:lnTo>
                    <a:pt x="52354" y="683879"/>
                  </a:lnTo>
                  <a:lnTo>
                    <a:pt x="1143944" y="683879"/>
                  </a:lnTo>
                  <a:lnTo>
                    <a:pt x="1164322" y="679765"/>
                  </a:lnTo>
                  <a:lnTo>
                    <a:pt x="1180964" y="668545"/>
                  </a:lnTo>
                  <a:lnTo>
                    <a:pt x="1192184" y="651903"/>
                  </a:lnTo>
                  <a:lnTo>
                    <a:pt x="1196298" y="631525"/>
                  </a:lnTo>
                  <a:lnTo>
                    <a:pt x="1196298" y="52354"/>
                  </a:lnTo>
                  <a:lnTo>
                    <a:pt x="1192184" y="31975"/>
                  </a:lnTo>
                  <a:lnTo>
                    <a:pt x="1180964" y="15334"/>
                  </a:lnTo>
                  <a:lnTo>
                    <a:pt x="1164322" y="4114"/>
                  </a:lnTo>
                  <a:lnTo>
                    <a:pt x="1143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2782329" y="3131003"/>
              <a:ext cx="1196340" cy="779145"/>
            </a:xfrm>
            <a:custGeom>
              <a:avLst/>
              <a:gdLst/>
              <a:ahLst/>
              <a:cxnLst/>
              <a:rect l="l" t="t" r="r" b="b"/>
              <a:pathLst>
                <a:path w="1196339" h="779145">
                  <a:moveTo>
                    <a:pt x="52354" y="0"/>
                  </a:moveTo>
                  <a:lnTo>
                    <a:pt x="31975" y="4114"/>
                  </a:lnTo>
                  <a:lnTo>
                    <a:pt x="15334" y="15334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631525"/>
                  </a:lnTo>
                  <a:lnTo>
                    <a:pt x="4114" y="651903"/>
                  </a:lnTo>
                  <a:lnTo>
                    <a:pt x="15334" y="668545"/>
                  </a:lnTo>
                  <a:lnTo>
                    <a:pt x="31975" y="679765"/>
                  </a:lnTo>
                  <a:lnTo>
                    <a:pt x="52354" y="683879"/>
                  </a:lnTo>
                  <a:lnTo>
                    <a:pt x="466281" y="683879"/>
                  </a:lnTo>
                  <a:lnTo>
                    <a:pt x="570990" y="778772"/>
                  </a:lnTo>
                  <a:lnTo>
                    <a:pt x="676026" y="683879"/>
                  </a:lnTo>
                  <a:lnTo>
                    <a:pt x="1143944" y="683879"/>
                  </a:lnTo>
                  <a:lnTo>
                    <a:pt x="1164322" y="679765"/>
                  </a:lnTo>
                  <a:lnTo>
                    <a:pt x="1180964" y="668545"/>
                  </a:lnTo>
                  <a:lnTo>
                    <a:pt x="1192184" y="651903"/>
                  </a:lnTo>
                  <a:lnTo>
                    <a:pt x="1196298" y="631525"/>
                  </a:lnTo>
                  <a:lnTo>
                    <a:pt x="1196298" y="52354"/>
                  </a:lnTo>
                  <a:lnTo>
                    <a:pt x="1192184" y="31975"/>
                  </a:lnTo>
                  <a:lnTo>
                    <a:pt x="1180964" y="15334"/>
                  </a:lnTo>
                  <a:lnTo>
                    <a:pt x="1164322" y="4114"/>
                  </a:lnTo>
                  <a:lnTo>
                    <a:pt x="1143944" y="0"/>
                  </a:lnTo>
                  <a:lnTo>
                    <a:pt x="52354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3072249" y="3285752"/>
            <a:ext cx="61658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dirty="0">
                <a:latin typeface="宋体" panose="02010600030101010101" pitchFamily="2" charset="-122"/>
                <a:cs typeface="宋体" panose="02010600030101010101" pitchFamily="2" charset="-122"/>
              </a:rPr>
              <a:t>内</a:t>
            </a:r>
            <a:r>
              <a:rPr sz="1950" spc="155" dirty="0">
                <a:latin typeface="Arial MT"/>
                <a:cs typeface="Arial MT"/>
              </a:rPr>
              <a:t>/</a:t>
            </a:r>
            <a:r>
              <a:rPr sz="1950" spc="-50" dirty="0">
                <a:latin typeface="宋体" panose="02010600030101010101" pitchFamily="2" charset="-122"/>
                <a:cs typeface="宋体" panose="02010600030101010101" pitchFamily="2" charset="-122"/>
              </a:rPr>
              <a:t>外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924562" y="3241041"/>
            <a:ext cx="1217295" cy="839469"/>
            <a:chOff x="7924562" y="3241041"/>
            <a:chExt cx="1217295" cy="839469"/>
          </a:xfrm>
        </p:grpSpPr>
        <p:sp>
          <p:nvSpPr>
            <p:cNvPr id="28" name="object 28"/>
            <p:cNvSpPr/>
            <p:nvPr/>
          </p:nvSpPr>
          <p:spPr>
            <a:xfrm>
              <a:off x="7935033" y="3251512"/>
              <a:ext cx="1196340" cy="818515"/>
            </a:xfrm>
            <a:custGeom>
              <a:avLst/>
              <a:gdLst/>
              <a:ahLst/>
              <a:cxnLst/>
              <a:rect l="l" t="t" r="r" b="b"/>
              <a:pathLst>
                <a:path w="1196340" h="818514">
                  <a:moveTo>
                    <a:pt x="709730" y="683879"/>
                  </a:moveTo>
                  <a:lnTo>
                    <a:pt x="500312" y="683879"/>
                  </a:lnTo>
                  <a:lnTo>
                    <a:pt x="605021" y="818037"/>
                  </a:lnTo>
                  <a:lnTo>
                    <a:pt x="709730" y="683879"/>
                  </a:lnTo>
                  <a:close/>
                </a:path>
                <a:path w="1196340" h="818514">
                  <a:moveTo>
                    <a:pt x="1143944" y="0"/>
                  </a:moveTo>
                  <a:lnTo>
                    <a:pt x="52354" y="0"/>
                  </a:lnTo>
                  <a:lnTo>
                    <a:pt x="31975" y="4114"/>
                  </a:lnTo>
                  <a:lnTo>
                    <a:pt x="15334" y="15333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631525"/>
                  </a:lnTo>
                  <a:lnTo>
                    <a:pt x="4114" y="651903"/>
                  </a:lnTo>
                  <a:lnTo>
                    <a:pt x="15334" y="668545"/>
                  </a:lnTo>
                  <a:lnTo>
                    <a:pt x="31975" y="679765"/>
                  </a:lnTo>
                  <a:lnTo>
                    <a:pt x="52354" y="683879"/>
                  </a:lnTo>
                  <a:lnTo>
                    <a:pt x="1143944" y="683879"/>
                  </a:lnTo>
                  <a:lnTo>
                    <a:pt x="1164323" y="679765"/>
                  </a:lnTo>
                  <a:lnTo>
                    <a:pt x="1180964" y="668545"/>
                  </a:lnTo>
                  <a:lnTo>
                    <a:pt x="1192184" y="651903"/>
                  </a:lnTo>
                  <a:lnTo>
                    <a:pt x="1196298" y="631525"/>
                  </a:lnTo>
                  <a:lnTo>
                    <a:pt x="1196298" y="52354"/>
                  </a:lnTo>
                  <a:lnTo>
                    <a:pt x="1192184" y="31975"/>
                  </a:lnTo>
                  <a:lnTo>
                    <a:pt x="1180964" y="15333"/>
                  </a:lnTo>
                  <a:lnTo>
                    <a:pt x="1164323" y="4114"/>
                  </a:lnTo>
                  <a:lnTo>
                    <a:pt x="11439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7935033" y="3251512"/>
              <a:ext cx="1196340" cy="818515"/>
            </a:xfrm>
            <a:custGeom>
              <a:avLst/>
              <a:gdLst/>
              <a:ahLst/>
              <a:cxnLst/>
              <a:rect l="l" t="t" r="r" b="b"/>
              <a:pathLst>
                <a:path w="1196340" h="818514">
                  <a:moveTo>
                    <a:pt x="52354" y="0"/>
                  </a:moveTo>
                  <a:lnTo>
                    <a:pt x="31975" y="4114"/>
                  </a:lnTo>
                  <a:lnTo>
                    <a:pt x="15334" y="15334"/>
                  </a:lnTo>
                  <a:lnTo>
                    <a:pt x="4114" y="31975"/>
                  </a:lnTo>
                  <a:lnTo>
                    <a:pt x="0" y="52354"/>
                  </a:lnTo>
                  <a:lnTo>
                    <a:pt x="0" y="631525"/>
                  </a:lnTo>
                  <a:lnTo>
                    <a:pt x="4114" y="651903"/>
                  </a:lnTo>
                  <a:lnTo>
                    <a:pt x="15334" y="668545"/>
                  </a:lnTo>
                  <a:lnTo>
                    <a:pt x="31975" y="679765"/>
                  </a:lnTo>
                  <a:lnTo>
                    <a:pt x="52354" y="683879"/>
                  </a:lnTo>
                  <a:lnTo>
                    <a:pt x="500311" y="683879"/>
                  </a:lnTo>
                  <a:lnTo>
                    <a:pt x="605020" y="818037"/>
                  </a:lnTo>
                  <a:lnTo>
                    <a:pt x="709729" y="683879"/>
                  </a:lnTo>
                  <a:lnTo>
                    <a:pt x="1143944" y="683879"/>
                  </a:lnTo>
                  <a:lnTo>
                    <a:pt x="1164322" y="679765"/>
                  </a:lnTo>
                  <a:lnTo>
                    <a:pt x="1180964" y="668545"/>
                  </a:lnTo>
                  <a:lnTo>
                    <a:pt x="1192184" y="651903"/>
                  </a:lnTo>
                  <a:lnTo>
                    <a:pt x="1196298" y="631525"/>
                  </a:lnTo>
                  <a:lnTo>
                    <a:pt x="1196298" y="52354"/>
                  </a:lnTo>
                  <a:lnTo>
                    <a:pt x="1192184" y="31975"/>
                  </a:lnTo>
                  <a:lnTo>
                    <a:pt x="1180964" y="15334"/>
                  </a:lnTo>
                  <a:lnTo>
                    <a:pt x="1164322" y="4114"/>
                  </a:lnTo>
                  <a:lnTo>
                    <a:pt x="1143944" y="0"/>
                  </a:lnTo>
                  <a:lnTo>
                    <a:pt x="52354" y="0"/>
                  </a:lnTo>
                  <a:close/>
                </a:path>
              </a:pathLst>
            </a:custGeom>
            <a:ln w="2094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/>
          <p:cNvSpPr txBox="1"/>
          <p:nvPr/>
        </p:nvSpPr>
        <p:spPr>
          <a:xfrm>
            <a:off x="8017880" y="3409906"/>
            <a:ext cx="1030605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-15" dirty="0">
                <a:latin typeface="宋体" panose="02010600030101010101" pitchFamily="2" charset="-122"/>
                <a:cs typeface="宋体" panose="02010600030101010101" pitchFamily="2" charset="-122"/>
              </a:rPr>
              <a:t>外部访问</a:t>
            </a:r>
            <a:endParaRPr sz="195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7600" y="7767759"/>
            <a:ext cx="326326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testAvailable.sol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10705" y="1596674"/>
            <a:ext cx="1168273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275" dirty="0">
                <a:latin typeface="Microsoft JhengHei UI" panose="020B0604030504040204" charset="-120"/>
                <a:cs typeface="Microsoft JhengHei UI" panose="020B0604030504040204" charset="-120"/>
              </a:rPr>
              <a:t> - 合约特殊函数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805" y="3062779"/>
            <a:ext cx="18811875" cy="64217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8485" indent="-527685">
              <a:lnSpc>
                <a:spcPct val="100000"/>
              </a:lnSpc>
              <a:spcBef>
                <a:spcPts val="90"/>
              </a:spcBef>
              <a:buSzPct val="82000"/>
              <a:buFont typeface="Microsoft Sans Serif" panose="020B0604020202020204"/>
              <a:buChar char="•"/>
              <a:tabLst>
                <a:tab pos="578485" algn="l"/>
                <a:tab pos="6339205" algn="l"/>
              </a:tabLst>
            </a:pP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构造函数</a:t>
            </a:r>
            <a:r>
              <a:rPr sz="4600" spc="-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(constructor):</a:t>
            </a:r>
            <a:r>
              <a:rPr sz="46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初始化逻</a:t>
            </a:r>
            <a:r>
              <a:rPr sz="46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辑</a:t>
            </a:r>
            <a:endParaRPr sz="4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78485" indent="-527685">
              <a:lnSpc>
                <a:spcPct val="100000"/>
              </a:lnSpc>
              <a:spcBef>
                <a:spcPts val="6860"/>
              </a:spcBef>
              <a:buSzPct val="82000"/>
              <a:buChar char="•"/>
              <a:tabLst>
                <a:tab pos="578485" algn="l"/>
                <a:tab pos="3639820" algn="l"/>
              </a:tabLst>
            </a:pPr>
            <a:r>
              <a:rPr sz="46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getter</a:t>
            </a:r>
            <a:r>
              <a:rPr sz="4600" spc="-10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</a:t>
            </a:r>
            <a:r>
              <a:rPr sz="4600" spc="-5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46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所</a:t>
            </a:r>
            <a:r>
              <a:rPr sz="4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有</a:t>
            </a:r>
            <a:r>
              <a:rPr sz="4600" spc="-1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600" spc="-2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public</a:t>
            </a:r>
            <a:r>
              <a:rPr sz="460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状态变量创</a:t>
            </a:r>
            <a:r>
              <a:rPr sz="46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建</a:t>
            </a:r>
            <a:r>
              <a:rPr sz="4600" spc="-1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 </a:t>
            </a:r>
            <a:r>
              <a:rPr sz="4600" spc="-1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getter</a:t>
            </a:r>
            <a:r>
              <a:rPr sz="4600" spc="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</a:t>
            </a:r>
            <a:r>
              <a:rPr sz="46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数</a:t>
            </a:r>
            <a:endParaRPr sz="4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78485" indent="-527685">
              <a:lnSpc>
                <a:spcPct val="100000"/>
              </a:lnSpc>
              <a:spcBef>
                <a:spcPts val="6860"/>
              </a:spcBef>
              <a:buSzPct val="82000"/>
              <a:buChar char="•"/>
              <a:tabLst>
                <a:tab pos="578485" algn="l"/>
              </a:tabLst>
            </a:pPr>
            <a:r>
              <a:rPr sz="46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receive</a:t>
            </a:r>
            <a:r>
              <a:rPr sz="4600" spc="114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</a:t>
            </a:r>
            <a:r>
              <a:rPr sz="4600" spc="-3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 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接收以太币时回调。</a:t>
            </a:r>
            <a:endParaRPr sz="46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579120" marR="17780" indent="-528955">
              <a:lnSpc>
                <a:spcPct val="140000"/>
              </a:lnSpc>
              <a:spcBef>
                <a:spcPts val="4660"/>
              </a:spcBef>
              <a:buSzPct val="82000"/>
              <a:buChar char="•"/>
              <a:tabLst>
                <a:tab pos="579120" algn="l"/>
                <a:tab pos="3933190" algn="l"/>
              </a:tabLst>
            </a:pPr>
            <a:r>
              <a:rPr sz="4600" spc="-3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fallback</a:t>
            </a:r>
            <a:r>
              <a:rPr sz="4600" spc="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函数</a:t>
            </a:r>
            <a:r>
              <a:rPr sz="4600" spc="-5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</a:t>
            </a:r>
            <a:r>
              <a:rPr sz="460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	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没有匹配函数标识符时</a:t>
            </a:r>
            <a:r>
              <a:rPr sz="4600" spc="-4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,</a:t>
            </a:r>
            <a:r>
              <a:rPr sz="4600" spc="-23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600" spc="-34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fallback</a:t>
            </a:r>
            <a:r>
              <a:rPr sz="4600" spc="16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会被调⽤，如果是转账时</a:t>
            </a:r>
            <a:r>
              <a:rPr sz="460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，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没有</a:t>
            </a:r>
            <a:r>
              <a:rPr sz="460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receive</a:t>
            </a:r>
            <a:r>
              <a:rPr sz="4600" spc="-5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也有调⽤</a:t>
            </a:r>
            <a:r>
              <a:rPr sz="4600" spc="-35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fallback</a:t>
            </a:r>
            <a:endParaRPr sz="46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205439" y="1596674"/>
            <a:ext cx="969327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365" dirty="0">
                <a:latin typeface="Microsoft JhengHei UI" panose="020B0604030504040204" charset="-120"/>
                <a:cs typeface="Microsoft JhengHei UI" panose="020B0604030504040204" charset="-120"/>
              </a:rPr>
              <a:t> - 回调函数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010146" y="6296081"/>
            <a:ext cx="6083806" cy="35935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56787" y="3147650"/>
            <a:ext cx="8036559" cy="1512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1475" indent="-346075">
              <a:lnSpc>
                <a:spcPct val="100000"/>
              </a:lnSpc>
              <a:spcBef>
                <a:spcPts val="105"/>
              </a:spcBef>
              <a:buSzPct val="82000"/>
              <a:buChar char="•"/>
              <a:tabLst>
                <a:tab pos="371475" algn="l"/>
              </a:tabLst>
            </a:pPr>
            <a:r>
              <a:rPr sz="3000" spc="-18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receive</a:t>
            </a:r>
            <a:r>
              <a:rPr sz="3000" spc="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/ </a:t>
            </a:r>
            <a:r>
              <a:rPr sz="3000" spc="-2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fallback</a:t>
            </a:r>
            <a:r>
              <a:rPr sz="3000" spc="3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300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充当回调函数作⽤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71475" indent="-346075">
              <a:lnSpc>
                <a:spcPct val="100000"/>
              </a:lnSpc>
              <a:spcBef>
                <a:spcPts val="4500"/>
              </a:spcBef>
              <a:buSzPct val="82000"/>
              <a:buFont typeface="Microsoft Sans Serif" panose="020B0604020202020204"/>
              <a:buChar char="•"/>
              <a:tabLst>
                <a:tab pos="371475" algn="l"/>
              </a:tabLst>
            </a:pPr>
            <a:r>
              <a:rPr sz="300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回调函数：有转账了，告诉我（合约）</a:t>
            </a:r>
            <a:r>
              <a:rPr sz="300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⼀下。</a:t>
            </a:r>
            <a:endParaRPr sz="300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02806" y="1596674"/>
            <a:ext cx="869886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425" dirty="0">
                <a:latin typeface="Microsoft JhengHei UI" panose="020B0604030504040204" charset="-120"/>
                <a:cs typeface="Microsoft JhengHei UI" panose="020B0604030504040204" charset="-120"/>
              </a:rPr>
              <a:t> - 修饰符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47015" rIns="0" bIns="0" rtlCol="0">
            <a:spAutoFit/>
          </a:bodyPr>
          <a:lstStyle/>
          <a:p>
            <a:pPr marL="657860" indent="-607060">
              <a:lnSpc>
                <a:spcPct val="100000"/>
              </a:lnSpc>
              <a:spcBef>
                <a:spcPts val="1945"/>
              </a:spcBef>
              <a:buSzPct val="82000"/>
              <a:buChar char="•"/>
              <a:tabLst>
                <a:tab pos="657860" algn="l"/>
              </a:tabLst>
            </a:pPr>
            <a:r>
              <a:rPr sz="5250" spc="-280" dirty="0">
                <a:latin typeface="Microsoft Sans Serif" panose="020B0604020202020204"/>
                <a:cs typeface="Microsoft Sans Serif" panose="020B0604020202020204"/>
              </a:rPr>
              <a:t>View</a:t>
            </a:r>
            <a:r>
              <a:rPr sz="5250" spc="8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dirty="0"/>
              <a:t>修饰函数</a:t>
            </a:r>
            <a:r>
              <a:rPr sz="5250" dirty="0"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5250" dirty="0"/>
              <a:t>视图函数</a:t>
            </a:r>
            <a:r>
              <a:rPr sz="5250" dirty="0">
                <a:latin typeface="Microsoft Sans Serif" panose="020B0604020202020204"/>
                <a:cs typeface="Microsoft Sans Serif" panose="020B0604020202020204"/>
              </a:rPr>
              <a:t>)</a:t>
            </a:r>
            <a:r>
              <a:rPr sz="5250" spc="-10" dirty="0"/>
              <a:t>：不修改状态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  <a:p>
            <a:pPr marR="43180" algn="r">
              <a:lnSpc>
                <a:spcPct val="100000"/>
              </a:lnSpc>
              <a:spcBef>
                <a:spcPts val="1450"/>
              </a:spcBef>
            </a:pPr>
            <a:r>
              <a:rPr sz="4100" spc="-270" dirty="0">
                <a:latin typeface="Microsoft Sans Serif" panose="020B0604020202020204"/>
                <a:cs typeface="Microsoft Sans Serif" panose="020B0604020202020204"/>
              </a:rPr>
              <a:t>testAvailable.sol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  <a:p>
            <a:pPr marL="657860" indent="-607060">
              <a:lnSpc>
                <a:spcPct val="100000"/>
              </a:lnSpc>
              <a:spcBef>
                <a:spcPts val="1595"/>
              </a:spcBef>
              <a:buSzPct val="82000"/>
              <a:buChar char="•"/>
              <a:tabLst>
                <a:tab pos="657860" algn="l"/>
              </a:tabLst>
            </a:pPr>
            <a:r>
              <a:rPr sz="5250" spc="-405" dirty="0">
                <a:latin typeface="Microsoft Sans Serif" panose="020B0604020202020204"/>
                <a:cs typeface="Microsoft Sans Serif" panose="020B0604020202020204"/>
              </a:rPr>
              <a:t>Pure</a:t>
            </a:r>
            <a:r>
              <a:rPr sz="5250" spc="6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dirty="0"/>
              <a:t>修饰函数</a:t>
            </a:r>
            <a:r>
              <a:rPr sz="5250" dirty="0">
                <a:latin typeface="Microsoft Sans Serif" panose="020B0604020202020204"/>
                <a:cs typeface="Microsoft Sans Serif" panose="020B0604020202020204"/>
              </a:rPr>
              <a:t>(</a:t>
            </a:r>
            <a:r>
              <a:rPr sz="5250" dirty="0"/>
              <a:t>纯函数</a:t>
            </a:r>
            <a:r>
              <a:rPr sz="5250" spc="35" dirty="0">
                <a:latin typeface="Microsoft Sans Serif" panose="020B0604020202020204"/>
                <a:cs typeface="Microsoft Sans Serif" panose="020B0604020202020204"/>
              </a:rPr>
              <a:t>) </a:t>
            </a:r>
            <a:r>
              <a:rPr sz="5250" spc="-10" dirty="0"/>
              <a:t>：不读取状态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  <a:p>
            <a:pPr marL="657860" indent="-607060">
              <a:lnSpc>
                <a:spcPct val="100000"/>
              </a:lnSpc>
              <a:spcBef>
                <a:spcPts val="7960"/>
              </a:spcBef>
              <a:buSzPct val="82000"/>
              <a:buFont typeface="Microsoft Sans Serif" panose="020B0604020202020204"/>
              <a:buChar char="•"/>
              <a:tabLst>
                <a:tab pos="657860" algn="l"/>
              </a:tabLst>
            </a:pPr>
            <a:r>
              <a:rPr sz="5250" spc="-55" dirty="0"/>
              <a:t>⽤ </a:t>
            </a:r>
            <a:r>
              <a:rPr sz="5250" spc="-459" dirty="0">
                <a:latin typeface="Microsoft Sans Serif" panose="020B0604020202020204"/>
                <a:cs typeface="Microsoft Sans Serif" panose="020B0604020202020204"/>
              </a:rPr>
              <a:t>payable</a:t>
            </a:r>
            <a:r>
              <a:rPr sz="5250" spc="80" dirty="0"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dirty="0"/>
              <a:t>修饰函数，表示调⽤函数可以被⽀付</a:t>
            </a:r>
            <a:r>
              <a:rPr sz="5250" spc="-415" dirty="0">
                <a:latin typeface="Microsoft Sans Serif" panose="020B0604020202020204"/>
                <a:cs typeface="Microsoft Sans Serif" panose="020B0604020202020204"/>
              </a:rPr>
              <a:t>ETH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  <a:p>
            <a:pPr>
              <a:lnSpc>
                <a:spcPct val="100000"/>
              </a:lnSpc>
              <a:spcBef>
                <a:spcPts val="2020"/>
              </a:spcBef>
              <a:buClr>
                <a:srgbClr val="535353"/>
              </a:buClr>
              <a:buFont typeface="Microsoft Sans Serif" panose="020B0604020202020204"/>
              <a:buChar char="•"/>
            </a:pPr>
          </a:p>
          <a:p>
            <a:pPr marL="1264920" lvl="1" indent="-607060">
              <a:lnSpc>
                <a:spcPct val="100000"/>
              </a:lnSpc>
              <a:spcBef>
                <a:spcPts val="5"/>
              </a:spcBef>
              <a:buSzPct val="82000"/>
              <a:buFont typeface="Microsoft Sans Serif" panose="020B0604020202020204"/>
              <a:buChar char="•"/>
              <a:tabLst>
                <a:tab pos="1264920" algn="l"/>
              </a:tabLst>
            </a:pPr>
            <a:r>
              <a:rPr sz="52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⽀付的 </a:t>
            </a:r>
            <a:r>
              <a:rPr sz="5250" spc="-3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ETH</a:t>
            </a:r>
            <a:r>
              <a:rPr sz="5250" spc="9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值，⽤ </a:t>
            </a:r>
            <a:r>
              <a:rPr sz="5250" spc="-49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msg.value</a:t>
            </a:r>
            <a:r>
              <a:rPr sz="5250" spc="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2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获取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36158" y="1596674"/>
            <a:ext cx="12232005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175" dirty="0">
                <a:latin typeface="Microsoft JhengHei UI" panose="020B0604030504040204" charset="-120"/>
                <a:cs typeface="Microsoft JhengHei UI" panose="020B0604030504040204" charset="-120"/>
              </a:rPr>
              <a:t>⾃定义修饰符 - 函数修改器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88044" y="4819325"/>
            <a:ext cx="15367456" cy="1676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66205" y="3595236"/>
            <a:ext cx="18938240" cy="53574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32460" indent="-60706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32460" algn="l"/>
              </a:tabLst>
            </a:pPr>
            <a:r>
              <a:rPr sz="5250" spc="-4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 </a:t>
            </a:r>
            <a:r>
              <a:rPr sz="5250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modifier</a:t>
            </a:r>
            <a:r>
              <a:rPr sz="5250" spc="15" dirty="0">
                <a:solidFill>
                  <a:srgbClr val="535353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5250" spc="-10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定义⼀个修改器</a:t>
            </a:r>
            <a:endParaRPr sz="52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3254375">
              <a:lnSpc>
                <a:spcPct val="100000"/>
              </a:lnSpc>
              <a:spcBef>
                <a:spcPts val="3910"/>
              </a:spcBef>
            </a:pP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modifier</a:t>
            </a:r>
            <a:r>
              <a:rPr sz="2400" spc="-15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onlyOwner()</a:t>
            </a:r>
            <a:r>
              <a:rPr sz="2400" spc="-1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983355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require(msg.sender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==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owner,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"Not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owner");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983355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_;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254375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632460" marR="17780" indent="-607695">
              <a:lnSpc>
                <a:spcPct val="141000"/>
              </a:lnSpc>
              <a:spcBef>
                <a:spcPts val="2395"/>
              </a:spcBef>
              <a:buSzPct val="82000"/>
              <a:buFont typeface="Microsoft Sans Serif" panose="020B0604020202020204"/>
              <a:buChar char="•"/>
              <a:tabLst>
                <a:tab pos="632460" algn="l"/>
              </a:tabLst>
            </a:pPr>
            <a:r>
              <a:rPr sz="5250" spc="-1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⽤修改器修饰⼀个函数， ⽤来添加函数的⾏为，如检查输⼊条</a:t>
            </a:r>
            <a:r>
              <a:rPr sz="52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件、控制访问、重⼊控制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05038" y="9586527"/>
            <a:ext cx="15370523" cy="13081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447495" y="9662095"/>
            <a:ext cx="166560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//</a:t>
            </a:r>
            <a:r>
              <a:rPr sz="2400" spc="-4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do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69732" y="9662095"/>
            <a:ext cx="531050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withdraw()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onlyOwner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something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29719" y="10395057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537999" y="2407466"/>
            <a:ext cx="15375214" cy="68072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33785" y="2484920"/>
            <a:ext cx="4946015" cy="2955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733425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testModifier</a:t>
            </a:r>
            <a:r>
              <a:rPr sz="2400" spc="-1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 marR="5080">
              <a:lnSpc>
                <a:spcPct val="100000"/>
              </a:lnSpc>
              <a:spcBef>
                <a:spcPts val="1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address</a:t>
            </a:r>
            <a:r>
              <a:rPr sz="24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owner;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private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deposited;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constructor()</a:t>
            </a:r>
            <a:r>
              <a:rPr sz="2400" spc="-2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47002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owner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msg.sender;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62678" y="5783249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modifier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33785" y="6149730"/>
            <a:ext cx="9137015" cy="29552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70025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require(msg.sender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==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owner,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"Not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owner");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470025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_;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470025" marR="1280160" indent="-911225">
              <a:lnSpc>
                <a:spcPct val="100000"/>
              </a:lnSpc>
              <a:spcBef>
                <a:spcPts val="5"/>
              </a:spcBef>
              <a:tabLst>
                <a:tab pos="2381250" algn="l"/>
              </a:tabLst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	withdraw()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onlyOwner</a:t>
            </a:r>
            <a:r>
              <a:rPr sz="2400" spc="-13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payable(owner).transfer(deposited);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1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77286" y="5560603"/>
            <a:ext cx="8837295" cy="465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z="3600" spc="-30" baseline="-29000" dirty="0">
                <a:latin typeface="Courier New" panose="02070309020205020404"/>
                <a:cs typeface="Courier New" panose="02070309020205020404"/>
              </a:rPr>
              <a:t>onlyOwne</a:t>
            </a:r>
            <a:r>
              <a:rPr sz="3600" spc="-2122" baseline="-29000" dirty="0">
                <a:latin typeface="Courier New" panose="02070309020205020404"/>
                <a:cs typeface="Courier New" panose="02070309020205020404"/>
              </a:rPr>
              <a:t>r</a:t>
            </a:r>
            <a:r>
              <a:rPr sz="2850" spc="-1485" dirty="0">
                <a:solidFill>
                  <a:srgbClr val="EB3D44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函</a:t>
            </a:r>
            <a:r>
              <a:rPr sz="3600" spc="-1050" baseline="-29000" dirty="0">
                <a:latin typeface="Courier New" panose="02070309020205020404"/>
                <a:cs typeface="Courier New" panose="02070309020205020404"/>
              </a:rPr>
              <a:t>()</a:t>
            </a:r>
            <a:r>
              <a:rPr sz="2850" spc="-70" dirty="0">
                <a:solidFill>
                  <a:srgbClr val="EB3D44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数</a:t>
            </a:r>
            <a:r>
              <a:rPr sz="3600" spc="-2047" baseline="-29000" dirty="0">
                <a:latin typeface="Courier New" panose="02070309020205020404"/>
                <a:cs typeface="Courier New" panose="02070309020205020404"/>
              </a:rPr>
              <a:t>{</a:t>
            </a:r>
            <a:r>
              <a:rPr sz="2850" spc="35" dirty="0">
                <a:solidFill>
                  <a:srgbClr val="EB3D44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修改器修饰函数时，函数体被插⼊到 </a:t>
            </a:r>
            <a:r>
              <a:rPr sz="2850" spc="-20" dirty="0">
                <a:solidFill>
                  <a:srgbClr val="EB3D44"/>
                </a:solidFill>
                <a:latin typeface="Times New Roman" panose="02020603050405020304"/>
                <a:cs typeface="Times New Roman" panose="02020603050405020304"/>
              </a:rPr>
              <a:t>“_;”</a:t>
            </a:r>
            <a:endParaRPr sz="285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3002" y="5582058"/>
            <a:ext cx="251142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1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testModifier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899070" y="1311559"/>
            <a:ext cx="14582140" cy="470598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638675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365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- 错误处理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328295" indent="-315595">
              <a:lnSpc>
                <a:spcPct val="100000"/>
              </a:lnSpc>
              <a:spcBef>
                <a:spcPts val="2150"/>
              </a:spcBef>
              <a:buSzPct val="82000"/>
              <a:buFont typeface="Microsoft Sans Serif" panose="020B0604020202020204"/>
              <a:buChar char="•"/>
              <a:tabLst>
                <a:tab pos="328295" algn="l"/>
              </a:tabLst>
            </a:pPr>
            <a:r>
              <a:rPr sz="2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在程序发⽣错误时的处理⽅式：</a:t>
            </a:r>
            <a:r>
              <a:rPr sz="2750" spc="-24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EVM</a:t>
            </a:r>
            <a:r>
              <a:rPr sz="27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通过回退状态来处理错误的，以便保证状态修改的</a:t>
            </a:r>
            <a:r>
              <a:rPr sz="2750" b="1" spc="-40" dirty="0">
                <a:solidFill>
                  <a:srgbClr val="EB3D44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事务性</a:t>
            </a:r>
            <a:endParaRPr sz="27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328295" indent="-315595">
              <a:lnSpc>
                <a:spcPct val="100000"/>
              </a:lnSpc>
              <a:spcBef>
                <a:spcPts val="4035"/>
              </a:spcBef>
              <a:buSzPct val="82000"/>
              <a:buChar char="•"/>
              <a:tabLst>
                <a:tab pos="328295" algn="l"/>
              </a:tabLst>
            </a:pPr>
            <a:r>
              <a:rPr sz="2750" spc="-1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assert()</a:t>
            </a:r>
            <a:r>
              <a:rPr sz="2750" spc="-3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和</a:t>
            </a:r>
            <a:r>
              <a:rPr sz="2750" b="1" spc="55" dirty="0">
                <a:solidFill>
                  <a:srgbClr val="535353"/>
                </a:solidFill>
                <a:latin typeface="Trebuchet MS" panose="020B0603020202020204"/>
                <a:cs typeface="Trebuchet MS" panose="020B0603020202020204"/>
              </a:rPr>
              <a:t>require()</a:t>
            </a:r>
            <a:r>
              <a:rPr sz="27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⽤来进⾏条件检查，并在条件不满⾜时抛出异常</a:t>
            </a: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28295" indent="-315595">
              <a:lnSpc>
                <a:spcPct val="100000"/>
              </a:lnSpc>
              <a:spcBef>
                <a:spcPts val="4040"/>
              </a:spcBef>
              <a:buSzPct val="82000"/>
              <a:buChar char="•"/>
              <a:tabLst>
                <a:tab pos="328295" algn="l"/>
              </a:tabLst>
            </a:pPr>
            <a:r>
              <a:rPr sz="275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revert(“msg”)</a:t>
            </a:r>
            <a:r>
              <a:rPr sz="2750" spc="-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：终⽌运⾏并撤销状态更改</a:t>
            </a: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328295" indent="-315595">
              <a:lnSpc>
                <a:spcPct val="100000"/>
              </a:lnSpc>
              <a:spcBef>
                <a:spcPts val="4035"/>
              </a:spcBef>
              <a:buSzPct val="82000"/>
              <a:buChar char="•"/>
              <a:tabLst>
                <a:tab pos="328295" algn="l"/>
              </a:tabLst>
            </a:pPr>
            <a:r>
              <a:rPr sz="2750" spc="-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Error</a:t>
            </a:r>
            <a:r>
              <a:rPr sz="2750" spc="-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2750" spc="-4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定义错误</a:t>
            </a:r>
            <a:endParaRPr sz="27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99223" y="6867060"/>
            <a:ext cx="15370522" cy="13081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95010" y="7309109"/>
            <a:ext cx="767905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require(msg.sender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==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owner,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"Not</a:t>
            </a:r>
            <a:r>
              <a:rPr sz="2400" spc="-12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owner");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899223" y="8604970"/>
            <a:ext cx="15370522" cy="13081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995010" y="8680539"/>
            <a:ext cx="312356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error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NotOwner();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if(msg.sender</a:t>
            </a:r>
            <a:r>
              <a:rPr sz="2400" spc="-2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!=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92814" y="9047019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owner)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68381" y="9047019"/>
            <a:ext cx="111887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revert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643948" y="9047019"/>
            <a:ext cx="203009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NotOwner();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55965" y="1596674"/>
            <a:ext cx="11592560" cy="12192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7800" spc="85" dirty="0">
                <a:latin typeface="Microsoft JhengHei UI" panose="020B0604030504040204" charset="-120"/>
                <a:cs typeface="Microsoft JhengHei UI" panose="020B0604030504040204" charset="-120"/>
              </a:rPr>
              <a:t>SOLIDITY</a:t>
            </a:r>
            <a:r>
              <a:rPr sz="7800" spc="655" dirty="0"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1345" dirty="0">
                <a:latin typeface="Microsoft JhengHei UI" panose="020B0604030504040204" charset="-120"/>
                <a:cs typeface="Microsoft JhengHei UI" panose="020B0604030504040204" charset="-120"/>
              </a:rPr>
              <a:t>-</a:t>
            </a:r>
            <a:r>
              <a:rPr sz="7800" spc="655" dirty="0"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7800" spc="275" dirty="0">
                <a:latin typeface="Microsoft JhengHei UI" panose="020B0604030504040204" charset="-120"/>
                <a:cs typeface="Microsoft JhengHei UI" panose="020B0604030504040204" charset="-120"/>
              </a:rPr>
              <a:t>TRY/CATCH</a:t>
            </a:r>
            <a:endParaRPr sz="7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0805" y="3752299"/>
            <a:ext cx="16809720" cy="62642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657860" indent="-607060">
              <a:lnSpc>
                <a:spcPct val="100000"/>
              </a:lnSpc>
              <a:spcBef>
                <a:spcPts val="125"/>
              </a:spcBef>
              <a:buSzPct val="82000"/>
              <a:buFont typeface="Microsoft Sans Serif" panose="020B0604020202020204"/>
              <a:buChar char="•"/>
              <a:tabLst>
                <a:tab pos="657860" algn="l"/>
              </a:tabLst>
            </a:pPr>
            <a:r>
              <a:rPr sz="52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当出现调⽤外部函数异常时，不想中断程序怎么办？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64920" lvl="1" indent="-607060">
              <a:lnSpc>
                <a:spcPct val="100000"/>
              </a:lnSpc>
              <a:spcBef>
                <a:spcPts val="7965"/>
              </a:spcBef>
              <a:buSzPct val="82000"/>
              <a:buChar char="•"/>
              <a:tabLst>
                <a:tab pos="1264920" algn="l"/>
              </a:tabLst>
            </a:pPr>
            <a:r>
              <a:rPr sz="5250" spc="-38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0.6</a:t>
            </a:r>
            <a:r>
              <a:rPr sz="525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1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以前只能通过底层调⽤ </a:t>
            </a:r>
            <a:r>
              <a:rPr sz="5250" spc="-26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call()</a:t>
            </a:r>
            <a:endParaRPr sz="5250">
              <a:latin typeface="Microsoft Sans Serif" panose="020B0604020202020204"/>
              <a:cs typeface="Microsoft Sans Serif" panose="020B0604020202020204"/>
            </a:endParaRPr>
          </a:p>
          <a:p>
            <a:pPr lvl="1">
              <a:lnSpc>
                <a:spcPct val="100000"/>
              </a:lnSpc>
              <a:spcBef>
                <a:spcPts val="2020"/>
              </a:spcBef>
              <a:buClr>
                <a:srgbClr val="535353"/>
              </a:buClr>
              <a:buFont typeface="Microsoft Sans Serif" panose="020B0604020202020204"/>
              <a:buChar char="•"/>
            </a:pPr>
            <a:endParaRPr sz="5250">
              <a:latin typeface="Microsoft Sans Serif" panose="020B0604020202020204"/>
              <a:cs typeface="Microsoft Sans Serif" panose="020B0604020202020204"/>
            </a:endParaRPr>
          </a:p>
          <a:p>
            <a:pPr marL="657860" indent="-607060">
              <a:lnSpc>
                <a:spcPct val="100000"/>
              </a:lnSpc>
              <a:buSzPct val="82000"/>
              <a:buChar char="•"/>
              <a:tabLst>
                <a:tab pos="657860" algn="l"/>
              </a:tabLst>
            </a:pPr>
            <a:r>
              <a:rPr sz="5250" spc="-229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try/catch</a:t>
            </a:r>
            <a:r>
              <a:rPr sz="5250" spc="-27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: </a:t>
            </a: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捕获合约中</a:t>
            </a:r>
            <a:r>
              <a:rPr sz="5250" b="1" dirty="0">
                <a:solidFill>
                  <a:srgbClr val="535353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外部调⽤</a:t>
            </a:r>
            <a:r>
              <a:rPr sz="5250" spc="-2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的异常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  <a:p>
            <a:pPr marL="1264920" lvl="1" indent="-607060">
              <a:lnSpc>
                <a:spcPct val="100000"/>
              </a:lnSpc>
              <a:spcBef>
                <a:spcPts val="7965"/>
              </a:spcBef>
              <a:buSzPct val="82000"/>
              <a:buFont typeface="Microsoft Sans Serif" panose="020B0604020202020204"/>
              <a:buChar char="•"/>
              <a:tabLst>
                <a:tab pos="1264920" algn="l"/>
              </a:tabLst>
            </a:pPr>
            <a:r>
              <a:rPr sz="5250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注意：</a:t>
            </a:r>
            <a:r>
              <a:rPr sz="5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out</a:t>
            </a:r>
            <a:r>
              <a:rPr sz="5250" spc="-31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of</a:t>
            </a:r>
            <a:r>
              <a:rPr sz="5250" spc="-12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72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gas</a:t>
            </a:r>
            <a:r>
              <a:rPr sz="5250" spc="75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 </a:t>
            </a:r>
            <a:r>
              <a:rPr sz="5250" spc="-5" dirty="0">
                <a:solidFill>
                  <a:srgbClr val="535353"/>
                </a:solidFill>
                <a:latin typeface="Microsoft JhengHei UI Light" panose="020B0304030504040204" charset="-120"/>
                <a:cs typeface="Microsoft JhengHei UI Light" panose="020B0304030504040204" charset="-120"/>
              </a:rPr>
              <a:t>错误不是程序异常，错误不能捕获。</a:t>
            </a:r>
            <a:endParaRPr sz="5250">
              <a:latin typeface="Microsoft JhengHei UI Light" panose="020B0304030504040204" charset="-120"/>
              <a:cs typeface="Microsoft JhengHei UI Light" panose="020B0304030504040204" charset="-120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936026" y="939425"/>
            <a:ext cx="15375216" cy="10071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031812" y="1013862"/>
            <a:ext cx="421703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pragma</a:t>
            </a:r>
            <a:r>
              <a:rPr sz="2400" spc="-114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solidity</a:t>
            </a:r>
            <a:r>
              <a:rPr sz="2400" spc="-11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^0.8.0;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31812" y="1746824"/>
            <a:ext cx="439928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Foo</a:t>
            </a:r>
            <a:r>
              <a:rPr sz="2400" spc="-9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function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myFunc(uint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87407" y="2113305"/>
            <a:ext cx="257683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x)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pure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20763" y="2113305"/>
            <a:ext cx="312356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(uint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)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6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89597" y="2479786"/>
            <a:ext cx="166560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require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(x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return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x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29616" y="2479786"/>
            <a:ext cx="458152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431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!=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0,</a:t>
            </a:r>
            <a:r>
              <a:rPr sz="2400" spc="-6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"require</a:t>
            </a:r>
            <a:r>
              <a:rPr sz="2400" spc="-7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failed");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+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1;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31812" y="3212748"/>
            <a:ext cx="3488054" cy="14897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41045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0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contract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trycatch</a:t>
            </a:r>
            <a:r>
              <a:rPr sz="2400" spc="-1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60707" y="5045153"/>
            <a:ext cx="2759075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Foo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7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0" dirty="0">
                <a:latin typeface="Courier New" panose="02070309020205020404"/>
                <a:cs typeface="Courier New" panose="02070309020205020404"/>
              </a:rPr>
              <a:t>foo;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uint</a:t>
            </a:r>
            <a:r>
              <a:rPr sz="2400" spc="-8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8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y;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60707" y="5778115"/>
            <a:ext cx="3670300" cy="7562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constructor()</a:t>
            </a:r>
            <a:r>
              <a:rPr sz="2400" spc="-2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foo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new</a:t>
            </a:r>
            <a:r>
              <a:rPr sz="2400" spc="-4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Foo();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760707" y="6511076"/>
            <a:ext cx="20764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60707" y="7244039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function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00721" y="7244039"/>
            <a:ext cx="458152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10" dirty="0">
                <a:latin typeface="Courier New" panose="02070309020205020404"/>
                <a:cs typeface="Courier New" panose="02070309020205020404"/>
              </a:rPr>
              <a:t>tryCatchExternalCall(uint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38540" y="7244039"/>
            <a:ext cx="57213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spc="-25" dirty="0">
                <a:latin typeface="Courier New" panose="02070309020205020404"/>
                <a:cs typeface="Courier New" panose="02070309020205020404"/>
              </a:rPr>
              <a:t>_i)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67435" y="7244039"/>
            <a:ext cx="148336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public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489597" y="7610519"/>
            <a:ext cx="3305810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try</a:t>
            </a:r>
            <a:r>
              <a:rPr sz="2400" spc="-5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foo.myFunc(_i)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51847" y="7610519"/>
            <a:ext cx="4217035" cy="3898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returns</a:t>
            </a:r>
            <a:r>
              <a:rPr sz="2400" spc="-10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(uint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result)</a:t>
            </a:r>
            <a:r>
              <a:rPr sz="2400" spc="-100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31812" y="7977001"/>
            <a:ext cx="4217035" cy="25888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86305" algn="ctr">
              <a:lnSpc>
                <a:spcPct val="100000"/>
              </a:lnSpc>
              <a:spcBef>
                <a:spcPts val="90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y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latin typeface="Courier New" panose="02070309020205020404"/>
                <a:cs typeface="Courier New" panose="02070309020205020404"/>
              </a:rPr>
              <a:t>=</a:t>
            </a:r>
            <a:r>
              <a:rPr sz="2400" spc="-2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10" dirty="0">
                <a:latin typeface="Courier New" panose="02070309020205020404"/>
                <a:cs typeface="Courier New" panose="02070309020205020404"/>
              </a:rPr>
              <a:t>result;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363855"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Courier New" panose="02070309020205020404"/>
                <a:cs typeface="Courier New" panose="02070309020205020404"/>
              </a:rPr>
              <a:t>}</a:t>
            </a:r>
            <a:r>
              <a:rPr sz="2400" spc="-55" dirty="0">
                <a:latin typeface="Courier New" panose="02070309020205020404"/>
                <a:cs typeface="Courier New" panose="02070309020205020404"/>
              </a:rPr>
              <a:t> </a:t>
            </a:r>
            <a:r>
              <a:rPr sz="2400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catch</a:t>
            </a:r>
            <a:r>
              <a:rPr sz="2400" spc="-55" dirty="0">
                <a:solidFill>
                  <a:srgbClr val="EB3D44"/>
                </a:solidFill>
                <a:latin typeface="Courier New" panose="02070309020205020404"/>
                <a:cs typeface="Courier New" panose="02070309020205020404"/>
              </a:rPr>
              <a:t> </a:t>
            </a:r>
            <a:r>
              <a:rPr sz="2400" spc="-50" dirty="0">
                <a:latin typeface="Courier New" panose="02070309020205020404"/>
                <a:cs typeface="Courier New" panose="02070309020205020404"/>
              </a:rPr>
              <a:t>{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R="1631950" algn="ctr">
              <a:lnSpc>
                <a:spcPct val="100000"/>
              </a:lnSpc>
              <a:spcBef>
                <a:spcPts val="5"/>
              </a:spcBef>
            </a:pPr>
            <a:r>
              <a:rPr sz="2400" spc="-25" dirty="0">
                <a:latin typeface="Courier New" panose="02070309020205020404"/>
                <a:cs typeface="Courier New" panose="02070309020205020404"/>
              </a:rPr>
              <a:t>..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R="1085215" algn="ctr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>
              <a:lnSpc>
                <a:spcPct val="100000"/>
              </a:lnSpc>
              <a:spcBef>
                <a:spcPts val="175"/>
              </a:spcBef>
            </a:pPr>
            <a:endParaRPr sz="2400">
              <a:latin typeface="Courier New" panose="02070309020205020404"/>
              <a:cs typeface="Courier New" panose="02070309020205020404"/>
            </a:endParaRPr>
          </a:p>
          <a:p>
            <a:pPr marL="741045">
              <a:lnSpc>
                <a:spcPct val="100000"/>
              </a:lnSpc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50" dirty="0">
                <a:latin typeface="Courier New" panose="02070309020205020404"/>
                <a:cs typeface="Courier New" panose="02070309020205020404"/>
              </a:rPr>
              <a:t>}</a:t>
            </a:r>
            <a:endParaRPr sz="2400">
              <a:latin typeface="Courier New" panose="02070309020205020404"/>
              <a:cs typeface="Courier New" panose="020703090202050204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67611" y="5291702"/>
            <a:ext cx="2347595" cy="65405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100" spc="-210" dirty="0">
                <a:solidFill>
                  <a:srgbClr val="535353"/>
                </a:solidFill>
                <a:latin typeface="Microsoft Sans Serif" panose="020B0604020202020204"/>
                <a:cs typeface="Microsoft Sans Serif" panose="020B0604020202020204"/>
              </a:rPr>
              <a:t>trycatch.sol</a:t>
            </a:r>
            <a:endParaRPr sz="4100">
              <a:latin typeface="Microsoft Sans Serif" panose="020B0604020202020204"/>
              <a:cs typeface="Microsoft Sans Serif" panose="020B0604020202020204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26520" y="2342277"/>
            <a:ext cx="14864039" cy="7281943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ZGNlODI5MjM2MDM4ZTU4OWUzOWQ2NGQ1YWQwOTU4MTI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46223</Words>
  <Application>WPS 演示</Application>
  <PresentationFormat>On-screen Show (4:3)</PresentationFormat>
  <Paragraphs>4216</Paragraphs>
  <Slides>361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361</vt:i4>
      </vt:variant>
    </vt:vector>
  </HeadingPairs>
  <TitlesOfParts>
    <vt:vector size="386" baseType="lpstr">
      <vt:lpstr>Arial</vt:lpstr>
      <vt:lpstr>宋体</vt:lpstr>
      <vt:lpstr>Wingdings</vt:lpstr>
      <vt:lpstr>Microsoft JhengHei UI</vt:lpstr>
      <vt:lpstr>华文楷体</vt:lpstr>
      <vt:lpstr>Microsoft JhengHei UI Light</vt:lpstr>
      <vt:lpstr>Microsoft Sans Serif</vt:lpstr>
      <vt:lpstr>Calibri</vt:lpstr>
      <vt:lpstr>微软雅黑</vt:lpstr>
      <vt:lpstr>Arial Unicode MS</vt:lpstr>
      <vt:lpstr>Times New Roman</vt:lpstr>
      <vt:lpstr>Courier New</vt:lpstr>
      <vt:lpstr>Arial</vt:lpstr>
      <vt:lpstr>Microsoft YaHei UI</vt:lpstr>
      <vt:lpstr>Arial MT</vt:lpstr>
      <vt:lpstr>MS Gothic</vt:lpstr>
      <vt:lpstr>Tahoma</vt:lpstr>
      <vt:lpstr>Trebuchet MS</vt:lpstr>
      <vt:lpstr>Calibri</vt:lpstr>
      <vt:lpstr>Cambria</vt:lpstr>
      <vt:lpstr>Georgia</vt:lpstr>
      <vt:lpstr>Office Theme</vt:lpstr>
      <vt:lpstr>Package</vt:lpstr>
      <vt:lpstr>Package</vt:lpstr>
      <vt:lpstr>Package</vt:lpstr>
      <vt:lpstr>区块链开发 集训营</vt:lpstr>
      <vt:lpstr>Web3就业前景</vt:lpstr>
      <vt:lpstr>岗位招聘</vt:lpstr>
      <vt:lpstr>PowerPoint 演示文稿</vt:lpstr>
      <vt:lpstr>课程介绍</vt:lpstr>
      <vt:lpstr>社区支持</vt:lpstr>
      <vt:lpstr>区块链与智能合约基础</vt:lpstr>
      <vt:lpstr>什么是区块链</vt:lpstr>
      <vt:lpstr>PowerPoint 演示文稿</vt:lpstr>
      <vt:lpstr>区块链意义</vt:lpstr>
      <vt:lpstr>什么是以太坊</vt:lpstr>
      <vt:lpstr>智能合约</vt:lpstr>
      <vt:lpstr>WEB3应⽤中的智能合约</vt:lpstr>
      <vt:lpstr>智能合约</vt:lpstr>
      <vt:lpstr>智能合约代码结构</vt:lpstr>
      <vt:lpstr>智能合约</vt:lpstr>
      <vt:lpstr>REMIX</vt:lpstr>
      <vt:lpstr>REMIX</vt:lpstr>
      <vt:lpstr>账户</vt:lpstr>
      <vt:lpstr>账户</vt:lpstr>
      <vt:lpstr>账户结构</vt:lpstr>
      <vt:lpstr>全局状态</vt:lpstr>
      <vt:lpstr>账户</vt:lpstr>
      <vt:lpstr>PowerPoint 演示文稿</vt:lpstr>
      <vt:lpstr>以太坊 三种交易</vt:lpstr>
      <vt:lpstr>EVM</vt:lpstr>
      <vt:lpstr>以太坊客户端</vt:lpstr>
      <vt:lpstr>EVM 与 节点</vt:lpstr>
      <vt:lpstr>钱包</vt:lpstr>
      <vt:lpstr>GAS</vt:lpstr>
      <vt:lpstr>GAS 机制</vt:lpstr>
      <vt:lpstr>以太币单位</vt:lpstr>
      <vt:lpstr>区块链浏览器</vt:lpstr>
      <vt:lpstr>不同的⽹络</vt:lpstr>
      <vt:lpstr>PowerPoint 演示文稿</vt:lpstr>
      <vt:lpstr>合约开发⼯具</vt:lpstr>
      <vt:lpstr>如何开发智能合约</vt:lpstr>
      <vt:lpstr>Remix</vt:lpstr>
      <vt:lpstr>VSCode + 插件</vt:lpstr>
      <vt:lpstr>Truﬄe</vt:lpstr>
      <vt:lpstr>Hardhat</vt:lpstr>
      <vt:lpstr>Hardhat - 创建⼯程</vt:lpstr>
      <vt:lpstr>Hardhat - ⼯程</vt:lpstr>
      <vt:lpstr>Hardhat</vt:lpstr>
      <vt:lpstr>Hardhat - 部署 - 配置⽹络</vt:lpstr>
      <vt:lpstr>Harhdat - 部署脚本</vt:lpstr>
      <vt:lpstr>PowerPoint 演示文稿</vt:lpstr>
      <vt:lpstr>Hardhat - 执⾏部署</vt:lpstr>
      <vt:lpstr>PowerPoint 演示文稿</vt:lpstr>
      <vt:lpstr>Hardhat - 测试</vt:lpstr>
      <vt:lpstr>Hardhat - 技巧</vt:lpstr>
      <vt:lpstr>PowerPoint 演示文稿</vt:lpstr>
      <vt:lpstr>Hardhat - ⼩结</vt:lpstr>
      <vt:lpstr>练习题</vt:lpstr>
      <vt:lpstr>Foundry</vt:lpstr>
      <vt:lpstr>PowerPoint 演示文稿</vt:lpstr>
      <vt:lpstr>复习</vt:lpstr>
      <vt:lpstr>SOLIDITY语⾔主要特性</vt:lpstr>
      <vt:lpstr>学习导图</vt:lpstr>
      <vt:lpstr>合约的组成</vt:lpstr>
      <vt:lpstr>SOLIDITY 语⾔</vt:lpstr>
      <vt:lpstr>SOLIDITY 数据类型</vt:lpstr>
      <vt:lpstr>SOLIDITY - 整型</vt:lpstr>
      <vt:lpstr>SOLIDITY - 整型</vt:lpstr>
      <vt:lpstr>SOLIDITY - 引⽤类型</vt:lpstr>
      <vt:lpstr>SOLIDITY - 数组</vt:lpstr>
      <vt:lpstr>SOLIDITY - 数组</vt:lpstr>
      <vt:lpstr>SOLIDITY - 数组</vt:lpstr>
      <vt:lpstr>PowerPoint 演示文稿</vt:lpstr>
      <vt:lpstr>SOLIDITY - 结构体</vt:lpstr>
      <vt:lpstr>SOLIDITY - 映射</vt:lpstr>
      <vt:lpstr>SOLIDITY - 映射</vt:lpstr>
      <vt:lpstr>SOLIDITY - 内置全局变量及函数</vt:lpstr>
      <vt:lpstr>SOLIDITY - 全局变量及函数</vt:lpstr>
      <vt:lpstr>ABI</vt:lpstr>
      <vt:lpstr>ABI</vt:lpstr>
      <vt:lpstr>ABI</vt:lpstr>
      <vt:lpstr>ABI</vt:lpstr>
      <vt:lpstr>SOLIDITY - 地址类型</vt:lpstr>
      <vt:lpstr>SOLIDITY - 地址类型</vt:lpstr>
      <vt:lpstr>地址类型 - 底层调⽤</vt:lpstr>
      <vt:lpstr>地址 - 底层调⽤</vt:lpstr>
      <vt:lpstr>testCall_Delegate.sol</vt:lpstr>
      <vt:lpstr>地址 - CALL 转账</vt:lpstr>
      <vt:lpstr>SOLIDITY - 合约类型</vt:lpstr>
      <vt:lpstr>练习题</vt:lpstr>
      <vt:lpstr>练习题</vt:lpstr>
      <vt:lpstr>习题解答</vt:lpstr>
      <vt:lpstr>PowerPoint 演示文稿</vt:lpstr>
      <vt:lpstr>SOLIDITY - 可⻅性</vt:lpstr>
      <vt:lpstr>SOLIDITY - 合约特殊函数</vt:lpstr>
      <vt:lpstr>SOLIDITY - 回调函数</vt:lpstr>
      <vt:lpstr>SOLIDITY - 修饰符</vt:lpstr>
      <vt:lpstr>⾃定义修饰符 - 函数修改器</vt:lpstr>
      <vt:lpstr>PowerPoint 演示文稿</vt:lpstr>
      <vt:lpstr>PowerPoint 演示文稿</vt:lpstr>
      <vt:lpstr>SOLIDITY - TRY/CATCH</vt:lpstr>
      <vt:lpstr>PowerPoint 演示文稿</vt:lpstr>
      <vt:lpstr>PowerPoint 演示文稿</vt:lpstr>
      <vt:lpstr>PowerPoint 演示文稿</vt:lpstr>
      <vt:lpstr>SOLIDITY - 合约地址</vt:lpstr>
      <vt:lpstr>SOLIDITY - 继承</vt:lpstr>
      <vt:lpstr>PowerPoint 演示文稿</vt:lpstr>
      <vt:lpstr>SOLIDITY - 继承、抽象合约</vt:lpstr>
      <vt:lpstr>PowerPoint 演示文稿</vt:lpstr>
      <vt:lpstr>SOLIDITY - 接⼝</vt:lpstr>
      <vt:lpstr>PowerPoint 演示文稿</vt:lpstr>
      <vt:lpstr>SOLIDITY - 库</vt:lpstr>
      <vt:lpstr>PowerPoint 演示文稿</vt:lpstr>
      <vt:lpstr>PowerPoint 演示文稿</vt:lpstr>
      <vt:lpstr>SOLIDITY - 事件</vt:lpstr>
      <vt:lpstr>PowerPoint 演示文稿</vt:lpstr>
      <vt:lpstr>SOLIDITY - 重⼊攻击问题</vt:lpstr>
      <vt:lpstr>SOLIDITY - 防范重⼊攻击问题</vt:lpstr>
      <vt:lpstr>推荐SOLIDITY学习资料</vt:lpstr>
      <vt:lpstr>练习题</vt:lpstr>
      <vt:lpstr>SOLIDITY - 开发进阶</vt:lpstr>
      <vt:lpstr>SOLIDITY - 开发进阶</vt:lpstr>
      <vt:lpstr>EIP / ERC 标准</vt:lpstr>
      <vt:lpstr>EIP 分类</vt:lpstr>
      <vt:lpstr>SOLIDITY - OpenZeppelin</vt:lpstr>
      <vt:lpstr>PowerPoint 演示文稿</vt:lpstr>
      <vt:lpstr>ERC20</vt:lpstr>
      <vt:lpstr>ERC20</vt:lpstr>
      <vt:lpstr>ERC20 原理</vt:lpstr>
      <vt:lpstr>PowerPoint 演示文稿</vt:lpstr>
      <vt:lpstr>ERC20</vt:lpstr>
      <vt:lpstr>ERC20 - 授权</vt:lpstr>
      <vt:lpstr>PowerPoint 演示文稿</vt:lpstr>
      <vt:lpstr>PowerPoint 演示文稿</vt:lpstr>
      <vt:lpstr>ERC777</vt:lpstr>
      <vt:lpstr>PowerPoint 演示文稿</vt:lpstr>
      <vt:lpstr>PowerPoint 演示文稿</vt:lpstr>
      <vt:lpstr>PowerPoint 演示文稿</vt:lpstr>
      <vt:lpstr>PowerPoint 演示文稿</vt:lpstr>
      <vt:lpstr>Token 总结</vt:lpstr>
      <vt:lpstr>Permit2</vt:lpstr>
      <vt:lpstr>ERC20 的⼀些坑</vt:lpstr>
      <vt:lpstr>练习题</vt:lpstr>
      <vt:lpstr>PowerPoint 演示文稿</vt:lpstr>
      <vt:lpstr>ERC721</vt:lpstr>
      <vt:lpstr>ERC721 ⻓啥样？</vt:lpstr>
      <vt:lpstr>ERC721 如何实现</vt:lpstr>
      <vt:lpstr>PowerPoint 演示文稿</vt:lpstr>
      <vt:lpstr>PowerPoint 演示文稿</vt:lpstr>
      <vt:lpstr>IPFS/AR</vt:lpstr>
      <vt:lpstr>如何铸造⼀个 NFT</vt:lpstr>
      <vt:lpstr>ERC721 扩展</vt:lpstr>
      <vt:lpstr>NFT Market - Opensea</vt:lpstr>
      <vt:lpstr>PowerPoint 演示文稿</vt:lpstr>
      <vt:lpstr>ERC1155</vt:lpstr>
      <vt:lpstr>PowerPoint 演示文稿</vt:lpstr>
      <vt:lpstr>练习题</vt:lpstr>
      <vt:lpstr>PowerPoint 演示文稿</vt:lpstr>
      <vt:lpstr>合约升级</vt:lpstr>
      <vt:lpstr>合约升级</vt:lpstr>
      <vt:lpstr>Call 与 delegateCall 回顾</vt:lpstr>
      <vt:lpstr>使⽤ DelegateCall 要注意的点</vt:lpstr>
      <vt:lpstr>PowerPoint 演示文稿</vt:lpstr>
      <vt:lpstr>升级尝试 1</vt:lpstr>
      <vt:lpstr>升级尝试 2</vt:lpstr>
      <vt:lpstr>升级尝试 - 通⽤升级</vt:lpstr>
      <vt:lpstr>开发中使⽤升级</vt:lpstr>
      <vt:lpstr>MultiCall</vt:lpstr>
      <vt:lpstr>Gas 技巧</vt:lpstr>
      <vt:lpstr>回顾</vt:lpstr>
      <vt:lpstr>前后端交互</vt:lpstr>
      <vt:lpstr>DAPP 开发实战进阶</vt:lpstr>
      <vt:lpstr>DApp 去中⼼化应⽤</vt:lpstr>
      <vt:lpstr>DApp 去中⼼化应⽤</vt:lpstr>
      <vt:lpstr>PowerPoint 演示文稿</vt:lpstr>
      <vt:lpstr>⼀个交易</vt:lpstr>
      <vt:lpstr>ABI</vt:lpstr>
      <vt:lpstr>与链（节点）交互</vt:lpstr>
      <vt:lpstr>DApp 开发：前端与合约交互</vt:lpstr>
      <vt:lpstr>Ethers.Js</vt:lpstr>
      <vt:lpstr>Ethers.Js</vt:lpstr>
      <vt:lpstr>DApp 开发：前端与合约交互</vt:lpstr>
      <vt:lpstr>DApp 开发：前端与合约交互</vt:lpstr>
      <vt:lpstr>DApp 开发：前端与合约交互</vt:lpstr>
      <vt:lpstr>练习题</vt:lpstr>
      <vt:lpstr>DApp 去中⼼化应⽤</vt:lpstr>
      <vt:lpstr>DApp 去中⼼化应⽤</vt:lpstr>
      <vt:lpstr>事件 - 回顾</vt:lpstr>
      <vt:lpstr>事件</vt:lpstr>
      <vt:lpstr>监听事件</vt:lpstr>
      <vt:lpstr>PowerPoint 演示文稿</vt:lpstr>
      <vt:lpstr>获取事件</vt:lpstr>
      <vt:lpstr>处理事件</vt:lpstr>
      <vt:lpstr>DApp 开发：后端索引合约事件</vt:lpstr>
      <vt:lpstr>DApp 开发：后端与合约交互</vt:lpstr>
      <vt:lpstr>前后端交互</vt:lpstr>
      <vt:lpstr>数据处理分析</vt:lpstr>
      <vt:lpstr>效果展示</vt:lpstr>
      <vt:lpstr>效果展示</vt:lpstr>
      <vt:lpstr>THEGRAPH</vt:lpstr>
      <vt:lpstr>THE GRAPH 是如何⼯作的</vt:lpstr>
      <vt:lpstr>如何开发</vt:lpstr>
      <vt:lpstr>THEGRAPH</vt:lpstr>
      <vt:lpstr>THE GRAPH 开发步骤</vt:lpstr>
      <vt:lpstr>THE GRAPH 开发步骤</vt:lpstr>
      <vt:lpstr>PowerPoint 演示文稿</vt:lpstr>
      <vt:lpstr>PowerPoint 演示文稿</vt:lpstr>
      <vt:lpstr>PowerPoint 演示文稿</vt:lpstr>
      <vt:lpstr>DUNE</vt:lpstr>
      <vt:lpstr>DUNE 是如何⼯作的</vt:lpstr>
      <vt:lpstr>练习题</vt:lpstr>
      <vt:lpstr>合约⾃动化执⾏⼯具</vt:lpstr>
      <vt:lpstr>PowerPoint 演示文稿</vt:lpstr>
      <vt:lpstr>合约⾃动化执⾏</vt:lpstr>
      <vt:lpstr>Chainlink Automation</vt:lpstr>
      <vt:lpstr>Chainlink Automation</vt:lpstr>
      <vt:lpstr>ChainLink Automation- 按时间执⾏</vt:lpstr>
      <vt:lpstr>ChainLink Automation - 按条件执⾏</vt:lpstr>
      <vt:lpstr>CHAINLINK AUTOMATION</vt:lpstr>
      <vt:lpstr>ChainLink Automation - 按条件执⾏</vt:lpstr>
      <vt:lpstr>Gelato Network</vt:lpstr>
      <vt:lpstr>OpenZepplin Defender</vt:lpstr>
      <vt:lpstr>回顾</vt:lpstr>
      <vt:lpstr>什么是DEX？</vt:lpstr>
      <vt:lpstr>UNISWAP DEMO</vt:lpstr>
      <vt:lpstr>Uniswap</vt:lpstr>
      <vt:lpstr>PowerPoint 演示文稿</vt:lpstr>
      <vt:lpstr>Uniswap</vt:lpstr>
      <vt:lpstr>Uniswap</vt:lpstr>
      <vt:lpstr>Uniswap</vt:lpstr>
      <vt:lpstr>Uniswap - ⽆常损失</vt:lpstr>
      <vt:lpstr>Uniswap - 代码分析</vt:lpstr>
      <vt:lpstr>WETH</vt:lpstr>
      <vt:lpstr>Uniswap - 合约结构</vt:lpstr>
      <vt:lpstr>Uniswap - 合约结构</vt:lpstr>
      <vt:lpstr>Uniswap 集成使⽤</vt:lpstr>
      <vt:lpstr>Uniswap 闪电兑</vt:lpstr>
      <vt:lpstr>普通兑换</vt:lpstr>
      <vt:lpstr>闪电兑换</vt:lpstr>
      <vt:lpstr>Uniswap TWAP 价格</vt:lpstr>
      <vt:lpstr>Uniswap TWAP 价格</vt:lpstr>
      <vt:lpstr>SushiSwap</vt:lpstr>
      <vt:lpstr>流动性挖矿</vt:lpstr>
      <vt:lpstr>SushiSwap 挖矿算法</vt:lpstr>
      <vt:lpstr>SushiSwap 挖矿算法</vt:lpstr>
      <vt:lpstr>PowerPoint 演示文稿</vt:lpstr>
      <vt:lpstr>Sushiswap - 代码分析</vt:lpstr>
      <vt:lpstr>Sushiswap - 代码分析</vt:lpstr>
      <vt:lpstr>Uniswap 集成使⽤</vt:lpstr>
      <vt:lpstr>Uniswap 闪电兑</vt:lpstr>
      <vt:lpstr>PowerPoint 演示文稿</vt:lpstr>
      <vt:lpstr>闪电兑换</vt:lpstr>
      <vt:lpstr>Uniswap 闪电兑换套利</vt:lpstr>
      <vt:lpstr>Uniswap 闪电兑换套利</vt:lpstr>
      <vt:lpstr>Uniswap 价格预⾔机</vt:lpstr>
      <vt:lpstr>Uniswap TWAP 价格</vt:lpstr>
      <vt:lpstr>Uniswap TWAP 价格</vt:lpstr>
      <vt:lpstr>Uniswap TWAP 价格</vt:lpstr>
      <vt:lpstr>使⽤ ChainLink 获取价格</vt:lpstr>
      <vt:lpstr>使⽤ ChainLink 获取价格</vt:lpstr>
      <vt:lpstr>SushiSwap</vt:lpstr>
      <vt:lpstr>流动性挖矿</vt:lpstr>
      <vt:lpstr>SushiSwap 挖矿算法</vt:lpstr>
      <vt:lpstr>SushiSwap 挖矿算法</vt:lpstr>
      <vt:lpstr>SushiSwap 挖矿算法</vt:lpstr>
      <vt:lpstr>PowerPoint 演示文稿</vt:lpstr>
      <vt:lpstr>Sushiswap - 代码分析</vt:lpstr>
      <vt:lpstr>Sushiswap - 代码分析</vt:lpstr>
      <vt:lpstr>PowerPoint 演示文稿</vt:lpstr>
      <vt:lpstr>Uniswap V2 的问题</vt:lpstr>
      <vt:lpstr>Uniswap V3</vt:lpstr>
      <vt:lpstr>Uniswap V3</vt:lpstr>
      <vt:lpstr>Uniswap V3</vt:lpstr>
      <vt:lpstr>Uniswap V3</vt:lpstr>
      <vt:lpstr>Uniswap V3</vt:lpstr>
      <vt:lpstr>Uniswap V3</vt:lpstr>
      <vt:lpstr>Uniswap V3</vt:lpstr>
      <vt:lpstr>Uniswap V3</vt:lpstr>
      <vt:lpstr>Uniswap V3</vt:lpstr>
      <vt:lpstr>Uniswap V3</vt:lpstr>
      <vt:lpstr>Uniswap V3</vt:lpstr>
      <vt:lpstr>PowerPoint 演示文稿</vt:lpstr>
      <vt:lpstr>Uniswap V3</vt:lpstr>
      <vt:lpstr>Uniswap V3</vt:lpstr>
      <vt:lpstr>Uniswap V3</vt:lpstr>
      <vt:lpstr>Uniswap V3</vt:lpstr>
      <vt:lpstr>Uniswap V3</vt:lpstr>
      <vt:lpstr>PowerPoint 演示文稿</vt:lpstr>
      <vt:lpstr>Uniswap V3</vt:lpstr>
      <vt:lpstr>PowerPoint 演示文稿</vt:lpstr>
      <vt:lpstr>Uniswap V3</vt:lpstr>
      <vt:lpstr>PowerPoint 演示文稿</vt:lpstr>
      <vt:lpstr>Curve 协议</vt:lpstr>
      <vt:lpstr>PowerPoint 演示文稿</vt:lpstr>
      <vt:lpstr>Curve 协议</vt:lpstr>
      <vt:lpstr>Curve 协议</vt:lpstr>
      <vt:lpstr>Curve 协议</vt:lpstr>
      <vt:lpstr>Curve 协议</vt:lpstr>
      <vt:lpstr>0x 协议</vt:lpstr>
      <vt:lpstr>PowerPoint 演示文稿</vt:lpstr>
      <vt:lpstr>PowerPoint 演示文稿</vt:lpstr>
      <vt:lpstr>衍⽣品相关协议</vt:lpstr>
      <vt:lpstr>期货</vt:lpstr>
      <vt:lpstr>DYDX</vt:lpstr>
      <vt:lpstr>期权</vt:lpstr>
      <vt:lpstr>债券</vt:lpstr>
      <vt:lpstr>杠杆交易</vt:lpstr>
      <vt:lpstr>杠杆交易</vt:lpstr>
      <vt:lpstr>Perpetual Protocol（永续协议）</vt:lpstr>
      <vt:lpstr>Perpetual</vt:lpstr>
      <vt:lpstr>相关术语</vt:lpstr>
      <vt:lpstr>PowerPoint 演示文稿</vt:lpstr>
      <vt:lpstr>练习题</vt:lpstr>
      <vt:lpstr>稳定币</vt:lpstr>
      <vt:lpstr>算法稳定币先驱 - Ampleforth</vt:lpstr>
      <vt:lpstr>Rebase</vt:lpstr>
      <vt:lpstr>算法稳定币先驱 - Ampleforth</vt:lpstr>
      <vt:lpstr>稳定币改良 Basis Cash</vt:lpstr>
      <vt:lpstr>Basis</vt:lpstr>
      <vt:lpstr>Frax</vt:lpstr>
      <vt:lpstr>Frax</vt:lpstr>
      <vt:lpstr>PowerPoint 演示文稿</vt:lpstr>
      <vt:lpstr>FEI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稳定币</vt:lpstr>
      <vt:lpstr>算法稳定币先驱 - Ampleforth</vt:lpstr>
      <vt:lpstr>算法稳定币先驱 - Ampleforth</vt:lpstr>
      <vt:lpstr>Rebase 机制</vt:lpstr>
      <vt:lpstr>算法稳定币先驱 - Ampleforth</vt:lpstr>
      <vt:lpstr>稳定币改良 Basis Cash</vt:lpstr>
      <vt:lpstr>Basis</vt:lpstr>
      <vt:lpstr>Frax</vt:lpstr>
      <vt:lpstr>Frax</vt:lpstr>
      <vt:lpstr>PowerPoint 演示文稿</vt:lpstr>
      <vt:lpstr>FEI</vt:lpstr>
      <vt:lpstr>PowerPoint 演示文稿</vt:lpstr>
      <vt:lpstr>PowerPoint 演示文稿</vt:lpstr>
      <vt:lpstr>PowerPoint 演示文稿</vt:lpstr>
      <vt:lpstr>PowerPoint 演示文稿</vt:lpstr>
      <vt:lpstr>LUNA/UST</vt:lpstr>
      <vt:lpstr>PowerPoint 演示文稿</vt:lpstr>
      <vt:lpstr>DAO 治理</vt:lpstr>
      <vt:lpstr>DAO 治理</vt:lpstr>
      <vt:lpstr>DAO 治理</vt:lpstr>
      <vt:lpstr>DAO 治理</vt:lpstr>
      <vt:lpstr>DAO 治理</vt:lpstr>
      <vt:lpstr>如何计票？</vt:lpstr>
      <vt:lpstr>PowerPoint 演示文稿</vt:lpstr>
      <vt:lpstr>PowerPoint 演示文稿</vt:lpstr>
      <vt:lpstr>PowerPoint 演示文稿</vt:lpstr>
      <vt:lpstr>投票治理</vt:lpstr>
      <vt:lpstr>投票治理</vt:lpstr>
      <vt:lpstr>讨论: 项⽬成功的要素</vt:lpstr>
      <vt:lpstr>谢谢⼤家~</vt:lpstr>
      <vt:lpstr>什么是Layer1</vt:lpstr>
      <vt:lpstr>不可能三角</vt:lpstr>
      <vt:lpstr>L1扩容</vt:lpstr>
      <vt:lpstr>Layer2</vt:lpstr>
      <vt:lpstr>Layer2-Rollup</vt:lpstr>
      <vt:lpstr>ZK-零知识证明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区块链集训营⼆期</dc:title>
  <dc:creator/>
  <cp:lastModifiedBy>李宏</cp:lastModifiedBy>
  <cp:revision>98</cp:revision>
  <dcterms:created xsi:type="dcterms:W3CDTF">2024-07-30T02:58:00Z</dcterms:created>
  <dcterms:modified xsi:type="dcterms:W3CDTF">2024-09-22T07:50:42Z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2023-03-15T08:00:00Z</vt:filetime>
  </property>
  <property fmtid="{D5CDD505-2E9C-101B-9397-08002B2CF9AE}" pid="3" name="Creator">
    <vt:lpwstr>Keynote 讲演</vt:lpwstr>
  </property>
  <property fmtid="{D5CDD505-2E9C-101B-9397-08002B2CF9AE}" pid="4" name="LastSaved">
    <vt:filetime>2024-08-04T08:00:00Z</vt:filetime>
  </property>
  <property fmtid="{D5CDD505-2E9C-101B-9397-08002B2CF9AE}" pid="5" name="ICV">
    <vt:lpwstr>F53DB6BC7A7B474A95FF98F7F843F696_12</vt:lpwstr>
  </property>
  <property fmtid="{D5CDD505-2E9C-101B-9397-08002B2CF9AE}" pid="6" name="KSOProductBuildVer">
    <vt:lpwstr>2052-12.1.0.18276</vt:lpwstr>
  </property>
</Properties>
</file>